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263" r:id="rId4"/>
    <p:sldId id="271" r:id="rId5"/>
    <p:sldId id="296" r:id="rId6"/>
    <p:sldId id="3425" r:id="rId7"/>
    <p:sldId id="3729" r:id="rId8"/>
    <p:sldId id="3790" r:id="rId9"/>
    <p:sldId id="3761" r:id="rId10"/>
    <p:sldId id="3920" r:id="rId11"/>
    <p:sldId id="1591" r:id="rId12"/>
    <p:sldId id="3839" r:id="rId13"/>
    <p:sldId id="3896" r:id="rId14"/>
    <p:sldId id="3908" r:id="rId15"/>
    <p:sldId id="3657" r:id="rId16"/>
    <p:sldId id="3510" r:id="rId17"/>
    <p:sldId id="3082" r:id="rId18"/>
    <p:sldId id="3565" r:id="rId19"/>
    <p:sldId id="2169" r:id="rId20"/>
    <p:sldId id="1932" r:id="rId21"/>
    <p:sldId id="615" r:id="rId22"/>
    <p:sldId id="2279" r:id="rId23"/>
    <p:sldId id="3690" r:id="rId24"/>
    <p:sldId id="3689" r:id="rId25"/>
    <p:sldId id="270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4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7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超跌鱼苗股池建立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2218055"/>
            <a:ext cx="6467475" cy="3590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78790" y="1035050"/>
            <a:ext cx="5064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B13D8"/>
                </a:solidFill>
                <a:highlight>
                  <a:srgbClr val="FFFF00"/>
                </a:highlight>
              </a:rPr>
              <a:t>大盘蓝色超跌：</a:t>
            </a:r>
            <a:endParaRPr lang="zh-CN" altLang="en-US">
              <a:solidFill>
                <a:srgbClr val="2B13D8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选择数值最大那一天选大底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未来三个月在大底股池中选择资金溢出机会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60" y="3888105"/>
            <a:ext cx="2917825" cy="1367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5" y="915035"/>
            <a:ext cx="2000250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7223125" y="3959860"/>
            <a:ext cx="406400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后期在超跌股池中找机会：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①周线金叉</a:t>
            </a:r>
            <a:r>
              <a:rPr lang="zh-CN" altLang="en-US">
                <a:solidFill>
                  <a:srgbClr val="FF0000"/>
                </a:solidFill>
              </a:rPr>
              <a:t>（年前）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②熊线上移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③四线开花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r="14147"/>
          <a:stretch>
            <a:fillRect/>
          </a:stretch>
        </p:blipFill>
        <p:spPr>
          <a:xfrm>
            <a:off x="7454900" y="1035050"/>
            <a:ext cx="4478020" cy="1932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右大括号 3"/>
          <p:cNvSpPr/>
          <p:nvPr/>
        </p:nvSpPr>
        <p:spPr>
          <a:xfrm>
            <a:off x="8545830" y="5036185"/>
            <a:ext cx="306070" cy="57086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050020" y="5076825"/>
            <a:ext cx="793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年后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热点找走强机会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883920"/>
            <a:ext cx="5588635" cy="552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205" y="883920"/>
            <a:ext cx="4166235" cy="3609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4608830"/>
            <a:ext cx="5067300" cy="1685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周线金叉潮，率先走强个股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33425" y="380492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0029DA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98335" y="5215890"/>
            <a:ext cx="18395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①周线金叉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②熊线上移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③四线开花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10" y="768350"/>
            <a:ext cx="4716780" cy="5661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085" y="929005"/>
            <a:ext cx="3909060" cy="41084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年前缩量不改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来年仍旧可期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2025.1.19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社群海报 拷贝_17324365428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7_17324365359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925" y="103949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大盘第三阶段（周金叉）策略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震荡中的四条资金线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热点</a:t>
            </a:r>
            <a:r>
              <a:rPr lang="en-US" altLang="zh-CN" sz="4000">
                <a:solidFill>
                  <a:srgbClr val="FF0000"/>
                </a:solidFill>
              </a:rPr>
              <a:t>+</a:t>
            </a:r>
            <a:r>
              <a:rPr lang="zh-CN" altLang="en-US" sz="4000">
                <a:solidFill>
                  <a:srgbClr val="FF0000"/>
                </a:solidFill>
              </a:rPr>
              <a:t>超跌鱼苗选股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t="1684"/>
          <a:stretch>
            <a:fillRect/>
          </a:stretch>
        </p:blipFill>
        <p:spPr>
          <a:xfrm>
            <a:off x="120015" y="2593975"/>
            <a:ext cx="3362325" cy="383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春节前一个月的节奏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2040" y="768350"/>
            <a:ext cx="8587740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大盘：</a:t>
            </a:r>
            <a:r>
              <a:rPr lang="zh-CN" altLang="en-US">
                <a:solidFill>
                  <a:srgbClr val="0029DA"/>
                </a:solidFill>
              </a:rPr>
              <a:t>月线、周线死叉</a:t>
            </a:r>
            <a:r>
              <a:rPr lang="zh-CN" altLang="en-US"/>
              <a:t>区域，年前缩量，</a:t>
            </a:r>
            <a:r>
              <a:rPr lang="zh-CN" altLang="en-US">
                <a:solidFill>
                  <a:srgbClr val="0029DA"/>
                </a:solidFill>
              </a:rPr>
              <a:t>难有大表现</a:t>
            </a:r>
            <a:r>
              <a:rPr lang="zh-CN" altLang="en-US"/>
              <a:t>，高低切换为主。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2.</a:t>
            </a:r>
            <a:r>
              <a:rPr lang="zh-CN" altLang="en-US">
                <a:solidFill>
                  <a:srgbClr val="FF0000"/>
                </a:solidFill>
              </a:rPr>
              <a:t>方向：</a:t>
            </a:r>
            <a:r>
              <a:rPr lang="zh-CN" altLang="en-US"/>
              <a:t>高位</a:t>
            </a:r>
            <a:r>
              <a:rPr lang="zh-CN" altLang="en-US">
                <a:solidFill>
                  <a:srgbClr val="0029DA"/>
                </a:solidFill>
              </a:rPr>
              <a:t>小微盘</a:t>
            </a:r>
            <a:r>
              <a:rPr lang="zh-CN" altLang="en-US"/>
              <a:t>股易调整，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易走强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3.</a:t>
            </a:r>
            <a:r>
              <a:rPr lang="zh-CN" altLang="en-US">
                <a:solidFill>
                  <a:srgbClr val="FF0000"/>
                </a:solidFill>
              </a:rPr>
              <a:t>窗口：</a:t>
            </a:r>
            <a:r>
              <a:rPr lang="zh-CN" altLang="en-US"/>
              <a:t>过去五年</a:t>
            </a:r>
            <a:r>
              <a:rPr lang="en-US" altLang="zh-CN"/>
              <a:t>1</a:t>
            </a:r>
            <a:r>
              <a:rPr lang="zh-CN" altLang="en-US"/>
              <a:t>月上涨概率最大的为</a:t>
            </a:r>
            <a:r>
              <a:rPr lang="zh-CN" altLang="en-US">
                <a:solidFill>
                  <a:srgbClr val="F315F3"/>
                </a:solidFill>
              </a:rPr>
              <a:t>银行</a:t>
            </a:r>
            <a:r>
              <a:rPr lang="zh-CN" altLang="en-US"/>
              <a:t>（</a:t>
            </a:r>
            <a:r>
              <a:rPr lang="en-US" altLang="zh-CN"/>
              <a:t>85%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4.</a:t>
            </a:r>
            <a:r>
              <a:rPr lang="zh-CN" altLang="en-US">
                <a:solidFill>
                  <a:srgbClr val="FF0000"/>
                </a:solidFill>
              </a:rPr>
              <a:t>政策：</a:t>
            </a:r>
            <a:r>
              <a:rPr lang="zh-CN" altLang="en-US"/>
              <a:t>提示退市、</a:t>
            </a:r>
            <a:r>
              <a:rPr lang="en-US" altLang="zh-CN"/>
              <a:t>ST</a:t>
            </a:r>
            <a:r>
              <a:rPr lang="zh-CN" altLang="en-US"/>
              <a:t>、</a:t>
            </a:r>
            <a:r>
              <a:rPr lang="zh-CN" altLang="en-US">
                <a:solidFill>
                  <a:srgbClr val="0029DA"/>
                </a:solidFill>
              </a:rPr>
              <a:t>绩差股</a:t>
            </a:r>
            <a:r>
              <a:rPr lang="zh-CN" altLang="en-US"/>
              <a:t>风险，引导</a:t>
            </a:r>
            <a:r>
              <a:rPr lang="zh-CN" altLang="en-US">
                <a:solidFill>
                  <a:srgbClr val="F315F3"/>
                </a:solidFill>
              </a:rPr>
              <a:t>价值炒作</a:t>
            </a:r>
            <a:r>
              <a:rPr lang="zh-CN" altLang="en-US"/>
              <a:t>（蓝筹、国企、央企）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42665" y="3953510"/>
            <a:ext cx="1758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市场市值排序靠前权重受到资金青睐。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65" y="2519680"/>
            <a:ext cx="3289935" cy="3192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20" y="3032760"/>
            <a:ext cx="3547745" cy="2330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652260" y="59874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规避</a:t>
            </a:r>
            <a:r>
              <a:rPr lang="en-US" altLang="zh-CN">
                <a:solidFill>
                  <a:srgbClr val="0029DA"/>
                </a:solidFill>
                <a:highlight>
                  <a:srgbClr val="FFFF00"/>
                </a:highlight>
              </a:rPr>
              <a:t>9.24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行情以来假控盘趋势走坏股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大盘：历史压力位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0103" t="5404" b="3789"/>
          <a:stretch>
            <a:fillRect/>
          </a:stretch>
        </p:blipFill>
        <p:spPr>
          <a:xfrm>
            <a:off x="50165" y="1236980"/>
            <a:ext cx="8007985" cy="493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107680" y="1788160"/>
            <a:ext cx="408432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/>
              <a:t>①大盘历史压力，年前</a:t>
            </a:r>
            <a:r>
              <a:rPr lang="zh-CN" altLang="en-US">
                <a:solidFill>
                  <a:srgbClr val="FF0000"/>
                </a:solidFill>
              </a:rPr>
              <a:t>缩量震荡</a:t>
            </a:r>
            <a:r>
              <a:rPr lang="zh-CN" altLang="en-US"/>
              <a:t>为主</a:t>
            </a:r>
            <a:endParaRPr lang="zh-CN" altLang="en-US"/>
          </a:p>
          <a:p>
            <a:pPr>
              <a:lnSpc>
                <a:spcPct val="160000"/>
              </a:lnSpc>
            </a:pPr>
            <a:r>
              <a:rPr lang="zh-CN" altLang="en-US"/>
              <a:t>②资金新高、量能放大，</a:t>
            </a:r>
            <a:r>
              <a:rPr lang="zh-CN" altLang="en-US">
                <a:solidFill>
                  <a:srgbClr val="FF0000"/>
                </a:solidFill>
              </a:rPr>
              <a:t>月线金叉</a:t>
            </a:r>
            <a:r>
              <a:rPr lang="zh-CN" altLang="en-US"/>
              <a:t>可期</a:t>
            </a:r>
            <a:endParaRPr lang="zh-CN" altLang="en-US"/>
          </a:p>
          <a:p>
            <a:pPr>
              <a:lnSpc>
                <a:spcPct val="160000"/>
              </a:lnSpc>
            </a:pPr>
            <a:r>
              <a:rPr lang="zh-CN" altLang="en-US"/>
              <a:t>③</a:t>
            </a:r>
            <a:r>
              <a:rPr lang="en-US" altLang="zh-CN"/>
              <a:t>2025</a:t>
            </a:r>
            <a:r>
              <a:rPr lang="zh-CN" altLang="en-US"/>
              <a:t>若</a:t>
            </a:r>
            <a:r>
              <a:rPr lang="zh-CN" altLang="en-US">
                <a:solidFill>
                  <a:srgbClr val="FF0000"/>
                </a:solidFill>
              </a:rPr>
              <a:t>突破</a:t>
            </a:r>
            <a:r>
              <a:rPr lang="zh-CN" altLang="en-US"/>
              <a:t>大平台打开空间。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指数的结构（箱体构筑）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518"/>
          <a:stretch>
            <a:fillRect/>
          </a:stretch>
        </p:blipFill>
        <p:spPr>
          <a:xfrm>
            <a:off x="787400" y="889000"/>
            <a:ext cx="10122535" cy="5640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四条资金主线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6355" y="1109980"/>
            <a:ext cx="9213215" cy="49904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WPS 演示</Application>
  <PresentationFormat>宽屏</PresentationFormat>
  <Paragraphs>143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罗雪奎</cp:lastModifiedBy>
  <cp:revision>840</cp:revision>
  <dcterms:created xsi:type="dcterms:W3CDTF">2019-06-19T02:08:00Z</dcterms:created>
  <dcterms:modified xsi:type="dcterms:W3CDTF">2025-01-19T01:27:53Z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