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691" r:id="rId6"/>
    <p:sldId id="1501" r:id="rId8"/>
    <p:sldId id="1748" r:id="rId9"/>
    <p:sldId id="607" r:id="rId10"/>
    <p:sldId id="1743" r:id="rId11"/>
    <p:sldId id="1616" r:id="rId12"/>
    <p:sldId id="1747" r:id="rId13"/>
    <p:sldId id="1692" r:id="rId14"/>
    <p:sldId id="1740" r:id="rId15"/>
    <p:sldId id="1751" r:id="rId16"/>
    <p:sldId id="1741" r:id="rId17"/>
    <p:sldId id="1697" r:id="rId18"/>
    <p:sldId id="1749" r:id="rId19"/>
    <p:sldId id="1693" r:id="rId20"/>
    <p:sldId id="1765" r:id="rId21"/>
    <p:sldId id="1766" r:id="rId22"/>
    <p:sldId id="1767" r:id="rId23"/>
    <p:sldId id="614" r:id="rId24"/>
    <p:sldId id="615" r:id="rId25"/>
    <p:sldId id="635" r:id="rId26"/>
    <p:sldId id="616" r:id="rId27"/>
    <p:sldId id="1696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0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7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6.png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0.xml"/><Relationship Id="rId6" Type="http://schemas.openxmlformats.org/officeDocument/2006/relationships/image" Target="../media/image34.png"/><Relationship Id="rId5" Type="http://schemas.openxmlformats.org/officeDocument/2006/relationships/tags" Target="../tags/tag69.xml"/><Relationship Id="rId4" Type="http://schemas.openxmlformats.org/officeDocument/2006/relationships/image" Target="../media/image33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75.xml"/><Relationship Id="rId7" Type="http://schemas.openxmlformats.org/officeDocument/2006/relationships/image" Target="../media/image37.png"/><Relationship Id="rId6" Type="http://schemas.openxmlformats.org/officeDocument/2006/relationships/tags" Target="../tags/tag74.xml"/><Relationship Id="rId5" Type="http://schemas.openxmlformats.org/officeDocument/2006/relationships/image" Target="../media/image36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6.xml"/><Relationship Id="rId1" Type="http://schemas.openxmlformats.org/officeDocument/2006/relationships/tags" Target="../tags/tag7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主题行情，中短思路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93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机器人概念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0" y="823595"/>
            <a:ext cx="10445115" cy="5657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27430" y="4803775"/>
            <a:ext cx="44043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滚动业绩好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主力控盘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低位启动的品种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2026</a:t>
            </a:r>
            <a:r>
              <a:rPr lang="zh-CN" altLang="en-US">
                <a:highlight>
                  <a:srgbClr val="FFFF00"/>
                </a:highlight>
              </a:rPr>
              <a:t>年春晚今日完成首次彩排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机器人将再度登上春晚舞台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产业发展空间打开，有确定订单的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储能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智能电网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871220"/>
            <a:ext cx="10461625" cy="56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118235" y="5135880"/>
            <a:ext cx="60464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滚动业绩好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主力控盘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低位启动的品种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国家电网</a:t>
            </a:r>
            <a:r>
              <a:rPr lang="en-US" altLang="zh-CN">
                <a:highlight>
                  <a:srgbClr val="FFFF00"/>
                </a:highlight>
              </a:rPr>
              <a:t> “</a:t>
            </a:r>
            <a:r>
              <a:rPr lang="zh-CN" altLang="en-US">
                <a:highlight>
                  <a:srgbClr val="FFFF00"/>
                </a:highlight>
              </a:rPr>
              <a:t>十五五</a:t>
            </a:r>
            <a:r>
              <a:rPr lang="en-US" altLang="zh-CN">
                <a:highlight>
                  <a:srgbClr val="FFFF00"/>
                </a:highlight>
              </a:rPr>
              <a:t>” </a:t>
            </a:r>
            <a:r>
              <a:rPr lang="zh-CN" altLang="en-US">
                <a:highlight>
                  <a:srgbClr val="FFFF00"/>
                </a:highlight>
              </a:rPr>
              <a:t>规划固定资产投资达</a:t>
            </a:r>
            <a:r>
              <a:rPr lang="en-US" altLang="zh-CN">
                <a:highlight>
                  <a:srgbClr val="FFFF00"/>
                </a:highlight>
              </a:rPr>
              <a:t>4 </a:t>
            </a:r>
            <a:r>
              <a:rPr lang="zh-CN" altLang="en-US">
                <a:highlight>
                  <a:srgbClr val="FFFF00"/>
                </a:highlight>
              </a:rPr>
              <a:t>万亿元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新能源与</a:t>
            </a:r>
            <a:r>
              <a:rPr lang="en-US" altLang="zh-CN">
                <a:highlight>
                  <a:srgbClr val="FFFF00"/>
                </a:highlight>
              </a:rPr>
              <a:t> AI </a:t>
            </a:r>
            <a:r>
              <a:rPr lang="zh-CN" altLang="en-US">
                <a:highlight>
                  <a:srgbClr val="FFFF00"/>
                </a:highlight>
              </a:rPr>
              <a:t>算力催生刚性需求，电网升级与储能刚需绑定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滚动业绩，机构偏好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61645" y="2691130"/>
            <a:ext cx="39738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单季净利：一个季度的净利润</a:t>
            </a:r>
            <a:r>
              <a:rPr lang="en-US" altLang="zh-CN"/>
              <a:t>    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累计净利：财报数据，</a:t>
            </a:r>
            <a:r>
              <a:rPr lang="en-US" altLang="zh-CN"/>
              <a:t>Q1\Q2\Q3\Q4</a:t>
            </a:r>
            <a:endParaRPr lang="en-US" altLang="zh-CN"/>
          </a:p>
          <a:p>
            <a:endParaRPr lang="zh-CN" altLang="en-US"/>
          </a:p>
          <a:p>
            <a:r>
              <a:rPr lang="zh-CN" altLang="en-US"/>
              <a:t>滚动净利：循环</a:t>
            </a:r>
            <a:r>
              <a:rPr lang="en-US" altLang="zh-CN"/>
              <a:t>4</a:t>
            </a:r>
            <a:r>
              <a:rPr lang="zh-CN" altLang="en-US"/>
              <a:t>个单季度利润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990" y="1123950"/>
            <a:ext cx="6712585" cy="461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04305" y="558736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滚动业绩阶梯式向上较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所有故事结束之后，最后还是基本面兑现出好公司的大趋势大波段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不要侥幸，注意业绩地雷</a:t>
            </a:r>
            <a:endParaRPr lang="en-US" alt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764540"/>
            <a:ext cx="9966325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智能盯盘，高效选股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793750"/>
            <a:ext cx="101276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823085" y="2252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①选主题板块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0" y="188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②资金排序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4230" y="518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③选股条件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13930" y="5108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④自行筛选找控盘回档机会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5270" y="95250"/>
            <a:ext cx="6602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股价要与业绩相符，投资才能长远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06925" y="5243830"/>
            <a:ext cx="2794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滚动净利润创新高</a:t>
            </a:r>
            <a:endParaRPr lang="zh-CN" altLang="en-US" sz="24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股价还未创新高的</a:t>
            </a:r>
            <a:endParaRPr lang="zh-CN" altLang="en-US" sz="2400" b="1">
              <a:solidFill>
                <a:srgbClr val="FF0000"/>
              </a:solidFill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060" y="793115"/>
            <a:ext cx="10724515" cy="5724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841115" y="55302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滚动净利润业绩新高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股价波段创新高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/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短线操作思路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531725" cy="7049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270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以为的牛市，实际的牛市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" y="836295"/>
            <a:ext cx="10783570" cy="5643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不是疯牛，是要长牛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1160" y="985520"/>
            <a:ext cx="6599555" cy="2637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801110"/>
            <a:ext cx="4019550" cy="2594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801110"/>
            <a:ext cx="6746875" cy="2595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2012315" y="568896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快牛涨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用力过猛，短期见顶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96175" y="5677535"/>
            <a:ext cx="4332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慢牛涨</a:t>
            </a:r>
            <a:r>
              <a:rPr lang="en-US" altLang="zh-CN" sz="2000" b="1">
                <a:highlight>
                  <a:srgbClr val="FFFF00"/>
                </a:highlight>
              </a:rPr>
              <a:t>1000</a:t>
            </a:r>
            <a:r>
              <a:rPr lang="zh-CN" altLang="en-US" sz="2000" b="1">
                <a:highlight>
                  <a:srgbClr val="FFFF00"/>
                </a:highlight>
              </a:rPr>
              <a:t>点</a:t>
            </a:r>
            <a:endParaRPr lang="zh-CN" altLang="en-US" sz="2000" b="1">
              <a:highlight>
                <a:srgbClr val="FFFF00"/>
              </a:highlight>
            </a:endParaRPr>
          </a:p>
          <a:p>
            <a:r>
              <a:rPr lang="zh-CN" altLang="en-US" sz="2000" b="1">
                <a:highlight>
                  <a:srgbClr val="FFFF00"/>
                </a:highlight>
              </a:rPr>
              <a:t>机构券商险资持续进场，不断创新高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牛市毋庸置疑，国家指明方向和路径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781685"/>
            <a:ext cx="5288280" cy="5721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54825" y="2216785"/>
            <a:ext cx="474535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实质也指明了未来产业方向</a:t>
            </a:r>
            <a:endParaRPr lang="zh-CN" altLang="en-US"/>
          </a:p>
          <a:p>
            <a:r>
              <a:rPr lang="zh-CN" altLang="en-US"/>
              <a:t>同时，就是股价要与业绩相符！</a:t>
            </a:r>
            <a:r>
              <a:rPr lang="en-US" altLang="zh-CN"/>
              <a:t>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垃圾公司的炒作只会让大股东高位套现收割市场上的流动资金！</a:t>
            </a:r>
            <a:r>
              <a:rPr lang="en-US" altLang="zh-CN"/>
              <a:t>   </a:t>
            </a:r>
            <a:r>
              <a:rPr lang="zh-CN" altLang="en-US"/>
              <a:t>投资者要聚焦核心业务的优质上市公司，</a:t>
            </a:r>
            <a:r>
              <a:rPr lang="zh-CN" altLang="en-US">
                <a:highlight>
                  <a:srgbClr val="FFFF00"/>
                </a:highlight>
              </a:rPr>
              <a:t>从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伪龙头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r>
              <a:rPr lang="zh-CN" altLang="en-US">
                <a:highlight>
                  <a:srgbClr val="FFFF00"/>
                </a:highlight>
              </a:rPr>
              <a:t>到</a:t>
            </a: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真价值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r>
              <a:rPr lang="zh-CN" altLang="en-US"/>
              <a:t>，必然是实质长期受益标的。</a:t>
            </a:r>
            <a:r>
              <a:rPr lang="en-US" altLang="zh-CN"/>
              <a:t>   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正如苏老师常讲的，逻辑很重要，平时多研究行业、政策导向、核心公司、业绩、</a:t>
            </a:r>
            <a:r>
              <a:rPr lang="en-US" altLang="zh-CN"/>
              <a:t> </a:t>
            </a:r>
            <a:r>
              <a:rPr lang="zh-CN" altLang="en-US"/>
              <a:t>控盘、性价比买点，长期跟踪！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61430" y="6258560"/>
            <a:ext cx="4064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来源于：财联社</a:t>
            </a:r>
            <a:endParaRPr lang="zh-CN" altLang="en-US" sz="10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短线操作思路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5207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回档弱反弹处理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1132840"/>
            <a:ext cx="5605145" cy="3496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221105" y="5139055"/>
            <a:ext cx="370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主力控盘看</a:t>
            </a:r>
            <a:r>
              <a:rPr lang="zh-CN" altLang="en-US">
                <a:solidFill>
                  <a:srgbClr val="FF0000"/>
                </a:solidFill>
              </a:rPr>
              <a:t>控盘降低反抽</a:t>
            </a:r>
            <a:r>
              <a:rPr lang="zh-CN" altLang="en-US"/>
              <a:t>作为卖点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90" y="1132840"/>
            <a:ext cx="4863465" cy="349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965950" y="4801235"/>
            <a:ext cx="40417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航天类：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跌破五日线</a:t>
            </a:r>
            <a:r>
              <a:rPr lang="en-US" altLang="zh-CN"/>
              <a:t>——</a:t>
            </a:r>
            <a:r>
              <a:rPr lang="zh-CN" altLang="en-US"/>
              <a:t>破位卖点</a:t>
            </a:r>
            <a:endParaRPr lang="zh-CN" altLang="en-US"/>
          </a:p>
          <a:p>
            <a:r>
              <a:rPr lang="zh-CN" altLang="en-US"/>
              <a:t>五日线拐头</a:t>
            </a:r>
            <a:r>
              <a:rPr lang="en-US" altLang="zh-CN"/>
              <a:t>——</a:t>
            </a:r>
            <a:r>
              <a:rPr lang="zh-CN" altLang="en-US"/>
              <a:t>反抽卖点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844040" y="6078220"/>
            <a:ext cx="897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短期分批收缩仓位，守住阶段性利润。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应对月底可能的降温盘弱，等待新的异动风口。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1701</Words>
  <Application>WPS 演示</Application>
  <PresentationFormat>宽屏</PresentationFormat>
  <Paragraphs>154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Medium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1999</cp:revision>
  <dcterms:created xsi:type="dcterms:W3CDTF">2019-06-19T02:08:00Z</dcterms:created>
  <dcterms:modified xsi:type="dcterms:W3CDTF">2026-01-20T09:51:40Z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9CFE74C9946A4C69843920DE3B0B819A_13</vt:lpwstr>
  </property>
</Properties>
</file>