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938" r:id="rId3"/>
    <p:sldId id="1691" r:id="rId4"/>
    <p:sldId id="1699" r:id="rId6"/>
    <p:sldId id="1701" r:id="rId7"/>
    <p:sldId id="1698" r:id="rId8"/>
    <p:sldId id="1696" r:id="rId9"/>
    <p:sldId id="1700" r:id="rId10"/>
    <p:sldId id="1703" r:id="rId11"/>
    <p:sldId id="1704" r:id="rId12"/>
    <p:sldId id="1706" r:id="rId13"/>
    <p:sldId id="1705" r:id="rId14"/>
  </p:sldIdLst>
  <p:sldSz cx="12192000" cy="6858000"/>
  <p:notesSz cx="6858000" cy="9144000"/>
  <p:custDataLst>
    <p:tags r:id="rId1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60" userDrawn="1">
          <p15:clr>
            <a:srgbClr val="A4A3A4"/>
          </p15:clr>
        </p15:guide>
        <p15:guide id="2" pos="3845" userDrawn="1">
          <p15:clr>
            <a:srgbClr val="A4A3A4"/>
          </p15:clr>
        </p15:guide>
        <p15:guide id="3" pos="4929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十二 猪肠" initials="十二" lastIdx="1" clrIdx="0"/>
  <p:cmAuthor id="2" name="Administrator" initials="A" lastIdx="2" clrIdx="1"/>
  <p:cmAuthor id="3" name="PP" initials="P" lastIdx="1" clrIdx="2"/>
  <p:cmAuthor id="252404380" name="周伟杰" initials="周" lastIdx="1" clrIdx="3"/>
  <p:cmAuthor id="0" name="Mia Vida Villanueva" initials="MVV" lastIdx="1" clrIdx="0"/>
  <p:cmAuthor id="7" name="1206988966@qq.com" initials="1" lastIdx="1" clrIdx="2"/>
  <p:cmAuthor id="8" name="姜伟光" initials="姜" lastIdx="1" clrIdx="0"/>
  <p:cmAuthor id="6" name="ming qiu" initials="m" lastIdx="17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34500"/>
    <a:srgbClr val="FFBF75"/>
    <a:srgbClr val="FFD483"/>
    <a:srgbClr val="FFEFCE"/>
    <a:srgbClr val="FFD585"/>
    <a:srgbClr val="FFEFCF"/>
    <a:srgbClr val="FFEFCD"/>
    <a:srgbClr val="FFD983"/>
    <a:srgbClr val="EFDDFF"/>
    <a:srgbClr val="C166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9901" autoAdjust="0"/>
    <p:restoredTop sz="99761" autoAdjust="0"/>
  </p:normalViewPr>
  <p:slideViewPr>
    <p:cSldViewPr snapToGrid="0" showGuides="1">
      <p:cViewPr varScale="1">
        <p:scale>
          <a:sx n="111" d="100"/>
          <a:sy n="111" d="100"/>
        </p:scale>
        <p:origin x="882" y="102"/>
      </p:cViewPr>
      <p:guideLst>
        <p:guide orient="horz" pos="2360"/>
        <p:guide pos="3845"/>
        <p:guide pos="4929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gs" Target="tags/tag61.xml"/><Relationship Id="rId18" Type="http://schemas.openxmlformats.org/officeDocument/2006/relationships/commentAuthors" Target="commentAuthors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9" Type="http://schemas.openxmlformats.org/officeDocument/2006/relationships/image" Target="../media/image2.png"/><Relationship Id="rId8" Type="http://schemas.openxmlformats.org/officeDocument/2006/relationships/image" Target="../media/image1.png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0" Type="http://schemas.openxmlformats.org/officeDocument/2006/relationships/tags" Target="../tags/tag15.xml"/><Relationship Id="rId2" Type="http://schemas.openxmlformats.org/officeDocument/2006/relationships/tags" Target="../tags/tag1.xml"/><Relationship Id="rId19" Type="http://schemas.openxmlformats.org/officeDocument/2006/relationships/tags" Target="../tags/tag14.xml"/><Relationship Id="rId18" Type="http://schemas.openxmlformats.org/officeDocument/2006/relationships/tags" Target="../tags/tag13.xml"/><Relationship Id="rId17" Type="http://schemas.openxmlformats.org/officeDocument/2006/relationships/tags" Target="../tags/tag12.xml"/><Relationship Id="rId16" Type="http://schemas.openxmlformats.org/officeDocument/2006/relationships/tags" Target="../tags/tag11.xml"/><Relationship Id="rId15" Type="http://schemas.openxmlformats.org/officeDocument/2006/relationships/tags" Target="../tags/tag10.xml"/><Relationship Id="rId14" Type="http://schemas.openxmlformats.org/officeDocument/2006/relationships/tags" Target="../tags/tag9.xml"/><Relationship Id="rId13" Type="http://schemas.openxmlformats.org/officeDocument/2006/relationships/tags" Target="../tags/tag8.xml"/><Relationship Id="rId12" Type="http://schemas.openxmlformats.org/officeDocument/2006/relationships/tags" Target="../tags/tag7.xml"/><Relationship Id="rId11" Type="http://schemas.openxmlformats.org/officeDocument/2006/relationships/image" Target="../media/image4.png"/><Relationship Id="rId10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image" Target="../media/image6.png"/><Relationship Id="rId8" Type="http://schemas.openxmlformats.org/officeDocument/2006/relationships/image" Target="../media/image2.png"/><Relationship Id="rId7" Type="http://schemas.openxmlformats.org/officeDocument/2006/relationships/image" Target="../media/image5.png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9" Type="http://schemas.openxmlformats.org/officeDocument/2006/relationships/image" Target="../media/image3.png"/><Relationship Id="rId8" Type="http://schemas.openxmlformats.org/officeDocument/2006/relationships/image" Target="../media/image2.png"/><Relationship Id="rId7" Type="http://schemas.openxmlformats.org/officeDocument/2006/relationships/image" Target="../media/image7.png"/><Relationship Id="rId6" Type="http://schemas.openxmlformats.org/officeDocument/2006/relationships/tags" Target="../tags/tag25.xml"/><Relationship Id="rId5" Type="http://schemas.openxmlformats.org/officeDocument/2006/relationships/tags" Target="../tags/tag24.xml"/><Relationship Id="rId4" Type="http://schemas.openxmlformats.org/officeDocument/2006/relationships/tags" Target="../tags/tag23.xml"/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png"/><Relationship Id="rId7" Type="http://schemas.openxmlformats.org/officeDocument/2006/relationships/tags" Target="../tags/tag31.xml"/><Relationship Id="rId6" Type="http://schemas.openxmlformats.org/officeDocument/2006/relationships/tags" Target="../tags/tag30.xml"/><Relationship Id="rId5" Type="http://schemas.openxmlformats.org/officeDocument/2006/relationships/tags" Target="../tags/tag29.xml"/><Relationship Id="rId4" Type="http://schemas.openxmlformats.org/officeDocument/2006/relationships/tags" Target="../tags/tag28.xml"/><Relationship Id="rId3" Type="http://schemas.openxmlformats.org/officeDocument/2006/relationships/tags" Target="../tags/tag27.xml"/><Relationship Id="rId2" Type="http://schemas.openxmlformats.org/officeDocument/2006/relationships/tags" Target="../tags/tag26.xml"/><Relationship Id="rId11" Type="http://schemas.openxmlformats.org/officeDocument/2006/relationships/image" Target="../media/image3.png"/><Relationship Id="rId10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7" Type="http://schemas.openxmlformats.org/officeDocument/2006/relationships/image" Target="../media/image2.png"/><Relationship Id="rId6" Type="http://schemas.openxmlformats.org/officeDocument/2006/relationships/image" Target="../media/image11.png"/><Relationship Id="rId5" Type="http://schemas.openxmlformats.org/officeDocument/2006/relationships/image" Target="../media/image8.png"/><Relationship Id="rId4" Type="http://schemas.openxmlformats.org/officeDocument/2006/relationships/tags" Target="../tags/tag34.xml"/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pic>
        <p:nvPicPr>
          <p:cNvPr id="4" name="图片 3" descr="PPT封面"/>
          <p:cNvPicPr>
            <a:picLocks noChangeAspect="1"/>
          </p:cNvPicPr>
          <p:nvPr userDrawn="1"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图片 5" descr="经传logo白色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374650" y="289560"/>
            <a:ext cx="1797685" cy="405765"/>
          </a:xfrm>
          <a:prstGeom prst="rect">
            <a:avLst/>
          </a:prstGeom>
        </p:spPr>
      </p:pic>
      <p:pic>
        <p:nvPicPr>
          <p:cNvPr id="5" name="图片 4" descr="龙头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10100310" y="234950"/>
            <a:ext cx="1762125" cy="33591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2871470" y="4571365"/>
            <a:ext cx="6231255" cy="461645"/>
          </a:xfrm>
          <a:prstGeom prst="rect">
            <a:avLst/>
          </a:prstGeom>
        </p:spPr>
      </p:pic>
      <p:sp>
        <p:nvSpPr>
          <p:cNvPr id="9" name="文本框 8"/>
          <p:cNvSpPr txBox="1"/>
          <p:nvPr userDrawn="1"/>
        </p:nvSpPr>
        <p:spPr>
          <a:xfrm>
            <a:off x="2723515" y="4541520"/>
            <a:ext cx="679831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5</a:t>
            </a:r>
            <a:r>
              <a:rPr lang="zh-CN" altLang="en-US" sz="280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月</a:t>
            </a:r>
            <a:r>
              <a:rPr lang="en-US" altLang="zh-CN" sz="280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4</a:t>
            </a:r>
            <a:r>
              <a:rPr lang="zh-CN" altLang="en-US" sz="280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日</a:t>
            </a:r>
            <a:r>
              <a:rPr lang="en-US" altLang="zh-CN" sz="280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-5</a:t>
            </a:r>
            <a:r>
              <a:rPr lang="zh-CN" altLang="en-US" sz="280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月</a:t>
            </a:r>
            <a:r>
              <a:rPr lang="en-US" altLang="zh-CN" sz="280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31</a:t>
            </a:r>
            <a:r>
              <a:rPr lang="zh-CN" altLang="en-US" sz="280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日</a:t>
            </a:r>
            <a:r>
              <a:rPr lang="en-US" altLang="zh-CN" sz="280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  </a:t>
            </a:r>
            <a:r>
              <a:rPr lang="zh-CN" altLang="en-US" sz="280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每周日</a:t>
            </a:r>
            <a:r>
              <a:rPr lang="en-US" altLang="zh-CN" sz="280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-</a:t>
            </a:r>
            <a:r>
              <a:rPr lang="zh-CN" altLang="en-US" sz="280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周四晚</a:t>
            </a:r>
            <a:r>
              <a:rPr lang="en-US" altLang="zh-CN" sz="280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20:15</a:t>
            </a:r>
            <a:endParaRPr lang="en-US" altLang="zh-CN" sz="2800">
              <a:solidFill>
                <a:srgbClr val="B34500"/>
              </a:solidFill>
              <a:latin typeface="思源黑体 CN Medium" panose="020B0600000000000000" charset="-122"/>
              <a:ea typeface="思源黑体 CN Medium" panose="020B0600000000000000" charset="-122"/>
              <a:cs typeface="思源黑体 CN Medium" panose="020B0600000000000000" charset="-122"/>
            </a:endParaRPr>
          </a:p>
        </p:txBody>
      </p:sp>
      <p:grpSp>
        <p:nvGrpSpPr>
          <p:cNvPr id="23" name="组合 22"/>
          <p:cNvGrpSpPr/>
          <p:nvPr userDrawn="1"/>
        </p:nvGrpSpPr>
        <p:grpSpPr>
          <a:xfrm>
            <a:off x="1905" y="1270"/>
            <a:ext cx="12192000" cy="6858000"/>
            <a:chOff x="200" y="200"/>
            <a:chExt cx="19200" cy="10800"/>
          </a:xfrm>
        </p:grpSpPr>
        <p:sp>
          <p:nvSpPr>
            <p:cNvPr id="10" name="标题 1"/>
            <p:cNvSpPr>
              <a:spLocks noGrp="1"/>
            </p:cNvSpPr>
            <p:nvPr userDrawn="1">
              <p:custDataLst>
                <p:tags r:id="rId12"/>
              </p:custDataLst>
            </p:nvPr>
          </p:nvSpPr>
          <p:spPr>
            <a:xfrm>
              <a:off x="2088" y="1640"/>
              <a:ext cx="15432" cy="4048"/>
            </a:xfrm>
            <a:prstGeom prst="rect">
              <a:avLst/>
            </a:prstGeom>
          </p:spPr>
          <p:txBody>
            <a:bodyPr vert="horz" lIns="90000" tIns="46800" rIns="90000" bIns="46800" rtlCol="0" anchor="b" anchorCtr="0">
              <a:normAutofit/>
            </a:bodyPr>
            <a:lstStyle>
              <a:lvl1pPr algn="ctr">
                <a:defRPr sz="6000"/>
              </a:lvl1pPr>
            </a:lstStyle>
            <a:p>
              <a:r>
                <a:rPr lang="zh-CN" altLang="en-US" dirty="0"/>
                <a:t>单击此处编辑标题</a:t>
              </a:r>
              <a:endParaRPr lang="zh-CN" altLang="en-US" dirty="0"/>
            </a:p>
          </p:txBody>
        </p:sp>
        <p:sp>
          <p:nvSpPr>
            <p:cNvPr id="11" name="副标题 2"/>
            <p:cNvSpPr>
              <a:spLocks noGrp="1"/>
            </p:cNvSpPr>
            <p:nvPr userDrawn="1">
              <p:custDataLst>
                <p:tags r:id="rId13"/>
              </p:custDataLst>
            </p:nvPr>
          </p:nvSpPr>
          <p:spPr>
            <a:xfrm>
              <a:off x="2088" y="5807"/>
              <a:ext cx="15432" cy="2319"/>
            </a:xfrm>
            <a:prstGeom prst="rect">
              <a:avLst/>
            </a:prstGeom>
          </p:spPr>
          <p:txBody>
            <a:bodyPr vert="horz" lIns="90000" tIns="46800" rIns="90000" bIns="46800" rtlCol="0">
              <a:normAutofit/>
            </a:bodyPr>
            <a:lstStyle>
              <a:lvl1pPr marL="0" indent="0" algn="ctr">
                <a:lnSpc>
                  <a:spcPct val="110000"/>
                </a:lnSpc>
                <a:buNone/>
                <a:defRPr sz="2400" spc="200">
                  <a:uFillTx/>
                </a:defRPr>
              </a:lvl1pPr>
              <a:lvl2pPr marL="457200" indent="0" algn="ctr">
                <a:buNone/>
                <a:defRPr sz="2000"/>
              </a:lvl2pPr>
              <a:lvl3pPr marL="914400" indent="0" algn="ctr">
                <a:buNone/>
                <a:defRPr sz="1800"/>
              </a:lvl3pPr>
              <a:lvl4pPr marL="1371600" indent="0" algn="ctr">
                <a:buNone/>
                <a:defRPr sz="1600"/>
              </a:lvl4pPr>
              <a:lvl5pPr marL="1828800" indent="0" algn="ctr">
                <a:buNone/>
                <a:defRPr sz="1600"/>
              </a:lvl5pPr>
              <a:lvl6pPr marL="2286000" indent="0" algn="ctr">
                <a:buNone/>
                <a:defRPr sz="1600"/>
              </a:lvl6pPr>
              <a:lvl7pPr marL="2743200" indent="0" algn="ctr">
                <a:buNone/>
                <a:defRPr sz="1600"/>
              </a:lvl7pPr>
              <a:lvl8pPr marL="3200400" indent="0" algn="ctr">
                <a:buNone/>
                <a:defRPr sz="1600"/>
              </a:lvl8pPr>
              <a:lvl9pPr marL="3657600" indent="0" algn="ctr">
                <a:buNone/>
                <a:defRPr sz="1600"/>
              </a:lvl9pPr>
            </a:lstStyle>
            <a:p>
              <a:r>
                <a:rPr lang="zh-CN" altLang="en-US" dirty="0"/>
                <a:t>单击此处编辑副标题</a:t>
              </a:r>
              <a:endParaRPr lang="zh-CN" altLang="en-US" dirty="0"/>
            </a:p>
          </p:txBody>
        </p:sp>
        <p:sp>
          <p:nvSpPr>
            <p:cNvPr id="12" name="日期占位符 15"/>
            <p:cNvSpPr>
              <a:spLocks noGrp="1"/>
            </p:cNvSpPr>
            <p:nvPr userDrawn="1">
              <p:custDataLst>
                <p:tags r:id="rId14"/>
              </p:custDataLst>
            </p:nvPr>
          </p:nvSpPr>
          <p:spPr>
            <a:xfrm>
              <a:off x="1164" y="10144"/>
              <a:ext cx="4252" cy="499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000" kern="1200" baseline="0">
                  <a:solidFill>
                    <a:schemeClr val="tx1">
                      <a:tint val="7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fld id="{760FBDFE-C587-4B4C-A407-44438C67B59E}" type="datetimeFigureOut">
                <a:rPr lang="zh-CN" altLang="en-US" smtClean="0"/>
              </a:fld>
              <a:endParaRPr lang="zh-CN" altLang="en-US"/>
            </a:p>
          </p:txBody>
        </p:sp>
        <p:sp>
          <p:nvSpPr>
            <p:cNvPr id="14" name="灯片编号占位符 17"/>
            <p:cNvSpPr>
              <a:spLocks noGrp="1"/>
            </p:cNvSpPr>
            <p:nvPr userDrawn="1">
              <p:custDataLst>
                <p:tags r:id="rId15"/>
              </p:custDataLst>
            </p:nvPr>
          </p:nvSpPr>
          <p:spPr>
            <a:xfrm>
              <a:off x="14180" y="10144"/>
              <a:ext cx="4252" cy="499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defPPr>
                <a:defRPr lang="zh-CN"/>
              </a:defPPr>
              <a:lvl1pPr marL="0" algn="r" defTabSz="914400" rtl="0" eaLnBrk="1" latinLnBrk="0" hangingPunct="1">
                <a:defRPr sz="1000" kern="1200" baseline="0">
                  <a:solidFill>
                    <a:schemeClr val="tx1">
                      <a:tint val="7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fld id="{49AE70B2-8BF9-45C0-BB95-33D1B9D3A854}" type="slidenum">
                <a:rPr lang="zh-CN" altLang="en-US" smtClean="0"/>
              </a:fld>
              <a:endParaRPr lang="zh-CN" altLang="en-US" dirty="0"/>
            </a:p>
          </p:txBody>
        </p:sp>
        <p:pic>
          <p:nvPicPr>
            <p:cNvPr id="15" name="图片 14" descr="PPT封面"/>
            <p:cNvPicPr>
              <a:picLocks noChangeAspect="1"/>
            </p:cNvPicPr>
            <p:nvPr userDrawn="1">
              <p:custDataLst>
                <p:tags r:id="rId16"/>
              </p:custDataLst>
            </p:nvPr>
          </p:nvPicPr>
          <p:blipFill>
            <a:blip r:embed="rId8"/>
            <a:stretch>
              <a:fillRect/>
            </a:stretch>
          </p:blipFill>
          <p:spPr>
            <a:xfrm>
              <a:off x="200" y="200"/>
              <a:ext cx="19200" cy="10800"/>
            </a:xfrm>
            <a:prstGeom prst="rect">
              <a:avLst/>
            </a:prstGeom>
          </p:spPr>
        </p:pic>
        <p:pic>
          <p:nvPicPr>
            <p:cNvPr id="19" name="图片 18" descr="经传logo白色"/>
            <p:cNvPicPr>
              <a:picLocks noChangeAspect="1"/>
            </p:cNvPicPr>
            <p:nvPr userDrawn="1">
              <p:custDataLst>
                <p:tags r:id="rId17"/>
              </p:custDataLst>
            </p:nvPr>
          </p:nvPicPr>
          <p:blipFill>
            <a:blip r:embed="rId9"/>
            <a:stretch>
              <a:fillRect/>
            </a:stretch>
          </p:blipFill>
          <p:spPr>
            <a:xfrm>
              <a:off x="790" y="656"/>
              <a:ext cx="2831" cy="639"/>
            </a:xfrm>
            <a:prstGeom prst="rect">
              <a:avLst/>
            </a:prstGeom>
          </p:spPr>
        </p:pic>
        <p:pic>
          <p:nvPicPr>
            <p:cNvPr id="20" name="图片 19" descr="龙头"/>
            <p:cNvPicPr>
              <a:picLocks noChangeAspect="1"/>
            </p:cNvPicPr>
            <p:nvPr userDrawn="1">
              <p:custDataLst>
                <p:tags r:id="rId18"/>
              </p:custDataLst>
            </p:nvPr>
          </p:nvPicPr>
          <p:blipFill>
            <a:blip r:embed="rId10"/>
            <a:stretch>
              <a:fillRect/>
            </a:stretch>
          </p:blipFill>
          <p:spPr>
            <a:xfrm>
              <a:off x="16106" y="570"/>
              <a:ext cx="2775" cy="529"/>
            </a:xfrm>
            <a:prstGeom prst="rect">
              <a:avLst/>
            </a:prstGeom>
          </p:spPr>
        </p:pic>
        <p:pic>
          <p:nvPicPr>
            <p:cNvPr id="21" name="图片 20"/>
            <p:cNvPicPr>
              <a:picLocks noChangeAspect="1"/>
            </p:cNvPicPr>
            <p:nvPr userDrawn="1">
              <p:custDataLst>
                <p:tags r:id="rId19"/>
              </p:custDataLst>
            </p:nvPr>
          </p:nvPicPr>
          <p:blipFill>
            <a:blip r:embed="rId11"/>
            <a:stretch>
              <a:fillRect/>
            </a:stretch>
          </p:blipFill>
          <p:spPr>
            <a:xfrm>
              <a:off x="4722" y="7399"/>
              <a:ext cx="9813" cy="727"/>
            </a:xfrm>
            <a:prstGeom prst="rect">
              <a:avLst/>
            </a:prstGeom>
          </p:spPr>
        </p:pic>
        <p:sp>
          <p:nvSpPr>
            <p:cNvPr id="22" name="文本框 21"/>
            <p:cNvSpPr txBox="1"/>
            <p:nvPr userDrawn="1">
              <p:custDataLst>
                <p:tags r:id="rId20"/>
              </p:custDataLst>
            </p:nvPr>
          </p:nvSpPr>
          <p:spPr>
            <a:xfrm>
              <a:off x="4489" y="7352"/>
              <a:ext cx="10706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rgbClr val="B345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4</a:t>
              </a:r>
              <a:r>
                <a:rPr lang="zh-CN" altLang="en-US" sz="2800" dirty="0">
                  <a:solidFill>
                    <a:srgbClr val="B345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月</a:t>
              </a:r>
              <a:r>
                <a:rPr lang="en-US" altLang="zh-CN" sz="2800" dirty="0">
                  <a:solidFill>
                    <a:srgbClr val="B345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1</a:t>
              </a:r>
              <a:r>
                <a:rPr lang="zh-CN" altLang="en-US" sz="2800" dirty="0">
                  <a:solidFill>
                    <a:srgbClr val="B345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日</a:t>
              </a:r>
              <a:r>
                <a:rPr lang="en-US" altLang="zh-CN" sz="2800" dirty="0">
                  <a:solidFill>
                    <a:srgbClr val="B345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-4</a:t>
              </a:r>
              <a:r>
                <a:rPr lang="zh-CN" altLang="en-US" sz="2800" dirty="0">
                  <a:solidFill>
                    <a:srgbClr val="B345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月</a:t>
              </a:r>
              <a:r>
                <a:rPr lang="en-US" altLang="zh-CN" sz="2800" dirty="0">
                  <a:solidFill>
                    <a:srgbClr val="B345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30</a:t>
              </a:r>
              <a:r>
                <a:rPr lang="zh-CN" altLang="en-US" sz="2800" dirty="0">
                  <a:solidFill>
                    <a:srgbClr val="B345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日</a:t>
              </a:r>
              <a:r>
                <a:rPr lang="en-US" altLang="zh-CN" sz="2800" dirty="0">
                  <a:solidFill>
                    <a:srgbClr val="B345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  </a:t>
              </a:r>
              <a:r>
                <a:rPr lang="zh-CN" altLang="en-US" sz="2800" dirty="0">
                  <a:solidFill>
                    <a:srgbClr val="B345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每周日</a:t>
              </a:r>
              <a:r>
                <a:rPr lang="en-US" altLang="zh-CN" sz="2800" dirty="0">
                  <a:solidFill>
                    <a:srgbClr val="B345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-</a:t>
              </a:r>
              <a:r>
                <a:rPr lang="zh-CN" altLang="en-US" sz="2800" dirty="0">
                  <a:solidFill>
                    <a:srgbClr val="B345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周四晚</a:t>
              </a:r>
              <a:r>
                <a:rPr lang="en-US" altLang="zh-CN" sz="2800" dirty="0">
                  <a:solidFill>
                    <a:srgbClr val="B345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20:15</a:t>
              </a:r>
              <a:endParaRPr lang="en-US" altLang="zh-CN" sz="2800" dirty="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8" name="图片 7" descr="PPT目录页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图片 9" descr="经传logo白色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314325" y="281305"/>
            <a:ext cx="1797685" cy="405765"/>
          </a:xfrm>
          <a:prstGeom prst="rect">
            <a:avLst/>
          </a:prstGeom>
        </p:spPr>
      </p:pic>
      <p:pic>
        <p:nvPicPr>
          <p:cNvPr id="7" name="图片 6" descr="组 214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0945495" y="6012180"/>
            <a:ext cx="1246505" cy="20193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图片 6" descr="标题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图片 9" descr="经传logo白色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314325" y="281305"/>
            <a:ext cx="1797685" cy="405765"/>
          </a:xfrm>
          <a:prstGeom prst="rect">
            <a:avLst/>
          </a:prstGeom>
        </p:spPr>
      </p:pic>
      <p:pic>
        <p:nvPicPr>
          <p:cNvPr id="8" name="图片 7" descr="龙头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0100310" y="234950"/>
            <a:ext cx="1762125" cy="33591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8" name="图片 7" descr="PPT封面 拷贝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图片 8" descr="3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678180" y="3141345"/>
            <a:ext cx="8807450" cy="2936240"/>
          </a:xfrm>
          <a:prstGeom prst="rect">
            <a:avLst/>
          </a:prstGeom>
        </p:spPr>
      </p:pic>
      <p:pic>
        <p:nvPicPr>
          <p:cNvPr id="11" name="图片 10" descr="经传logo白色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314325" y="281305"/>
            <a:ext cx="1797685" cy="405765"/>
          </a:xfrm>
          <a:prstGeom prst="rect">
            <a:avLst/>
          </a:prstGeom>
        </p:spPr>
      </p:pic>
      <p:pic>
        <p:nvPicPr>
          <p:cNvPr id="10" name="图片 9" descr="龙头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10100310" y="234950"/>
            <a:ext cx="1762125" cy="33591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PPT封面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1430"/>
            <a:ext cx="12192000" cy="6858000"/>
          </a:xfrm>
          <a:prstGeom prst="rect">
            <a:avLst/>
          </a:prstGeom>
        </p:spPr>
      </p:pic>
      <p:sp>
        <p:nvSpPr>
          <p:cNvPr id="11" name="矩形 10"/>
          <p:cNvSpPr/>
          <p:nvPr userDrawn="1"/>
        </p:nvSpPr>
        <p:spPr>
          <a:xfrm>
            <a:off x="-635" y="800100"/>
            <a:ext cx="12192635" cy="60572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lstStyle/>
          <a:p>
            <a:pPr algn="ctr"/>
            <a:endParaRPr lang="zh-CN" altLang="en-US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2" name="文本框 11"/>
          <p:cNvSpPr txBox="1"/>
          <p:nvPr userDrawn="1"/>
        </p:nvSpPr>
        <p:spPr>
          <a:xfrm>
            <a:off x="635" y="6465570"/>
            <a:ext cx="1219136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Medium" panose="020B0600000000000000" charset="-122"/>
                <a:sym typeface="+mn-ea"/>
              </a:rPr>
              <a:t>经传多赢投研总监：杨春虎，投顾执业编号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Medium" panose="020B0600000000000000" charset="-122"/>
                <a:sym typeface="+mn-ea"/>
              </a:rPr>
              <a:t>:A1120619100003;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Medium" panose="020B0600000000000000" charset="-122"/>
                <a:sym typeface="+mn-ea"/>
              </a:rPr>
              <a:t>基金从业编号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Medium" panose="020B0600000000000000" charset="-122"/>
                <a:sym typeface="+mn-ea"/>
              </a:rPr>
              <a:t>:A20250618011797  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Medium" panose="020B0600000000000000" charset="-122"/>
                <a:sym typeface="+mn-ea"/>
              </a:rPr>
              <a:t>风险提示：观点基于软件数据和理论模型分析，仅供参考，不构成买卖建议，市场有风险，投资需谨慎。基金的过往业绩并不预示其未来表现，基金管理人管理的其他基金的业绩并不构成基金业绩表现的保证。</a:t>
            </a:r>
            <a:endParaRPr lang="zh-CN" altLang="en-US" sz="1000" dirty="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Medium" panose="020B0600000000000000" charset="-122"/>
              <a:sym typeface="+mn-ea"/>
            </a:endParaRPr>
          </a:p>
        </p:txBody>
      </p:sp>
      <p:pic>
        <p:nvPicPr>
          <p:cNvPr id="16" name="图片 15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4005" y="200025"/>
            <a:ext cx="1797685" cy="405765"/>
          </a:xfrm>
          <a:prstGeom prst="rect">
            <a:avLst/>
          </a:prstGeom>
        </p:spPr>
      </p:pic>
      <p:pic>
        <p:nvPicPr>
          <p:cNvPr id="13" name="图片 12" descr="龙头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100310" y="254635"/>
            <a:ext cx="1762125" cy="33591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920x1080 -总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6" name="图片 5" descr="PPT封面 拷贝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 descr="4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687513" y="2974340"/>
            <a:ext cx="8816975" cy="250825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2128520" y="3119120"/>
            <a:ext cx="7934325" cy="2059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60000"/>
              </a:lnSpc>
            </a:pPr>
            <a:r>
              <a:rPr lang="zh-CN" altLang="en-US" sz="1600">
                <a:solidFill>
                  <a:schemeClr val="tx1">
                    <a:lumMod val="50000"/>
                    <a:lumOff val="50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我司所有工作人员均不允许推荐股票、不允许承诺收益、不允许代客理财、不允许合作分成、不允许私下收款，如您发现有任何违规行为，可联系400-9088-988向我们反馈!风险提示:所有信息及观点均来源于公开信息及经传软件信号显示仅供参考，不构成最终投资依据，软件作为辅助参考工具,无法承诺收益，投资者应正视市场风险，自主作出投资决策并自行承担投资风险。投资有风险，入市须谨慎!</a:t>
            </a:r>
            <a:endParaRPr lang="zh-CN" altLang="en-US" sz="1600">
              <a:solidFill>
                <a:schemeClr val="tx1">
                  <a:lumMod val="50000"/>
                  <a:lumOff val="50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</a:endParaRPr>
          </a:p>
        </p:txBody>
      </p:sp>
      <p:pic>
        <p:nvPicPr>
          <p:cNvPr id="16" name="图片 15" descr="经传logo白色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314325" y="281305"/>
            <a:ext cx="1797685" cy="405765"/>
          </a:xfrm>
          <a:prstGeom prst="rect">
            <a:avLst/>
          </a:prstGeom>
        </p:spPr>
      </p:pic>
      <p:sp>
        <p:nvSpPr>
          <p:cNvPr id="9" name="文本框 8"/>
          <p:cNvSpPr txBox="1"/>
          <p:nvPr userDrawn="1"/>
        </p:nvSpPr>
        <p:spPr>
          <a:xfrm>
            <a:off x="1855788" y="1877060"/>
            <a:ext cx="8480425" cy="937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500" b="1">
                <a:gradFill>
                  <a:gsLst>
                    <a:gs pos="0">
                      <a:srgbClr val="FFEFCF"/>
                    </a:gs>
                    <a:gs pos="100000">
                      <a:srgbClr val="FFD585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经传多赢,让投资遇见美好!</a:t>
            </a:r>
            <a:endParaRPr lang="zh-CN" altLang="en-US" sz="5500" b="1">
              <a:gradFill>
                <a:gsLst>
                  <a:gs pos="0">
                    <a:srgbClr val="FFEFCF"/>
                  </a:gs>
                  <a:gs pos="100000">
                    <a:srgbClr val="FFD585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pic>
        <p:nvPicPr>
          <p:cNvPr id="10" name="图片 9" descr="龙头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0100310" y="234950"/>
            <a:ext cx="1762125" cy="335915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7" Type="http://schemas.openxmlformats.org/officeDocument/2006/relationships/theme" Target="../theme/theme1.xml"/><Relationship Id="rId16" Type="http://schemas.openxmlformats.org/officeDocument/2006/relationships/tags" Target="../tags/tag40.xml"/><Relationship Id="rId15" Type="http://schemas.openxmlformats.org/officeDocument/2006/relationships/tags" Target="../tags/tag39.xml"/><Relationship Id="rId14" Type="http://schemas.openxmlformats.org/officeDocument/2006/relationships/tags" Target="../tags/tag38.xml"/><Relationship Id="rId13" Type="http://schemas.openxmlformats.org/officeDocument/2006/relationships/tags" Target="../tags/tag37.xml"/><Relationship Id="rId12" Type="http://schemas.openxmlformats.org/officeDocument/2006/relationships/tags" Target="../tags/tag36.xml"/><Relationship Id="rId11" Type="http://schemas.openxmlformats.org/officeDocument/2006/relationships/tags" Target="../tags/tag35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9D9D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1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2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3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4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5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6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4.xml"/><Relationship Id="rId5" Type="http://schemas.openxmlformats.org/officeDocument/2006/relationships/tags" Target="../tags/tag43.xml"/><Relationship Id="rId4" Type="http://schemas.openxmlformats.org/officeDocument/2006/relationships/image" Target="../media/image13.png"/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tags" Target="../tags/tag59.xml"/><Relationship Id="rId1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.xml"/><Relationship Id="rId1" Type="http://schemas.openxmlformats.org/officeDocument/2006/relationships/tags" Target="../tags/tag60.xml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5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5.xml"/><Relationship Id="rId3" Type="http://schemas.openxmlformats.org/officeDocument/2006/relationships/tags" Target="../tags/tag47.xml"/><Relationship Id="rId2" Type="http://schemas.openxmlformats.org/officeDocument/2006/relationships/image" Target="../media/image16.png"/><Relationship Id="rId1" Type="http://schemas.openxmlformats.org/officeDocument/2006/relationships/tags" Target="../tags/tag46.xml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5.xml"/><Relationship Id="rId3" Type="http://schemas.openxmlformats.org/officeDocument/2006/relationships/tags" Target="../tags/tag49.xml"/><Relationship Id="rId2" Type="http://schemas.openxmlformats.org/officeDocument/2006/relationships/image" Target="../media/image17.png"/><Relationship Id="rId1" Type="http://schemas.openxmlformats.org/officeDocument/2006/relationships/tags" Target="../tags/tag48.xml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5.xml"/><Relationship Id="rId3" Type="http://schemas.openxmlformats.org/officeDocument/2006/relationships/tags" Target="../tags/tag51.xml"/><Relationship Id="rId2" Type="http://schemas.openxmlformats.org/officeDocument/2006/relationships/image" Target="../media/image18.png"/><Relationship Id="rId1" Type="http://schemas.openxmlformats.org/officeDocument/2006/relationships/tags" Target="../tags/tag5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tags" Target="../tags/tag52.xml"/><Relationship Id="rId1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5.xml"/><Relationship Id="rId3" Type="http://schemas.openxmlformats.org/officeDocument/2006/relationships/tags" Target="../tags/tag54.xml"/><Relationship Id="rId2" Type="http://schemas.openxmlformats.org/officeDocument/2006/relationships/image" Target="../media/image20.png"/><Relationship Id="rId1" Type="http://schemas.openxmlformats.org/officeDocument/2006/relationships/tags" Target="../tags/tag53.xml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5.xml"/><Relationship Id="rId3" Type="http://schemas.openxmlformats.org/officeDocument/2006/relationships/tags" Target="../tags/tag56.xml"/><Relationship Id="rId2" Type="http://schemas.openxmlformats.org/officeDocument/2006/relationships/image" Target="../media/image21.png"/><Relationship Id="rId1" Type="http://schemas.openxmlformats.org/officeDocument/2006/relationships/tags" Target="../tags/tag55.xml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5.xml"/><Relationship Id="rId3" Type="http://schemas.openxmlformats.org/officeDocument/2006/relationships/tags" Target="../tags/tag58.xml"/><Relationship Id="rId2" Type="http://schemas.openxmlformats.org/officeDocument/2006/relationships/image" Target="../media/image22.png"/><Relationship Id="rId1" Type="http://schemas.openxmlformats.org/officeDocument/2006/relationships/tags" Target="../tags/tag5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12"/>
          <p:cNvSpPr txBox="1"/>
          <p:nvPr/>
        </p:nvSpPr>
        <p:spPr>
          <a:xfrm>
            <a:off x="977265" y="3206115"/>
            <a:ext cx="4048760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000" dirty="0">
                <a:solidFill>
                  <a:srgbClr val="C1662D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1</a:t>
            </a:r>
            <a:r>
              <a:rPr lang="zh-CN" altLang="en-US" sz="3000" dirty="0">
                <a:solidFill>
                  <a:srgbClr val="C1662D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月</a:t>
            </a:r>
            <a:r>
              <a:rPr lang="en-US" altLang="zh-CN" sz="3000" dirty="0">
                <a:solidFill>
                  <a:srgbClr val="C1662D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28</a:t>
            </a:r>
            <a:r>
              <a:rPr sz="3000" dirty="0">
                <a:solidFill>
                  <a:srgbClr val="C1662D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日 </a:t>
            </a:r>
            <a:r>
              <a:rPr lang="en-US" sz="3000" dirty="0">
                <a:solidFill>
                  <a:srgbClr val="C1662D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20:15</a:t>
            </a:r>
            <a:endParaRPr lang="zh-CN" altLang="en-US" sz="3000" dirty="0">
              <a:solidFill>
                <a:srgbClr val="C1662D"/>
              </a:solidFill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54075" y="1480820"/>
            <a:ext cx="8933815" cy="120396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00000"/>
              </a:lnSpc>
            </a:pPr>
            <a:r>
              <a:rPr lang="zh-CN" altLang="en-US" sz="6000" dirty="0">
                <a:gradFill>
                  <a:gsLst>
                    <a:gs pos="0">
                      <a:srgbClr val="FFEFCE"/>
                    </a:gs>
                    <a:gs pos="100000">
                      <a:srgbClr val="FFD585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Medium" panose="020B0600000000000000" charset="-122"/>
              </a:rPr>
              <a:t>风口主题，涨停复制</a:t>
            </a:r>
            <a:endParaRPr lang="zh-CN" altLang="en-US" sz="6000" dirty="0">
              <a:gradFill>
                <a:gsLst>
                  <a:gs pos="0">
                    <a:srgbClr val="FFEFCE"/>
                  </a:gs>
                  <a:gs pos="100000">
                    <a:srgbClr val="FFD585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Medium" panose="020B0600000000000000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254760" y="4012565"/>
            <a:ext cx="1343660" cy="49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600">
                <a:solidFill>
                  <a:srgbClr val="C1662D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杨春虎</a:t>
            </a:r>
            <a:endParaRPr lang="zh-CN" altLang="en-US" sz="2600">
              <a:solidFill>
                <a:srgbClr val="C1662D"/>
              </a:solidFill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499995" y="3943985"/>
            <a:ext cx="417893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C1662D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投顾执业编号</a:t>
            </a:r>
            <a:r>
              <a:rPr lang="en-US" altLang="zh-CN">
                <a:solidFill>
                  <a:srgbClr val="C1662D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:A1120619100003</a:t>
            </a:r>
            <a:endParaRPr lang="en-US" altLang="zh-CN">
              <a:solidFill>
                <a:srgbClr val="C1662D"/>
              </a:solidFill>
              <a:latin typeface="思源黑体 CN Medium" panose="020B0600000000000000" charset="-122"/>
              <a:ea typeface="思源黑体 CN Medium" panose="020B0600000000000000" charset="-122"/>
              <a:cs typeface="思源黑体 CN Medium" panose="020B0600000000000000" charset="-122"/>
              <a:sym typeface="+mn-ea"/>
            </a:endParaRPr>
          </a:p>
          <a:p>
            <a:r>
              <a:rPr lang="zh-CN" altLang="en-US">
                <a:solidFill>
                  <a:srgbClr val="C1662D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基金从业编号</a:t>
            </a:r>
            <a:r>
              <a:rPr lang="en-US" altLang="zh-CN">
                <a:solidFill>
                  <a:srgbClr val="C1662D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:A20250618011797</a:t>
            </a:r>
            <a:endParaRPr lang="en-US" altLang="zh-CN">
              <a:solidFill>
                <a:srgbClr val="C1662D"/>
              </a:solidFill>
              <a:latin typeface="思源黑体 CN Medium" panose="020B0600000000000000" charset="-122"/>
              <a:ea typeface="思源黑体 CN Medium" panose="020B0600000000000000" charset="-122"/>
              <a:cs typeface="思源黑体 CN Medium" panose="020B0600000000000000" charset="-122"/>
              <a:sym typeface="+mn-ea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77265" y="4033520"/>
            <a:ext cx="314325" cy="619125"/>
          </a:xfrm>
          <a:prstGeom prst="rect">
            <a:avLst/>
          </a:prstGeom>
        </p:spPr>
      </p:pic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1254760" y="4544695"/>
            <a:ext cx="6466840" cy="1370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600">
                <a:solidFill>
                  <a:schemeClr val="tx1">
                    <a:lumMod val="85000"/>
                    <a:lumOff val="1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经传多赢投研总监／软件产品架构师，</a:t>
            </a:r>
            <a:r>
              <a:rPr lang="en-US" altLang="zh-CN" sz="1600">
                <a:solidFill>
                  <a:schemeClr val="tx1">
                    <a:lumMod val="85000"/>
                    <a:lumOff val="1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 </a:t>
            </a:r>
            <a:r>
              <a:rPr lang="zh-CN" altLang="en-US" sz="1600">
                <a:solidFill>
                  <a:schemeClr val="tx1">
                    <a:lumMod val="85000"/>
                    <a:lumOff val="1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北京大学金融系毕业，</a:t>
            </a:r>
            <a:r>
              <a:rPr lang="en-US" altLang="zh-CN" sz="1600">
                <a:solidFill>
                  <a:schemeClr val="tx1">
                    <a:lumMod val="85000"/>
                    <a:lumOff val="1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 </a:t>
            </a:r>
            <a:r>
              <a:rPr lang="zh-CN" altLang="en-US" sz="1600">
                <a:solidFill>
                  <a:schemeClr val="tx1">
                    <a:lumMod val="85000"/>
                    <a:lumOff val="1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从业十余年，坚持以资金推动论为研究核心，形成了以机构思路选股，游资思路跟踪的稳健投资模型。独创双龙战法，机构分析战法等软件经典战法，深受广大用户的喜爱。</a:t>
            </a:r>
            <a:endParaRPr lang="zh-CN" altLang="en-US" sz="1600">
              <a:solidFill>
                <a:schemeClr val="tx1">
                  <a:lumMod val="85000"/>
                  <a:lumOff val="1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pic>
        <p:nvPicPr>
          <p:cNvPr id="25" name="图片 24" descr="图层 2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7887335" y="1145540"/>
            <a:ext cx="3730625" cy="4674235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图片_176958703962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34076" y="5635581"/>
            <a:ext cx="10603315" cy="860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buClrTx/>
              <a:buSzTx/>
              <a:buFontTx/>
            </a:pPr>
            <a:r>
              <a:rPr lang="zh-CN" b="1" dirty="0" smtClean="0">
                <a:sym typeface="+mn-ea"/>
              </a:rPr>
              <a:t>政策，资金，趋势，三合一，才是热点。</a:t>
            </a:r>
            <a:endParaRPr lang="zh-CN" b="1" dirty="0" smtClean="0">
              <a:sym typeface="+mn-ea"/>
            </a:endParaRPr>
          </a:p>
          <a:p>
            <a:pPr lvl="0" algn="ctr">
              <a:buClrTx/>
              <a:buSzTx/>
              <a:buFontTx/>
            </a:pPr>
            <a:r>
              <a:rPr lang="zh-CN" b="1" dirty="0" smtClean="0">
                <a:sym typeface="+mn-ea"/>
              </a:rPr>
              <a:t>三电，三化，</a:t>
            </a:r>
            <a:r>
              <a:rPr lang="zh-CN" b="1" dirty="0" smtClean="0">
                <a:sym typeface="+mn-ea"/>
              </a:rPr>
              <a:t>机器人</a:t>
            </a:r>
            <a:r>
              <a:rPr lang="zh-CN" b="1" dirty="0" smtClean="0">
                <a:sym typeface="+mn-ea"/>
              </a:rPr>
              <a:t>，数据，黄金，创新药，卫星的共同特征</a:t>
            </a:r>
            <a:endParaRPr lang="zh-CN" b="1" dirty="0" smtClean="0">
              <a:sym typeface="+mn-ea"/>
            </a:endParaRPr>
          </a:p>
          <a:p>
            <a:pPr lvl="0" algn="ctr">
              <a:buClrTx/>
              <a:buSzTx/>
              <a:buFontTx/>
            </a:pPr>
            <a:r>
              <a:rPr lang="zh-CN" b="1" dirty="0" smtClean="0">
                <a:sym typeface="+mn-ea"/>
              </a:rPr>
              <a:t>机构</a:t>
            </a:r>
            <a:r>
              <a:rPr lang="zh-CN" b="1" dirty="0" smtClean="0">
                <a:sym typeface="+mn-ea"/>
              </a:rPr>
              <a:t>+</a:t>
            </a:r>
            <a:r>
              <a:rPr lang="zh-CN" b="1" dirty="0" smtClean="0">
                <a:sym typeface="+mn-ea"/>
              </a:rPr>
              <a:t>游资</a:t>
            </a:r>
            <a:r>
              <a:rPr lang="zh-CN" b="1" dirty="0" smtClean="0">
                <a:sym typeface="+mn-ea"/>
              </a:rPr>
              <a:t>=</a:t>
            </a:r>
            <a:r>
              <a:rPr lang="zh-CN" b="1" dirty="0" smtClean="0">
                <a:sym typeface="+mn-ea"/>
              </a:rPr>
              <a:t>主升浪和主要方向，月线定方向，周线定趋势，日线定时机</a:t>
            </a:r>
            <a:endParaRPr lang="zh-CN" b="1" dirty="0" smtClean="0"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1716405" y="817245"/>
            <a:ext cx="8890000" cy="482727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1335" y="1527810"/>
            <a:ext cx="3801745" cy="309054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文本框 3"/>
          <p:cNvSpPr txBox="1"/>
          <p:nvPr>
            <p:custDataLst>
              <p:tags r:id="rId3"/>
            </p:custDataLst>
          </p:nvPr>
        </p:nvSpPr>
        <p:spPr>
          <a:xfrm>
            <a:off x="3281363" y="100330"/>
            <a:ext cx="5645785" cy="768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ctr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lang="zh-CN" sz="440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  <a:sym typeface="+mn-ea"/>
              </a:rPr>
              <a:t>产业主题的核心</a:t>
            </a:r>
            <a:endParaRPr lang="zh-CN" sz="440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  <a:sym typeface="+mn-ea"/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>
            <p:custDataLst>
              <p:tags r:id="rId1"/>
            </p:custDataLst>
          </p:nvPr>
        </p:nvSpPr>
        <p:spPr>
          <a:xfrm>
            <a:off x="3281363" y="54610"/>
            <a:ext cx="5645785" cy="768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ctr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lang="zh-CN" sz="440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  <a:sym typeface="+mn-ea"/>
              </a:rPr>
              <a:t>产业主题的挖掘</a:t>
            </a:r>
            <a:endParaRPr lang="zh-CN" sz="440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111885" y="5607685"/>
            <a:ext cx="998601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b="1" dirty="0" smtClean="0">
                <a:solidFill>
                  <a:schemeClr val="tx1"/>
                </a:solidFill>
              </a:rPr>
              <a:t>双红</a:t>
            </a:r>
            <a:r>
              <a:rPr lang="en-US" altLang="zh-CN" b="1" dirty="0" smtClean="0">
                <a:solidFill>
                  <a:schemeClr val="tx1"/>
                </a:solidFill>
              </a:rPr>
              <a:t>=</a:t>
            </a:r>
            <a:r>
              <a:rPr lang="zh-CN" altLang="en-US" b="1" dirty="0" smtClean="0">
                <a:solidFill>
                  <a:schemeClr val="tx1"/>
                </a:solidFill>
              </a:rPr>
              <a:t>多空多头</a:t>
            </a:r>
            <a:r>
              <a:rPr lang="en-US" altLang="zh-CN" b="1" dirty="0" smtClean="0">
                <a:solidFill>
                  <a:schemeClr val="tx1"/>
                </a:solidFill>
              </a:rPr>
              <a:t>+</a:t>
            </a:r>
            <a:r>
              <a:rPr lang="zh-CN" altLang="en-US" b="1" dirty="0" smtClean="0">
                <a:solidFill>
                  <a:schemeClr val="tx1"/>
                </a:solidFill>
              </a:rPr>
              <a:t>趋势短期强势，最近炒作</a:t>
            </a:r>
            <a:r>
              <a:rPr lang="en-US" altLang="zh-CN" b="1" dirty="0" smtClean="0">
                <a:solidFill>
                  <a:schemeClr val="tx1"/>
                </a:solidFill>
              </a:rPr>
              <a:t>=</a:t>
            </a:r>
            <a:r>
              <a:rPr lang="zh-CN" altLang="en-US" b="1" dirty="0" smtClean="0">
                <a:solidFill>
                  <a:schemeClr val="tx1"/>
                </a:solidFill>
              </a:rPr>
              <a:t>主要炒作，扩张</a:t>
            </a:r>
            <a:r>
              <a:rPr lang="en-US" altLang="zh-CN" b="1" dirty="0" smtClean="0">
                <a:solidFill>
                  <a:schemeClr val="tx1"/>
                </a:solidFill>
              </a:rPr>
              <a:t>=</a:t>
            </a:r>
            <a:r>
              <a:rPr lang="zh-CN" altLang="en-US" b="1" dirty="0" smtClean="0">
                <a:solidFill>
                  <a:schemeClr val="tx1"/>
                </a:solidFill>
              </a:rPr>
              <a:t>中线趋势走好个股增加</a:t>
            </a:r>
            <a:endParaRPr lang="zh-CN" altLang="en-US" b="1" dirty="0" smtClean="0">
              <a:solidFill>
                <a:schemeClr val="tx1"/>
              </a:solidFill>
            </a:endParaRPr>
          </a:p>
          <a:p>
            <a:pPr algn="ctr"/>
            <a:r>
              <a:rPr lang="zh-CN" altLang="en-US" b="1" dirty="0" smtClean="0">
                <a:solidFill>
                  <a:schemeClr val="tx1"/>
                </a:solidFill>
              </a:rPr>
              <a:t>关注一级主题为主，关注主题核心股为主</a:t>
            </a:r>
            <a:endParaRPr lang="zh-CN" altLang="en-US" b="1" dirty="0" smtClean="0">
              <a:solidFill>
                <a:schemeClr val="tx1"/>
              </a:solidFill>
            </a:endParaRPr>
          </a:p>
          <a:p>
            <a:pPr algn="ctr"/>
            <a:r>
              <a:rPr lang="zh-CN" altLang="en-US" b="1" dirty="0" smtClean="0">
                <a:solidFill>
                  <a:schemeClr val="tx1"/>
                </a:solidFill>
              </a:rPr>
              <a:t>次新和新概念，偶尔关注是不是符合宏观，政策，产业</a:t>
            </a:r>
            <a:endParaRPr lang="zh-CN" altLang="en-US" b="1" dirty="0" smtClean="0">
              <a:solidFill>
                <a:schemeClr val="tx1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8625" y="822960"/>
            <a:ext cx="8811895" cy="478472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>
            <p:custDataLst>
              <p:tags r:id="rId1"/>
            </p:custDataLst>
          </p:nvPr>
        </p:nvSpPr>
        <p:spPr>
          <a:xfrm>
            <a:off x="3281363" y="54610"/>
            <a:ext cx="5645785" cy="768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ctr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lang="zh-CN" sz="440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  <a:sym typeface="+mn-ea"/>
              </a:rPr>
              <a:t>主题的炒作节奏</a:t>
            </a:r>
            <a:endParaRPr lang="zh-CN" sz="440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111885" y="5607685"/>
            <a:ext cx="998601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b="1" dirty="0" smtClean="0">
                <a:solidFill>
                  <a:schemeClr val="tx1"/>
                </a:solidFill>
              </a:rPr>
              <a:t>宏观</a:t>
            </a:r>
            <a:r>
              <a:rPr lang="en-US" altLang="zh-CN" b="1" dirty="0" smtClean="0">
                <a:solidFill>
                  <a:schemeClr val="tx1"/>
                </a:solidFill>
              </a:rPr>
              <a:t>-</a:t>
            </a:r>
            <a:r>
              <a:rPr lang="zh-CN" altLang="en-US" b="1" dirty="0" smtClean="0">
                <a:solidFill>
                  <a:schemeClr val="tx1"/>
                </a:solidFill>
              </a:rPr>
              <a:t>政策</a:t>
            </a:r>
            <a:r>
              <a:rPr lang="en-US" altLang="zh-CN" b="1" dirty="0" smtClean="0">
                <a:solidFill>
                  <a:schemeClr val="tx1"/>
                </a:solidFill>
              </a:rPr>
              <a:t>-</a:t>
            </a:r>
            <a:r>
              <a:rPr lang="zh-CN" altLang="en-US" b="1" dirty="0" smtClean="0">
                <a:solidFill>
                  <a:schemeClr val="tx1"/>
                </a:solidFill>
              </a:rPr>
              <a:t>产业</a:t>
            </a:r>
            <a:r>
              <a:rPr lang="en-US" altLang="zh-CN" b="1" dirty="0" smtClean="0">
                <a:solidFill>
                  <a:schemeClr val="tx1"/>
                </a:solidFill>
              </a:rPr>
              <a:t>-</a:t>
            </a:r>
            <a:r>
              <a:rPr lang="zh-CN" altLang="en-US" b="1" dirty="0" smtClean="0">
                <a:solidFill>
                  <a:schemeClr val="tx1"/>
                </a:solidFill>
              </a:rPr>
              <a:t>事件</a:t>
            </a:r>
            <a:endParaRPr lang="zh-CN" altLang="en-US" b="1" dirty="0" smtClean="0">
              <a:solidFill>
                <a:schemeClr val="tx1"/>
              </a:solidFill>
            </a:endParaRPr>
          </a:p>
          <a:p>
            <a:pPr algn="ctr"/>
            <a:r>
              <a:rPr lang="zh-CN" altLang="en-US" b="1" dirty="0" smtClean="0">
                <a:solidFill>
                  <a:schemeClr val="tx1"/>
                </a:solidFill>
              </a:rPr>
              <a:t>涨停代表主题短线最强形态，关注产业主题符合背景的机会</a:t>
            </a:r>
            <a:endParaRPr lang="zh-CN" altLang="en-US" b="1" dirty="0" smtClean="0">
              <a:solidFill>
                <a:schemeClr val="tx1"/>
              </a:solidFill>
            </a:endParaRPr>
          </a:p>
          <a:p>
            <a:pPr algn="ctr"/>
            <a:r>
              <a:rPr lang="zh-CN" altLang="en-US" b="1" dirty="0" smtClean="0">
                <a:solidFill>
                  <a:schemeClr val="tx1"/>
                </a:solidFill>
              </a:rPr>
              <a:t>选择涨停复制，双龙战法等</a:t>
            </a:r>
            <a:endParaRPr lang="zh-CN" altLang="en-US" b="1" dirty="0" smtClean="0">
              <a:solidFill>
                <a:schemeClr val="tx1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0055" y="840740"/>
            <a:ext cx="8790305" cy="477329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>
            <p:custDataLst>
              <p:tags r:id="rId1"/>
            </p:custDataLst>
          </p:nvPr>
        </p:nvSpPr>
        <p:spPr>
          <a:xfrm>
            <a:off x="3281363" y="100330"/>
            <a:ext cx="5645785" cy="768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ctr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lang="zh-CN" sz="440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  <a:sym typeface="+mn-ea"/>
              </a:rPr>
              <a:t>断板图谱，分歧一致</a:t>
            </a:r>
            <a:endParaRPr lang="zh-CN" sz="440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304925" y="5483225"/>
            <a:ext cx="979868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buClrTx/>
              <a:buSzTx/>
              <a:buFontTx/>
            </a:pPr>
            <a:r>
              <a:rPr lang="zh-CN" b="1" dirty="0" smtClean="0">
                <a:sym typeface="+mn-ea"/>
              </a:rPr>
              <a:t>一致转分歧，短线高点，分歧转一致，短线启动</a:t>
            </a:r>
            <a:endParaRPr lang="zh-CN" b="1" dirty="0" smtClean="0">
              <a:sym typeface="+mn-ea"/>
            </a:endParaRPr>
          </a:p>
          <a:p>
            <a:pPr lvl="0" algn="ctr">
              <a:buClrTx/>
              <a:buSzTx/>
              <a:buFontTx/>
            </a:pPr>
            <a:r>
              <a:rPr lang="zh-CN" b="1" dirty="0" smtClean="0">
                <a:sym typeface="+mn-ea"/>
              </a:rPr>
              <a:t>方向一致，持续炒作，</a:t>
            </a:r>
            <a:endParaRPr lang="zh-CN" b="1" dirty="0" smtClean="0">
              <a:sym typeface="+mn-ea"/>
            </a:endParaRPr>
          </a:p>
          <a:p>
            <a:pPr lvl="0" algn="ctr">
              <a:buClrTx/>
              <a:buSzTx/>
              <a:buFontTx/>
            </a:pPr>
            <a:r>
              <a:rPr lang="zh-CN" b="1" dirty="0" smtClean="0">
                <a:sym typeface="+mn-ea"/>
              </a:rPr>
              <a:t>关注有背景的产业主题，分歧转一致的涨停复制的机会</a:t>
            </a:r>
            <a:endParaRPr lang="zh-CN" b="1" dirty="0" smtClean="0"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810385" y="819150"/>
            <a:ext cx="8588375" cy="466407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1920x1080_176958703128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>
            <p:custDataLst>
              <p:tags r:id="rId1"/>
            </p:custDataLst>
          </p:nvPr>
        </p:nvSpPr>
        <p:spPr>
          <a:xfrm>
            <a:off x="3281363" y="100330"/>
            <a:ext cx="5645785" cy="768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ctr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lang="zh-CN" sz="440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  <a:sym typeface="+mn-ea"/>
              </a:rPr>
              <a:t>龙头主题，梯队完整</a:t>
            </a:r>
            <a:endParaRPr lang="zh-CN" sz="440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445260" y="5567680"/>
            <a:ext cx="930021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b="1" dirty="0" smtClean="0">
                <a:solidFill>
                  <a:schemeClr val="tx1"/>
                </a:solidFill>
              </a:rPr>
              <a:t>梯队完整：龙头</a:t>
            </a:r>
            <a:r>
              <a:rPr lang="en-US" altLang="zh-CN" b="1" dirty="0" smtClean="0">
                <a:solidFill>
                  <a:schemeClr val="tx1"/>
                </a:solidFill>
              </a:rPr>
              <a:t>-</a:t>
            </a:r>
            <a:r>
              <a:rPr lang="zh-CN" altLang="en-US" b="1" dirty="0" smtClean="0">
                <a:solidFill>
                  <a:schemeClr val="tx1"/>
                </a:solidFill>
              </a:rPr>
              <a:t>中军</a:t>
            </a:r>
            <a:r>
              <a:rPr lang="en-US" altLang="zh-CN" b="1" dirty="0" smtClean="0">
                <a:solidFill>
                  <a:schemeClr val="tx1"/>
                </a:solidFill>
              </a:rPr>
              <a:t>-</a:t>
            </a:r>
            <a:r>
              <a:rPr lang="zh-CN" altLang="en-US" b="1" dirty="0" smtClean="0">
                <a:solidFill>
                  <a:schemeClr val="tx1"/>
                </a:solidFill>
              </a:rPr>
              <a:t>跟涨，涨停梯队完整，资金持续炒作</a:t>
            </a:r>
            <a:endParaRPr lang="zh-CN" altLang="en-US" b="1" dirty="0" smtClean="0">
              <a:solidFill>
                <a:schemeClr val="tx1"/>
              </a:solidFill>
            </a:endParaRPr>
          </a:p>
          <a:p>
            <a:pPr algn="ctr"/>
            <a:r>
              <a:rPr lang="zh-CN" altLang="en-US" b="1" dirty="0" smtClean="0">
                <a:solidFill>
                  <a:schemeClr val="tx1"/>
                </a:solidFill>
              </a:rPr>
              <a:t>高潮热炒，扩张中军增加</a:t>
            </a:r>
            <a:endParaRPr lang="zh-CN" altLang="en-US" b="1" dirty="0" smtClean="0">
              <a:solidFill>
                <a:schemeClr val="tx1"/>
              </a:solidFill>
            </a:endParaRPr>
          </a:p>
          <a:p>
            <a:pPr algn="ctr"/>
            <a:r>
              <a:rPr lang="zh-CN" altLang="en-US" b="1" dirty="0" smtClean="0">
                <a:solidFill>
                  <a:schemeClr val="tx1"/>
                </a:solidFill>
              </a:rPr>
              <a:t>高潮扩张，梯队完整，分歧转一致就是机会</a:t>
            </a:r>
            <a:endParaRPr lang="zh-CN" altLang="en-US" b="1" dirty="0" smtClean="0">
              <a:solidFill>
                <a:schemeClr val="tx1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8630" y="826135"/>
            <a:ext cx="8731885" cy="474154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>
            <p:custDataLst>
              <p:tags r:id="rId1"/>
            </p:custDataLst>
          </p:nvPr>
        </p:nvSpPr>
        <p:spPr>
          <a:xfrm>
            <a:off x="3281363" y="100330"/>
            <a:ext cx="5645785" cy="768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ctr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lang="zh-CN" sz="440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  <a:sym typeface="+mn-ea"/>
              </a:rPr>
              <a:t>结合趋势，把握风口</a:t>
            </a:r>
            <a:endParaRPr lang="zh-CN" sz="440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113155" y="5576570"/>
            <a:ext cx="979868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buClrTx/>
              <a:buSzTx/>
              <a:buFontTx/>
            </a:pPr>
            <a:r>
              <a:rPr lang="zh-CN" b="1" dirty="0" smtClean="0">
                <a:sym typeface="+mn-ea"/>
              </a:rPr>
              <a:t>宏观</a:t>
            </a:r>
            <a:r>
              <a:rPr lang="en-US" altLang="zh-CN" b="1" dirty="0" smtClean="0">
                <a:sym typeface="+mn-ea"/>
              </a:rPr>
              <a:t>-</a:t>
            </a:r>
            <a:r>
              <a:rPr lang="zh-CN" altLang="en-US" b="1" dirty="0" smtClean="0">
                <a:sym typeface="+mn-ea"/>
              </a:rPr>
              <a:t>政策</a:t>
            </a:r>
            <a:r>
              <a:rPr lang="en-US" altLang="zh-CN" b="1" dirty="0" smtClean="0">
                <a:sym typeface="+mn-ea"/>
              </a:rPr>
              <a:t>-</a:t>
            </a:r>
            <a:r>
              <a:rPr lang="zh-CN" altLang="en-US" b="1" dirty="0" smtClean="0">
                <a:sym typeface="+mn-ea"/>
              </a:rPr>
              <a:t>产业</a:t>
            </a:r>
            <a:r>
              <a:rPr lang="en-US" altLang="zh-CN" b="1" dirty="0" smtClean="0">
                <a:sym typeface="+mn-ea"/>
              </a:rPr>
              <a:t>-</a:t>
            </a:r>
            <a:r>
              <a:rPr lang="zh-CN" altLang="en-US" b="1" dirty="0" smtClean="0">
                <a:sym typeface="+mn-ea"/>
              </a:rPr>
              <a:t>事件</a:t>
            </a:r>
            <a:endParaRPr lang="zh-CN" altLang="en-US" b="1" dirty="0" smtClean="0">
              <a:sym typeface="+mn-ea"/>
            </a:endParaRPr>
          </a:p>
          <a:p>
            <a:pPr lvl="0" algn="ctr">
              <a:buClrTx/>
              <a:buSzTx/>
              <a:buFontTx/>
            </a:pPr>
            <a:r>
              <a:rPr lang="zh-CN" altLang="en-US" b="1" dirty="0" smtClean="0">
                <a:sym typeface="+mn-ea"/>
              </a:rPr>
              <a:t>产业主题</a:t>
            </a:r>
            <a:r>
              <a:rPr lang="en-US" altLang="zh-CN" b="1" dirty="0" smtClean="0">
                <a:sym typeface="+mn-ea"/>
              </a:rPr>
              <a:t>-</a:t>
            </a:r>
            <a:r>
              <a:rPr lang="zh-CN" altLang="en-US" b="1" dirty="0" smtClean="0">
                <a:sym typeface="+mn-ea"/>
              </a:rPr>
              <a:t>双红</a:t>
            </a:r>
            <a:r>
              <a:rPr lang="en-US" altLang="zh-CN" b="1" dirty="0" smtClean="0">
                <a:sym typeface="+mn-ea"/>
              </a:rPr>
              <a:t>+</a:t>
            </a:r>
            <a:r>
              <a:rPr lang="zh-CN" altLang="en-US" b="1" dirty="0" smtClean="0">
                <a:sym typeface="+mn-ea"/>
              </a:rPr>
              <a:t>炒作</a:t>
            </a:r>
            <a:r>
              <a:rPr lang="en-US" altLang="zh-CN" b="1" dirty="0" smtClean="0">
                <a:sym typeface="+mn-ea"/>
              </a:rPr>
              <a:t>+</a:t>
            </a:r>
            <a:r>
              <a:rPr lang="zh-CN" altLang="en-US" b="1" dirty="0" smtClean="0">
                <a:sym typeface="+mn-ea"/>
              </a:rPr>
              <a:t>趋势金叉</a:t>
            </a:r>
            <a:r>
              <a:rPr lang="en-US" altLang="zh-CN" b="1" dirty="0" smtClean="0">
                <a:sym typeface="+mn-ea"/>
              </a:rPr>
              <a:t>+</a:t>
            </a:r>
            <a:r>
              <a:rPr lang="zh-CN" altLang="en-US" b="1" dirty="0" smtClean="0">
                <a:sym typeface="+mn-ea"/>
              </a:rPr>
              <a:t>扩张高潮</a:t>
            </a:r>
            <a:r>
              <a:rPr lang="en-US" altLang="zh-CN" b="1" dirty="0" smtClean="0">
                <a:sym typeface="+mn-ea"/>
              </a:rPr>
              <a:t>+</a:t>
            </a:r>
            <a:r>
              <a:rPr lang="zh-CN" altLang="en-US" b="1" dirty="0" smtClean="0">
                <a:sym typeface="+mn-ea"/>
              </a:rPr>
              <a:t>分歧一致</a:t>
            </a:r>
            <a:r>
              <a:rPr lang="en-US" altLang="zh-CN" b="1" dirty="0" smtClean="0">
                <a:sym typeface="+mn-ea"/>
              </a:rPr>
              <a:t>+</a:t>
            </a:r>
            <a:r>
              <a:rPr lang="zh-CN" altLang="en-US" b="1" dirty="0" smtClean="0">
                <a:sym typeface="+mn-ea"/>
              </a:rPr>
              <a:t>梯队完整</a:t>
            </a:r>
            <a:endParaRPr lang="zh-CN" altLang="en-US" b="1" dirty="0" smtClean="0">
              <a:sym typeface="+mn-ea"/>
            </a:endParaRPr>
          </a:p>
          <a:p>
            <a:pPr lvl="0" algn="ctr">
              <a:buClrTx/>
              <a:buSzTx/>
              <a:buFontTx/>
            </a:pPr>
            <a:r>
              <a:rPr lang="zh-CN" altLang="en-US" b="1" dirty="0" smtClean="0">
                <a:sym typeface="+mn-ea"/>
              </a:rPr>
              <a:t>周线金叉区域，过去</a:t>
            </a:r>
            <a:r>
              <a:rPr lang="en-US" altLang="zh-CN" b="1" dirty="0" smtClean="0">
                <a:sym typeface="+mn-ea"/>
              </a:rPr>
              <a:t>5</a:t>
            </a:r>
            <a:r>
              <a:rPr lang="zh-CN" altLang="en-US" b="1" dirty="0" smtClean="0">
                <a:sym typeface="+mn-ea"/>
              </a:rPr>
              <a:t>个交易日前五，风口维持</a:t>
            </a:r>
            <a:endParaRPr lang="zh-CN" altLang="en-US" b="1" dirty="0" smtClean="0"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2755" y="817880"/>
            <a:ext cx="8763635" cy="475869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>
            <p:custDataLst>
              <p:tags r:id="rId1"/>
            </p:custDataLst>
          </p:nvPr>
        </p:nvSpPr>
        <p:spPr>
          <a:xfrm>
            <a:off x="3281363" y="100330"/>
            <a:ext cx="5645785" cy="768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ctr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lang="zh-CN" sz="440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  <a:sym typeface="+mn-ea"/>
              </a:rPr>
              <a:t>涨停家数，短线节奏</a:t>
            </a:r>
            <a:endParaRPr lang="zh-CN" sz="440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205230" y="5803900"/>
            <a:ext cx="979868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buClrTx/>
              <a:buSzTx/>
              <a:buFontTx/>
            </a:pPr>
            <a:r>
              <a:rPr lang="zh-CN" b="1" dirty="0" smtClean="0">
                <a:sym typeface="+mn-ea"/>
              </a:rPr>
              <a:t>中短线上攻持续向上，短线上攻为主，不能向下，向下一致转分歧，防守为主</a:t>
            </a:r>
            <a:endParaRPr lang="zh-CN" b="1" dirty="0" smtClean="0">
              <a:sym typeface="+mn-ea"/>
            </a:endParaRPr>
          </a:p>
          <a:p>
            <a:pPr lvl="0" algn="ctr">
              <a:buClrTx/>
              <a:buSzTx/>
              <a:buFontTx/>
            </a:pPr>
            <a:r>
              <a:rPr lang="en-US" altLang="zh-CN" b="1" dirty="0" smtClean="0">
                <a:sym typeface="+mn-ea"/>
              </a:rPr>
              <a:t>50</a:t>
            </a:r>
            <a:r>
              <a:rPr lang="zh-CN" altLang="en-US" b="1" dirty="0" smtClean="0">
                <a:sym typeface="+mn-ea"/>
              </a:rPr>
              <a:t>家左右情绪冰点，</a:t>
            </a:r>
            <a:r>
              <a:rPr lang="en-US" altLang="zh-CN" b="1" dirty="0" smtClean="0">
                <a:sym typeface="+mn-ea"/>
              </a:rPr>
              <a:t>100</a:t>
            </a:r>
            <a:r>
              <a:rPr lang="zh-CN" altLang="en-US" b="1" dirty="0" smtClean="0">
                <a:sym typeface="+mn-ea"/>
              </a:rPr>
              <a:t>家以上，情绪高潮。</a:t>
            </a:r>
            <a:endParaRPr lang="zh-CN" altLang="en-US" b="1" dirty="0" smtClean="0"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3045" y="815975"/>
            <a:ext cx="9185910" cy="498792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"/>
</p:tagLst>
</file>

<file path=ppt/tags/tag11.xml><?xml version="1.0" encoding="utf-8"?>
<p:tagLst xmlns:p="http://schemas.openxmlformats.org/presentationml/2006/main">
  <p:tag name="KSO_WM_UNIT_PLACING_PICTURE_USER_VIEWPORT" val="{&quot;height&quot;:10800,&quot;width&quot;:19200}"/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41.xml><?xml version="1.0" encoding="utf-8"?>
<p:tagLst xmlns:p="http://schemas.openxmlformats.org/presentationml/2006/main">
  <p:tag name="KSO_WM_UNIT_PLACING_PICTURE_USER_VIEWPORT" val="{&quot;height&quot;:2082,&quot;width&quot;:10544}"/>
  <p:tag name="KSO_WM_BEAUTIFY_FLAG" val=""/>
</p:tagLst>
</file>

<file path=ppt/tags/tag42.xml><?xml version="1.0" encoding="utf-8"?>
<p:tagLst xmlns:p="http://schemas.openxmlformats.org/presentationml/2006/main">
  <p:tag name="KSO_WM_UNIT_PLACING_PICTURE_USER_VIEWPORT" val="{&quot;height&quot;:7361,&quot;width&quot;:5875}"/>
</p:tagLst>
</file>

<file path=ppt/tags/tag43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44.xml><?xml version="1.0" encoding="utf-8"?>
<p:tagLst xmlns:p="http://schemas.openxmlformats.org/presentationml/2006/main">
  <p:tag name="KSO_WM_BEAUTIFY_FLAG" val=""/>
</p:tagLst>
</file>

<file path=ppt/tags/tag45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46.xml><?xml version="1.0" encoding="utf-8"?>
<p:tagLst xmlns:p="http://schemas.openxmlformats.org/presentationml/2006/main">
  <p:tag name="KSO_WM_BEAUTIFY_FLAG" val=""/>
</p:tagLst>
</file>

<file path=ppt/tags/tag47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48.xml><?xml version="1.0" encoding="utf-8"?>
<p:tagLst xmlns:p="http://schemas.openxmlformats.org/presentationml/2006/main">
  <p:tag name="KSO_WM_BEAUTIFY_FLAG" val=""/>
</p:tagLst>
</file>

<file path=ppt/tags/tag4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BEAUTIFY_FLAG" val=""/>
</p:tagLst>
</file>

<file path=ppt/tags/tag51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52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53.xml><?xml version="1.0" encoding="utf-8"?>
<p:tagLst xmlns:p="http://schemas.openxmlformats.org/presentationml/2006/main">
  <p:tag name="KSO_WM_BEAUTIFY_FLAG" val=""/>
</p:tagLst>
</file>

<file path=ppt/tags/tag54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55.xml><?xml version="1.0" encoding="utf-8"?>
<p:tagLst xmlns:p="http://schemas.openxmlformats.org/presentationml/2006/main">
  <p:tag name="KSO_WM_BEAUTIFY_FLAG" val=""/>
</p:tagLst>
</file>

<file path=ppt/tags/tag56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57.xml><?xml version="1.0" encoding="utf-8"?>
<p:tagLst xmlns:p="http://schemas.openxmlformats.org/presentationml/2006/main">
  <p:tag name="KSO_WM_BEAUTIFY_FLAG" val=""/>
</p:tagLst>
</file>

<file path=ppt/tags/tag5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5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6.xml><?xml version="1.0" encoding="utf-8"?>
<p:tagLst xmlns:p="http://schemas.openxmlformats.org/presentationml/2006/main">
  <p:tag name="KSO_WM_UNIT_PLACING_PICTURE_USER_VIEWPORT" val="{&quot;height&quot;:10800,&quot;width&quot;:19200}"/>
</p:tagLst>
</file>

<file path=ppt/tags/tag6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61.xml><?xml version="1.0" encoding="utf-8"?>
<p:tagLst xmlns:p="http://schemas.openxmlformats.org/presentationml/2006/main">
  <p:tag name="COMMONDATA" val="eyJoZGlkIjoiOWFhYzUwZWNmOTk3M2Y1MTI5MjBiOWM4Y2UyNjJjNzUifQ=="/>
  <p:tag name="KSO_WPP_MARK_KEY" val="257877f6-fe8c-4c47-ab4c-274c99a6a791"/>
  <p:tag name="commondata" val="eyJoZGlkIjoiODkyZjYyMmI5MzU5YjIyMzEwMjc4NWEyNTE0ZDZmMWIifQ==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"/>
</p:tagLst>
</file>

<file path=ppt/theme/theme1.xml><?xml version="1.0" encoding="utf-8"?>
<a:theme xmlns:a="http://schemas.openxmlformats.org/drawingml/2006/main" name="2_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664</Words>
  <Application>WPS 演示</Application>
  <PresentationFormat>宽屏</PresentationFormat>
  <Paragraphs>52</Paragraphs>
  <Slides>11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23" baseType="lpstr">
      <vt:lpstr>Arial</vt:lpstr>
      <vt:lpstr>宋体</vt:lpstr>
      <vt:lpstr>Wingdings</vt:lpstr>
      <vt:lpstr>微软雅黑</vt:lpstr>
      <vt:lpstr>Wingdings</vt:lpstr>
      <vt:lpstr>思源黑体 CN Medium</vt:lpstr>
      <vt:lpstr>思源黑体 CN Normal</vt:lpstr>
      <vt:lpstr>思源黑体 CN Light</vt:lpstr>
      <vt:lpstr>思源黑体 CN Bold</vt:lpstr>
      <vt:lpstr>Arial Unicode MS</vt:lpstr>
      <vt:lpstr>Calibri</vt:lpstr>
      <vt:lpstr>2_Office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莓莓</cp:lastModifiedBy>
  <cp:revision>1969</cp:revision>
  <dcterms:created xsi:type="dcterms:W3CDTF">2019-06-19T02:08:00Z</dcterms:created>
  <dcterms:modified xsi:type="dcterms:W3CDTF">2026-01-28T08:00:11Z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2052-12.1.0.24657</vt:lpwstr>
  </property>
  <property fmtid="{D5CDD505-2E9C-101B-9397-08002B2CF9AE}" pid="3" name="ICV">
    <vt:lpwstr>39083BA0FEF749138AEA051DF160EA97_13</vt:lpwstr>
  </property>
</Properties>
</file>