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</p:sldMasterIdLst>
  <p:notesMasterIdLst>
    <p:notesMasterId r:id="rId9"/>
  </p:notesMasterIdLst>
  <p:sldIdLst>
    <p:sldId id="431" r:id="rId5"/>
    <p:sldId id="432" r:id="rId6"/>
    <p:sldId id="433" r:id="rId7"/>
    <p:sldId id="451" r:id="rId8"/>
    <p:sldId id="495" r:id="rId10"/>
    <p:sldId id="436" r:id="rId11"/>
    <p:sldId id="437" r:id="rId12"/>
    <p:sldId id="438" r:id="rId13"/>
    <p:sldId id="439" r:id="rId14"/>
    <p:sldId id="440" r:id="rId15"/>
    <p:sldId id="441" r:id="rId16"/>
    <p:sldId id="446" r:id="rId17"/>
    <p:sldId id="442" r:id="rId18"/>
    <p:sldId id="443" r:id="rId19"/>
    <p:sldId id="444" r:id="rId20"/>
    <p:sldId id="445" r:id="rId21"/>
    <p:sldId id="447" r:id="rId22"/>
    <p:sldId id="493" r:id="rId23"/>
    <p:sldId id="496" r:id="rId24"/>
    <p:sldId id="492" r:id="rId25"/>
    <p:sldId id="448" r:id="rId26"/>
    <p:sldId id="271" r:id="rId27"/>
    <p:sldId id="497" r:id="rId28"/>
    <p:sldId id="498" r:id="rId29"/>
    <p:sldId id="499" r:id="rId30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7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702" y="108"/>
      </p:cViewPr>
      <p:guideLst>
        <p:guide orient="horz" pos="207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5" Type="http://schemas.openxmlformats.org/officeDocument/2006/relationships/tags" Target="tags/tag62.xml"/><Relationship Id="rId34" Type="http://schemas.openxmlformats.org/officeDocument/2006/relationships/commentAuthors" Target="commentAuthors.xml"/><Relationship Id="rId33" Type="http://schemas.openxmlformats.org/officeDocument/2006/relationships/tableStyles" Target="tableStyles.xml"/><Relationship Id="rId32" Type="http://schemas.openxmlformats.org/officeDocument/2006/relationships/viewProps" Target="viewProps.xml"/><Relationship Id="rId31" Type="http://schemas.openxmlformats.org/officeDocument/2006/relationships/presProps" Target="presProps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\\192.168.10.86\素材\营销策划\7.课程\炒股进阶班课程项目\2023年10月（第九期）\1920_1080-10.31_1696646537220.png1920_1080-10.31_169664653722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吴镇鸿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丨执业编号：</a:t>
            </a:r>
            <a:r>
              <a:rPr lang="en-US" altLang="zh-CN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  </a:t>
            </a:r>
            <a:r>
              <a:rPr lang="zh-CN" altLang="en-US" sz="1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，</a:t>
            </a:r>
            <a:r>
              <a:rPr lang="en-US" altLang="zh-CN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基金从业编号：A20250617005261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  <a:sym typeface="+mn-ea"/>
              </a:rPr>
              <a:t>，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\\192.168.10.86\素材\营销策划\7.课程\炒股进阶班课程项目\2023年10月（第九期）\总海报1080_1696639699906.png总海报1080_169663969990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1.xml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19.png"/><Relationship Id="rId1" Type="http://schemas.openxmlformats.org/officeDocument/2006/relationships/tags" Target="../tags/tag3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0.xml"/><Relationship Id="rId2" Type="http://schemas.openxmlformats.org/officeDocument/2006/relationships/image" Target="../media/image20.png"/><Relationship Id="rId1" Type="http://schemas.openxmlformats.org/officeDocument/2006/relationships/tags" Target="../tags/tag39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2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4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43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6.xml"/><Relationship Id="rId2" Type="http://schemas.openxmlformats.org/officeDocument/2006/relationships/image" Target="../media/image27.png"/><Relationship Id="rId1" Type="http://schemas.openxmlformats.org/officeDocument/2006/relationships/tags" Target="../tags/tag4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4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8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9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0.xml"/><Relationship Id="rId1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51.xml"/><Relationship Id="rId1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tags" Target="../tags/tag57.xml"/><Relationship Id="rId7" Type="http://schemas.openxmlformats.org/officeDocument/2006/relationships/image" Target="../media/image35.png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image" Target="../media/image34.png"/><Relationship Id="rId1" Type="http://schemas.openxmlformats.org/officeDocument/2006/relationships/tags" Target="../tags/tag5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8.xml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59.xml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tags" Target="../tags/tag60.xml"/><Relationship Id="rId1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6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5.xml"/><Relationship Id="rId2" Type="http://schemas.openxmlformats.org/officeDocument/2006/relationships/tags" Target="../tags/tag24.xml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.xml"/><Relationship Id="rId3" Type="http://schemas.openxmlformats.org/officeDocument/2006/relationships/tags" Target="../tags/tag25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image" Target="../media/image17.png"/><Relationship Id="rId1" Type="http://schemas.openxmlformats.org/officeDocument/2006/relationships/tags" Target="../tags/tag30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image" Target="../media/image18.png"/><Relationship Id="rId1" Type="http://schemas.openxmlformats.org/officeDocument/2006/relationships/tags" Target="../tags/tag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757204" y="3557894"/>
            <a:ext cx="14351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吴镇鸿</a:t>
            </a:r>
            <a:endParaRPr lang="zh-CN" altLang="en-US" sz="2400" dirty="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192395" y="3458210"/>
            <a:ext cx="36214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执业编号</a:t>
            </a:r>
            <a:r>
              <a:rPr lang="en-US" altLang="zh-CN" sz="1600" dirty="0">
                <a:solidFill>
                  <a:schemeClr val="accent1">
                    <a:lumMod val="7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charset="-122"/>
                <a:sym typeface="+mn-ea"/>
              </a:rPr>
              <a:t>: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A1120618120002</a:t>
            </a:r>
            <a:b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</a:br>
            <a:r>
              <a:rPr lang="zh-CN" alt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基金从业编号：</a:t>
            </a:r>
            <a:r>
              <a:rPr lang="en-US" altLang="zh-CN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A20250617005261</a:t>
            </a:r>
            <a:endParaRPr lang="en-US" altLang="zh-CN" sz="1600" b="0" i="0" dirty="0">
              <a:solidFill>
                <a:schemeClr val="accent1">
                  <a:lumMod val="75000"/>
                </a:schemeClr>
              </a:solidFill>
              <a:effectLst/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6169026" cy="1300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auto">
              <a:lnSpc>
                <a:spcPct val="125000"/>
              </a:lnSpc>
            </a:pP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10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余年金融从业经验，专研究趋势理论，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K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线形态理论等，对于市场具有敏锐嗅觉。集十年大成研发双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B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龙头战法，成功帮助广大股民朋友看中做短，捕捉大波段强势股启动机会，精研盈利模式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,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首创中线游龙黄金战法，波段复制涨停法，</a:t>
            </a:r>
            <a:r>
              <a:rPr lang="en-US" altLang="zh-CN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333</a:t>
            </a:r>
            <a:r>
              <a:rPr lang="zh-CN" altLang="en-US" sz="16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战法！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637" y="1729871"/>
            <a:ext cx="8484054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72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透析主力，波段操作</a:t>
            </a:r>
            <a:endParaRPr lang="zh-CN" altLang="en-US" sz="72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 dirty="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806" y="695298"/>
            <a:ext cx="3586682" cy="4996476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跟庄操作：一图尽收眼底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08280" y="737235"/>
            <a:ext cx="11775440" cy="58451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蓝色网状，庄家砸盘出货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00673" y="726440"/>
            <a:ext cx="11590655" cy="584771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色网状：游资出击，复制涨停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9415" y="706755"/>
            <a:ext cx="4548505" cy="586359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99415" y="6254750"/>
            <a:ext cx="4705350" cy="3886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800"/>
              <a:t>【风险提示】个别情况不代表普遍实际收益率，过往收益亦不代表未来收益的承诺，股市有风险，投资需谨慎！</a:t>
            </a:r>
            <a:endParaRPr lang="zh-CN" altLang="en-US" sz="80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7920" y="706755"/>
            <a:ext cx="6922135" cy="58635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紫色网状，短线游资出击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7020" y="737235"/>
            <a:ext cx="5930265" cy="5732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285" y="737235"/>
            <a:ext cx="5711825" cy="57327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红色网状：中线机构低位吸筹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0510" y="737235"/>
            <a:ext cx="11626215" cy="586168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28700" y="1684020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/>
              <a:t>中线机构资金低位吸筹，震荡向上</a:t>
            </a:r>
            <a:endParaRPr lang="zh-CN" altLang="en-US" sz="20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6230" y="666750"/>
            <a:ext cx="5309870" cy="59328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红色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蓝色网状：中线主力洗盘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77495" y="737235"/>
            <a:ext cx="11628120" cy="5883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波段复制涨停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波段复制涨停选股思路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095365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71675" y="1228090"/>
            <a:ext cx="8086725" cy="1076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675" y="2593975"/>
            <a:ext cx="8172450" cy="29337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波段复制涨停选股思路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231890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8295" y="4085590"/>
            <a:ext cx="6545580" cy="18745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8650"/>
            <a:ext cx="12192000" cy="56007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波段复制涨停选股思路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58900" y="6231890"/>
            <a:ext cx="101422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600"/>
              <a:t>【以上所涉及个股只作为案例分析和教学使用，不构成具体的投资建议，市场有风险，投资需谨慎！】</a:t>
            </a:r>
            <a:endParaRPr lang="zh-CN" altLang="en-US" sz="16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14680"/>
            <a:ext cx="12192000" cy="56280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1060" y="1846580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86860" y="2731135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401060" y="361569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955540" y="162941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226560" y="154622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163060" y="33127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163060" y="242951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955540" y="251269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透析主力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955540" y="33959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波段复制涨停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绩优有主力双</a:t>
            </a:r>
            <a:r>
              <a:rPr lang="en-US" altLang="zh-CN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B</a:t>
            </a:r>
            <a:r>
              <a:rPr lang="zh-CN" altLang="en-US" sz="40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牛：波段复制涨停</a:t>
            </a:r>
            <a:endParaRPr lang="zh-CN" altLang="en-US" sz="40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6755"/>
            <a:ext cx="12192000" cy="59118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   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最佳拍档：主题龙头回档</a:t>
            </a:r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波段买卖</a:t>
            </a:r>
            <a:endParaRPr lang="zh-CN" altLang="en-US" sz="36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11" name="图片 10" descr="C:\Users\Administrator\Desktop\操作细则.png操作细则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0" y="718185"/>
            <a:ext cx="11710035" cy="5779770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897255" y="1694815"/>
            <a:ext cx="364553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点建仓三成做反弹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日，回档抬升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B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点加仓</a:t>
            </a:r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成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4"/>
            </p:custDataLst>
          </p:nvPr>
        </p:nvSpPr>
        <p:spPr>
          <a:xfrm>
            <a:off x="897255" y="2123440"/>
            <a:ext cx="1855470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、资金翻红，金叉加仓</a:t>
            </a:r>
            <a:endParaRPr lang="zh-CN" altLang="en-US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97255" y="2494915"/>
            <a:ext cx="355282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、线</a:t>
            </a:r>
            <a:r>
              <a:rPr lang="zh-CN" sz="1400" b="1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pitchFamily="34" charset="-122"/>
                <a:ea typeface="微软雅黑" panose="020B0503020204020204" pitchFamily="34" charset="-122"/>
              </a:rPr>
              <a:t>上持有为主，短线高位死叉减仓一半做波段</a:t>
            </a:r>
            <a:endParaRPr lang="zh-CN" sz="1400" b="1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897255" y="3580130"/>
            <a:ext cx="3584575" cy="297815"/>
          </a:xfrm>
          <a:prstGeom prst="rect">
            <a:avLst/>
          </a:prstGeom>
          <a:noFill/>
        </p:spPr>
        <p:txBody>
          <a:bodyPr wrap="none" rtlCol="0">
            <a:noAutofit/>
          </a:bodyPr>
          <a:p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、破位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点中期卖出，短期高位智能交易</a:t>
            </a:r>
            <a:r>
              <a:rPr lang="en-US" altLang="zh-CN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r>
              <a:rPr lang="zh-CN" altLang="en-US" sz="1400" b="1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点减仓</a:t>
            </a:r>
            <a:endParaRPr lang="zh-CN" altLang="en-US" sz="1400" b="1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27140" y="774065"/>
            <a:ext cx="5383530" cy="5723890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总_17676007217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智尊__176760072997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20x1080 - 副本_17676007462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跨年机遇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：震荡上行，关注资金翻红赚钱机会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55015"/>
            <a:ext cx="12192000" cy="580009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   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强势行情</a:t>
            </a:r>
            <a:r>
              <a:rPr lang="zh-CN" altLang="en-US" sz="3200" b="1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，低位跟对主力做票，账户飘红！</a:t>
            </a:r>
            <a:endParaRPr lang="zh-CN" altLang="en-US" sz="3200" b="1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3050" y="781050"/>
            <a:ext cx="6381750" cy="579056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5745" y="781050"/>
            <a:ext cx="5282565" cy="57905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02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透析主力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找准定位，选对方向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1"/>
            </p:custDataLst>
          </p:nvPr>
        </p:nvSpPr>
        <p:spPr>
          <a:xfrm>
            <a:off x="1811020" y="1686878"/>
            <a:ext cx="38404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庄家：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、专业团队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、资金庞大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、内幕消息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、仓位笨重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28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、建仓周期长</a:t>
            </a:r>
            <a:endParaRPr lang="zh-CN" altLang="en-US" sz="2800" b="1" dirty="0">
              <a:solidFill>
                <a:schemeClr val="accent4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6534150" y="1686878"/>
            <a:ext cx="3840480" cy="39693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fontAlgn="auto"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</a:rPr>
              <a:t>散户：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1</a:t>
            </a:r>
            <a:r>
              <a:rPr lang="zh-CN" altLang="en-US" sz="2800" b="1" dirty="0">
                <a:solidFill>
                  <a:srgbClr val="FF0000"/>
                </a:solidFill>
              </a:rPr>
              <a:t>、仓位灵活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2</a:t>
            </a:r>
            <a:r>
              <a:rPr lang="zh-CN" altLang="en-US" sz="2800" b="1" dirty="0">
                <a:solidFill>
                  <a:srgbClr val="FF0000"/>
                </a:solidFill>
              </a:rPr>
              <a:t>、无需吸筹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3</a:t>
            </a:r>
            <a:r>
              <a:rPr lang="zh-CN" altLang="en-US" sz="2800" b="1" dirty="0">
                <a:solidFill>
                  <a:srgbClr val="FF0000"/>
                </a:solidFill>
              </a:rPr>
              <a:t>、不够专业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4</a:t>
            </a:r>
            <a:r>
              <a:rPr lang="zh-CN" altLang="en-US" sz="2800" b="1" dirty="0">
                <a:solidFill>
                  <a:srgbClr val="FF0000"/>
                </a:solidFill>
              </a:rPr>
              <a:t>、没有内幕</a:t>
            </a:r>
            <a:endParaRPr lang="zh-CN" altLang="en-US" sz="2800" b="1" dirty="0">
              <a:solidFill>
                <a:srgbClr val="FF0000"/>
              </a:solidFill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dirty="0">
                <a:solidFill>
                  <a:srgbClr val="FF0000"/>
                </a:solidFill>
              </a:rPr>
              <a:t>5</a:t>
            </a:r>
            <a:r>
              <a:rPr lang="zh-CN" altLang="en-US" sz="2800" b="1" dirty="0">
                <a:solidFill>
                  <a:srgbClr val="FF0000"/>
                </a:solidFill>
              </a:rPr>
              <a:t>、资金不大</a:t>
            </a:r>
            <a:r>
              <a:rPr lang="zh-CN" altLang="en-US" sz="2800" b="1" dirty="0">
                <a:solidFill>
                  <a:schemeClr val="bg1"/>
                </a:solidFill>
              </a:rPr>
              <a:t>大</a:t>
            </a:r>
            <a:endParaRPr lang="zh-CN" altLang="en-US" sz="2800" b="1" dirty="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</a:rPr>
              <a:t>主力做票五步走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88085" y="982345"/>
            <a:ext cx="9815830" cy="485267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4572000" y="5834295"/>
            <a:ext cx="3048000" cy="46037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p>
            <a:pPr algn="l"/>
            <a:r>
              <a:rPr lang="zh-CN" altLang="en-US" sz="240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大家想要做在哪一步？</a:t>
            </a:r>
            <a:endParaRPr lang="zh-CN" altLang="en-US" sz="2400">
              <a:solidFill>
                <a:srgbClr val="FF000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跟庄操作：一图尽收眼底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53720" y="1242060"/>
            <a:ext cx="4743450" cy="464820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6355715" y="1245870"/>
            <a:ext cx="500189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solidFill>
                  <a:schemeClr val="tx1"/>
                </a:solidFill>
              </a:rPr>
              <a:t>如图所示，主力状态有</a:t>
            </a:r>
            <a:r>
              <a:rPr lang="zh-CN" altLang="en-US">
                <a:solidFill>
                  <a:srgbClr val="0070C0"/>
                </a:solidFill>
              </a:rPr>
              <a:t>蓝色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rgbClr val="00B050"/>
                </a:solidFill>
              </a:rPr>
              <a:t>绿色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chemeClr val="accent6">
                    <a:lumMod val="75000"/>
                  </a:schemeClr>
                </a:solidFill>
              </a:rPr>
              <a:t>红色</a:t>
            </a:r>
            <a:r>
              <a:rPr lang="zh-CN" altLang="en-US">
                <a:solidFill>
                  <a:schemeClr val="tx1"/>
                </a:solidFill>
              </a:rPr>
              <a:t>、</a:t>
            </a:r>
            <a:r>
              <a:rPr lang="zh-CN" altLang="en-US">
                <a:solidFill>
                  <a:srgbClr val="F900F9"/>
                </a:solidFill>
              </a:rPr>
              <a:t>紫色、</a:t>
            </a:r>
            <a:r>
              <a:rPr lang="zh-CN" altLang="en-US" b="1">
                <a:solidFill>
                  <a:srgbClr val="F0E378"/>
                </a:solidFill>
              </a:rPr>
              <a:t>黄色</a:t>
            </a:r>
            <a:r>
              <a:rPr lang="zh-CN" altLang="en-US">
                <a:solidFill>
                  <a:schemeClr val="tx1"/>
                </a:solidFill>
              </a:rPr>
              <a:t>等几种不同的颜色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6295390" y="2427605"/>
            <a:ext cx="5062220" cy="34632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6">
                    <a:lumMod val="75000"/>
                  </a:schemeClr>
                </a:solidFill>
              </a:rPr>
              <a:t>红色</a:t>
            </a:r>
            <a:r>
              <a:rPr lang="zh-CN" altLang="en-US" sz="1600">
                <a:solidFill>
                  <a:schemeClr val="tx1"/>
                </a:solidFill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中线主力</a:t>
            </a:r>
            <a:r>
              <a:rPr lang="zh-CN" altLang="en-US" sz="1600">
                <a:solidFill>
                  <a:schemeClr val="tx1"/>
                </a:solidFill>
              </a:rPr>
              <a:t>，一般是基金机构，保险资金、前十大股东等中长线资金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rgbClr val="F900F9"/>
                </a:solidFill>
              </a:rPr>
              <a:t>紫色</a:t>
            </a:r>
            <a:r>
              <a:rPr lang="zh-CN" altLang="en-US" sz="1600">
                <a:solidFill>
                  <a:schemeClr val="tx1"/>
                </a:solidFill>
              </a:rPr>
              <a:t>代表短线主力，一般是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游资</a:t>
            </a:r>
            <a:r>
              <a:rPr lang="zh-CN" altLang="en-US" sz="1600">
                <a:solidFill>
                  <a:schemeClr val="tx1"/>
                </a:solidFill>
              </a:rPr>
              <a:t>，大户等喜欢炒作短线的资金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>
                <a:solidFill>
                  <a:schemeClr val="accent1">
                    <a:lumMod val="75000"/>
                  </a:schemeClr>
                </a:solidFill>
              </a:rPr>
              <a:t>蓝色</a:t>
            </a:r>
            <a:r>
              <a:rPr lang="zh-CN" altLang="en-US" sz="1600">
                <a:solidFill>
                  <a:schemeClr val="tx1"/>
                </a:solidFill>
              </a:rPr>
              <a:t>和</a:t>
            </a:r>
            <a:r>
              <a:rPr lang="zh-CN" altLang="en-US" sz="1600">
                <a:solidFill>
                  <a:srgbClr val="00B050"/>
                </a:solidFill>
              </a:rPr>
              <a:t>绿色</a:t>
            </a:r>
            <a:r>
              <a:rPr lang="zh-CN" altLang="en-US" sz="1600">
                <a:solidFill>
                  <a:schemeClr val="tx1"/>
                </a:solidFill>
              </a:rPr>
              <a:t>代表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套牢资金</a:t>
            </a:r>
            <a:r>
              <a:rPr lang="zh-CN" altLang="en-US" sz="1600">
                <a:solidFill>
                  <a:schemeClr val="tx1"/>
                </a:solidFill>
              </a:rPr>
              <a:t>，区别是蓝色是短期套牢资金，绿色是长期套牢资金，这一块绝大多数时候是散户居多</a:t>
            </a:r>
            <a:endParaRPr lang="zh-CN" altLang="en-US" sz="1600">
              <a:solidFill>
                <a:schemeClr val="tx1"/>
              </a:solidFill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1600" b="1">
                <a:solidFill>
                  <a:srgbClr val="F0E378"/>
                </a:solidFill>
              </a:rPr>
              <a:t>黄色</a:t>
            </a:r>
            <a:r>
              <a:rPr lang="zh-CN" altLang="en-US" sz="1600">
                <a:solidFill>
                  <a:schemeClr val="tx1"/>
                </a:solidFill>
              </a:rPr>
              <a:t>是</a:t>
            </a:r>
            <a:r>
              <a:rPr lang="zh-CN" altLang="en-US" sz="1600">
                <a:solidFill>
                  <a:schemeClr val="accent4">
                    <a:lumMod val="75000"/>
                  </a:schemeClr>
                </a:solidFill>
              </a:rPr>
              <a:t>控盘资金</a:t>
            </a:r>
            <a:r>
              <a:rPr lang="zh-CN" altLang="en-US" sz="1600">
                <a:solidFill>
                  <a:schemeClr val="tx1"/>
                </a:solidFill>
              </a:rPr>
              <a:t>，也就是我们的主力控盘，主力控盘也属于主力状态的一种，代表的是中线资金筹码收集到了一定程度才会有控盘</a:t>
            </a:r>
            <a:endParaRPr lang="zh-CN" altLang="en-US" sz="1600">
              <a:solidFill>
                <a:schemeClr val="tx1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62.xml><?xml version="1.0" encoding="utf-8"?>
<p:tagLst xmlns:p="http://schemas.openxmlformats.org/presentationml/2006/main">
  <p:tag name="COMMONDATA" val="eyJoZGlkIjoiNzcwN2EyNDZjZTA2ODVhZTc3ZDAzY2QyMDBhMDQyMzQifQ=="/>
  <p:tag name="KSO_WPP_MARK_KEY" val="7fb726d2-c86b-42c1-b34d-3bbbdc299f5d"/>
  <p:tag name="commondata" val="eyJoZGlkIjoiYjM0MzIzOGExY2RmNDFkZTQ5ZTE4NzVmNjNiZTY4MWE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1005</Words>
  <Application>WPS 演示</Application>
  <PresentationFormat>宽屏</PresentationFormat>
  <Paragraphs>107</Paragraphs>
  <Slides>25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25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Wingdings</vt:lpstr>
      <vt:lpstr>优设标题黑</vt:lpstr>
      <vt:lpstr>微软雅黑 Light</vt:lpstr>
      <vt:lpstr>思源黑体 CN Normal</vt:lpstr>
      <vt:lpstr>思源黑体 CN Medium</vt:lpstr>
      <vt:lpstr>思源黑体 CN Light</vt:lpstr>
      <vt:lpstr>思源黑体 CN Heavy</vt:lpstr>
      <vt:lpstr>思源黑体 CN Regular</vt:lpstr>
      <vt:lpstr>Impact</vt:lpstr>
      <vt:lpstr>Arial Unicode MS</vt:lpstr>
      <vt:lpstr>Calibri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C_Hokcheung</cp:lastModifiedBy>
  <cp:revision>434</cp:revision>
  <dcterms:created xsi:type="dcterms:W3CDTF">2019-06-19T02:08:00Z</dcterms:created>
  <dcterms:modified xsi:type="dcterms:W3CDTF">2026-01-05T11:27:31Z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E5A2A100E8C645AF8DA166E2CA9275A2_13</vt:lpwstr>
  </property>
</Properties>
</file>