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1"/>
  </p:notesMasterIdLst>
  <p:sldIdLst>
    <p:sldId id="413" r:id="rId6"/>
    <p:sldId id="266" r:id="rId7"/>
    <p:sldId id="267" r:id="rId8"/>
    <p:sldId id="594" r:id="rId9"/>
    <p:sldId id="560" r:id="rId10"/>
    <p:sldId id="595" r:id="rId11"/>
    <p:sldId id="424" r:id="rId12"/>
    <p:sldId id="613" r:id="rId13"/>
    <p:sldId id="586" r:id="rId14"/>
    <p:sldId id="614" r:id="rId15"/>
    <p:sldId id="459" r:id="rId16"/>
    <p:sldId id="542" r:id="rId17"/>
    <p:sldId id="271" r:id="rId18"/>
    <p:sldId id="619" r:id="rId19"/>
    <p:sldId id="62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9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5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tags" Target="../tags/tag4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黄金切割线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圆弧底形态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20:15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4965" y="886460"/>
            <a:ext cx="8941435" cy="48437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03070" y="6019165"/>
            <a:ext cx="87864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切割线前，横盘震荡，圆弧底，大单异动频繁，控盘后启动突破拉升的节奏。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选股思路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0" y="945515"/>
            <a:ext cx="9468485" cy="5128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猎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高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大盘分析：月线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周线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日线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黄金切割线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选股思路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大盘分析：</a:t>
            </a: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月线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周线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日线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935" y="795020"/>
            <a:ext cx="7273290" cy="41611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5310" y="5064760"/>
            <a:ext cx="11142345" cy="14763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我们以平均股价新的起点为周期，然后画斐波拉契周期，如果明天遇到熊线的位置死叉，平均股价走底背离的图形，注意下周一，二，三出现双底的形态，然后下周三左右出现金叉的节奏。下周有望周线金叉，这样年前的</a:t>
            </a:r>
            <a:r>
              <a:rPr lang="en-US" altLang="zh-CN"/>
              <a:t>3</a:t>
            </a:r>
            <a:r>
              <a:rPr lang="zh-CN" altLang="en-US"/>
              <a:t>周走反弹为主，月线死叉的情况下</a:t>
            </a:r>
            <a:r>
              <a:rPr lang="en-US" altLang="zh-CN"/>
              <a:t>+</a:t>
            </a:r>
            <a:r>
              <a:rPr lang="zh-CN" altLang="en-US"/>
              <a:t>缩量的情况下，反弹力度有限，</a:t>
            </a:r>
            <a:r>
              <a:rPr lang="en-US" altLang="zh-CN"/>
              <a:t>2</a:t>
            </a:r>
            <a:r>
              <a:rPr lang="zh-CN" altLang="en-US"/>
              <a:t>月份继续小心，月线的死叉下</a:t>
            </a:r>
            <a:r>
              <a:rPr lang="en-US" altLang="zh-CN"/>
              <a:t>2-3</a:t>
            </a:r>
            <a:r>
              <a:rPr lang="zh-CN" altLang="en-US"/>
              <a:t>月份仍是死叉为主，到</a:t>
            </a:r>
            <a:r>
              <a:rPr lang="en-US" altLang="zh-CN"/>
              <a:t>3-4</a:t>
            </a:r>
            <a:r>
              <a:rPr lang="zh-CN" altLang="en-US"/>
              <a:t>月份月线的金叉，此处金叉是几个月甚至</a:t>
            </a:r>
            <a:r>
              <a:rPr lang="en-US" altLang="zh-CN"/>
              <a:t>21-34</a:t>
            </a:r>
            <a:r>
              <a:rPr lang="zh-CN" altLang="en-US"/>
              <a:t>个月周期的上涨，所以根据提前判断来把控节奏的演变和仓位的控制。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" y="840740"/>
            <a:ext cx="5563870" cy="4447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90" y="840740"/>
            <a:ext cx="5930900" cy="44469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0090" y="5390515"/>
            <a:ext cx="10840085" cy="1198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平均股价月线处于死叉，本周周线金叉，所以意味着当前先走周线的金叉节奏，受限于月线死叉，所以周线金叉反弹的空间不会太大，节前</a:t>
            </a:r>
            <a:r>
              <a:rPr lang="en-US" altLang="zh-CN"/>
              <a:t>8</a:t>
            </a:r>
            <a:r>
              <a:rPr lang="zh-CN" altLang="en-US"/>
              <a:t>个交易日，周线空间</a:t>
            </a:r>
            <a:r>
              <a:rPr lang="en-US" altLang="zh-CN"/>
              <a:t>15.5</a:t>
            </a:r>
            <a:r>
              <a:rPr lang="zh-CN" altLang="en-US"/>
              <a:t>附近，想突破是比较困难的，所以节前</a:t>
            </a:r>
            <a:r>
              <a:rPr lang="en-US" altLang="zh-CN"/>
              <a:t>8</a:t>
            </a:r>
            <a:r>
              <a:rPr lang="zh-CN" altLang="en-US"/>
              <a:t>个交易日维持震荡反弹节奏，仓位轻仓为主，</a:t>
            </a:r>
            <a:r>
              <a:rPr lang="en-US" altLang="zh-CN"/>
              <a:t>2</a:t>
            </a:r>
            <a:r>
              <a:rPr lang="zh-CN" altLang="en-US"/>
              <a:t>月份月线死叉的情况下，还是谨慎下。大的趋势好转让是未来</a:t>
            </a:r>
            <a:r>
              <a:rPr lang="en-US" altLang="zh-CN"/>
              <a:t>2</a:t>
            </a:r>
            <a:r>
              <a:rPr lang="zh-CN" altLang="en-US"/>
              <a:t>个月后的月线金叉节奏。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397635" y="5629910"/>
            <a:ext cx="9675495" cy="92202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/>
              <a:t>短期平均股价重回牛熊线箱体，盘中闪现</a:t>
            </a:r>
            <a:r>
              <a:rPr lang="en-US" altLang="zh-CN"/>
              <a:t>B</a:t>
            </a:r>
            <a:r>
              <a:rPr lang="zh-CN" altLang="en-US"/>
              <a:t>点，牛熊线叫箱体震荡，涨几天死叉休息，跌几天金叉做</a:t>
            </a:r>
            <a:r>
              <a:rPr lang="en-US" altLang="zh-CN"/>
              <a:t>2,3</a:t>
            </a:r>
            <a:r>
              <a:rPr lang="zh-CN" altLang="en-US"/>
              <a:t>天，管住手和节奏更加的重要，量继续缩量，一般假期综合征，成交量越来越低，横向样本没有强烈的赚钱效应。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1300" y="887095"/>
            <a:ext cx="6630035" cy="468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" y="2224405"/>
            <a:ext cx="3095625" cy="2009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965" y="2148205"/>
            <a:ext cx="3028950" cy="1990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黄金切割线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" name="Freeform 6"/>
          <p:cNvSpPr/>
          <p:nvPr/>
        </p:nvSpPr>
        <p:spPr bwMode="auto">
          <a:xfrm>
            <a:off x="1426518" y="3140765"/>
            <a:ext cx="1706595" cy="1340644"/>
          </a:xfrm>
          <a:custGeom>
            <a:avLst/>
            <a:gdLst>
              <a:gd name="T0" fmla="*/ 2143 w 2858"/>
              <a:gd name="T1" fmla="*/ 0 h 2475"/>
              <a:gd name="T2" fmla="*/ 2501 w 2858"/>
              <a:gd name="T3" fmla="*/ 619 h 2475"/>
              <a:gd name="T4" fmla="*/ 2858 w 2858"/>
              <a:gd name="T5" fmla="*/ 1238 h 2475"/>
              <a:gd name="T6" fmla="*/ 2501 w 2858"/>
              <a:gd name="T7" fmla="*/ 1856 h 2475"/>
              <a:gd name="T8" fmla="*/ 2143 w 2858"/>
              <a:gd name="T9" fmla="*/ 2475 h 2475"/>
              <a:gd name="T10" fmla="*/ 1429 w 2858"/>
              <a:gd name="T11" fmla="*/ 2475 h 2475"/>
              <a:gd name="T12" fmla="*/ 714 w 2858"/>
              <a:gd name="T13" fmla="*/ 2475 h 2475"/>
              <a:gd name="T14" fmla="*/ 357 w 2858"/>
              <a:gd name="T15" fmla="*/ 1856 h 2475"/>
              <a:gd name="T16" fmla="*/ 0 w 2858"/>
              <a:gd name="T17" fmla="*/ 1238 h 2475"/>
              <a:gd name="T18" fmla="*/ 357 w 2858"/>
              <a:gd name="T19" fmla="*/ 619 h 2475"/>
              <a:gd name="T20" fmla="*/ 714 w 2858"/>
              <a:gd name="T21" fmla="*/ 0 h 2475"/>
              <a:gd name="T22" fmla="*/ 1429 w 2858"/>
              <a:gd name="T23" fmla="*/ 0 h 2475"/>
              <a:gd name="T24" fmla="*/ 2143 w 2858"/>
              <a:gd name="T25" fmla="*/ 0 h 2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58" h="2475">
                <a:moveTo>
                  <a:pt x="2143" y="0"/>
                </a:moveTo>
                <a:lnTo>
                  <a:pt x="2501" y="619"/>
                </a:lnTo>
                <a:lnTo>
                  <a:pt x="2858" y="1238"/>
                </a:lnTo>
                <a:lnTo>
                  <a:pt x="2501" y="1856"/>
                </a:lnTo>
                <a:lnTo>
                  <a:pt x="2143" y="2475"/>
                </a:lnTo>
                <a:lnTo>
                  <a:pt x="1429" y="2475"/>
                </a:lnTo>
                <a:lnTo>
                  <a:pt x="714" y="2475"/>
                </a:lnTo>
                <a:lnTo>
                  <a:pt x="357" y="1856"/>
                </a:lnTo>
                <a:lnTo>
                  <a:pt x="0" y="1238"/>
                </a:lnTo>
                <a:lnTo>
                  <a:pt x="357" y="619"/>
                </a:lnTo>
                <a:lnTo>
                  <a:pt x="714" y="0"/>
                </a:lnTo>
                <a:lnTo>
                  <a:pt x="1429" y="0"/>
                </a:lnTo>
                <a:lnTo>
                  <a:pt x="2143" y="0"/>
                </a:lnTo>
                <a:close/>
              </a:path>
            </a:pathLst>
          </a:custGeom>
          <a:solidFill>
            <a:srgbClr val="FF0000"/>
          </a:solidFill>
          <a:ln w="9" cap="flat" cmpd="sng">
            <a:noFill/>
            <a:round/>
          </a:ln>
        </p:spPr>
        <p:txBody>
          <a:bodyPr lIns="81628" tIns="40814" rIns="81628" bIns="40814"/>
          <a:lstStyle/>
          <a:p>
            <a:endParaRPr lang="zh-CN" altLang="en-US"/>
          </a:p>
        </p:txBody>
      </p:sp>
      <p:sp>
        <p:nvSpPr>
          <p:cNvPr id="257" name="Line 7"/>
          <p:cNvSpPr>
            <a:spLocks noChangeShapeType="1"/>
          </p:cNvSpPr>
          <p:nvPr/>
        </p:nvSpPr>
        <p:spPr bwMode="auto">
          <a:xfrm flipV="1">
            <a:off x="2768067" y="2514495"/>
            <a:ext cx="959550" cy="625079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8" tIns="40814" rIns="81628" bIns="40814"/>
          <a:lstStyle/>
          <a:p>
            <a:endParaRPr lang="zh-CN" altLang="en-US"/>
          </a:p>
        </p:txBody>
      </p:sp>
      <p:sp>
        <p:nvSpPr>
          <p:cNvPr id="258" name="Line 8"/>
          <p:cNvSpPr>
            <a:spLocks noChangeShapeType="1"/>
          </p:cNvSpPr>
          <p:nvPr/>
        </p:nvSpPr>
        <p:spPr bwMode="auto">
          <a:xfrm flipV="1">
            <a:off x="3142717" y="3812277"/>
            <a:ext cx="499255" cy="0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8" tIns="40814" rIns="81628" bIns="40814"/>
          <a:lstStyle/>
          <a:p>
            <a:endParaRPr lang="zh-CN" altLang="en-US" b="0"/>
          </a:p>
        </p:txBody>
      </p:sp>
      <p:sp>
        <p:nvSpPr>
          <p:cNvPr id="259" name="Rectangle 9"/>
          <p:cNvSpPr>
            <a:spLocks noChangeArrowheads="1"/>
          </p:cNvSpPr>
          <p:nvPr/>
        </p:nvSpPr>
        <p:spPr bwMode="auto">
          <a:xfrm>
            <a:off x="3909060" y="2040890"/>
            <a:ext cx="6704965" cy="970280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0" name="Rectangle 10"/>
          <p:cNvSpPr>
            <a:spLocks noChangeArrowheads="1"/>
          </p:cNvSpPr>
          <p:nvPr/>
        </p:nvSpPr>
        <p:spPr bwMode="auto">
          <a:xfrm>
            <a:off x="4602676" y="1885846"/>
            <a:ext cx="3255253" cy="31670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1" name="Rectangle 11"/>
          <p:cNvSpPr>
            <a:spLocks noChangeArrowheads="1"/>
          </p:cNvSpPr>
          <p:nvPr/>
        </p:nvSpPr>
        <p:spPr bwMode="auto">
          <a:xfrm>
            <a:off x="3909060" y="3351530"/>
            <a:ext cx="6704965" cy="969010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2" name="Rectangle 12"/>
          <p:cNvSpPr>
            <a:spLocks noChangeArrowheads="1"/>
          </p:cNvSpPr>
          <p:nvPr/>
        </p:nvSpPr>
        <p:spPr bwMode="auto">
          <a:xfrm>
            <a:off x="4602676" y="3195534"/>
            <a:ext cx="3255253" cy="3178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3" name="Line 13"/>
          <p:cNvSpPr>
            <a:spLocks noChangeShapeType="1"/>
          </p:cNvSpPr>
          <p:nvPr/>
        </p:nvSpPr>
        <p:spPr bwMode="auto">
          <a:xfrm>
            <a:off x="2768067" y="4481408"/>
            <a:ext cx="959550" cy="625079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8" tIns="40814" rIns="81628" bIns="40814"/>
          <a:lstStyle/>
          <a:p>
            <a:endParaRPr lang="zh-CN" altLang="en-US"/>
          </a:p>
        </p:txBody>
      </p:sp>
      <p:sp>
        <p:nvSpPr>
          <p:cNvPr id="264" name="Rectangle 14"/>
          <p:cNvSpPr>
            <a:spLocks noChangeArrowheads="1"/>
          </p:cNvSpPr>
          <p:nvPr/>
        </p:nvSpPr>
        <p:spPr bwMode="auto">
          <a:xfrm>
            <a:off x="3909060" y="4664710"/>
            <a:ext cx="6704965" cy="970280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5" name="Rectangle 15"/>
          <p:cNvSpPr>
            <a:spLocks noChangeArrowheads="1"/>
          </p:cNvSpPr>
          <p:nvPr/>
        </p:nvSpPr>
        <p:spPr bwMode="auto">
          <a:xfrm>
            <a:off x="4602676" y="4509984"/>
            <a:ext cx="3255253" cy="3178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6" name="TextBox 14"/>
          <p:cNvSpPr txBox="1">
            <a:spLocks noChangeArrowheads="1"/>
          </p:cNvSpPr>
          <p:nvPr/>
        </p:nvSpPr>
        <p:spPr bwMode="auto">
          <a:xfrm>
            <a:off x="4817672" y="1902514"/>
            <a:ext cx="2825259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足够超跌</a:t>
            </a:r>
            <a:endParaRPr lang="en-US" altLang="zh-CN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7" name="TextBox 15"/>
          <p:cNvSpPr txBox="1">
            <a:spLocks noChangeArrowheads="1"/>
          </p:cNvSpPr>
          <p:nvPr/>
        </p:nvSpPr>
        <p:spPr bwMode="auto">
          <a:xfrm>
            <a:off x="4079875" y="2377440"/>
            <a:ext cx="6371590" cy="5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股价从高位下跌，跌幅达到</a:t>
            </a:r>
            <a:r>
              <a:rPr lang="en-US" alt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以上，然后长期的横盘震荡，构建横有多长，竖有多高</a:t>
            </a:r>
            <a:endParaRPr lang="zh-CN" altLang="en-US" sz="1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8" name="TextBox 16"/>
          <p:cNvSpPr txBox="1">
            <a:spLocks noChangeArrowheads="1"/>
          </p:cNvSpPr>
          <p:nvPr/>
        </p:nvSpPr>
        <p:spPr bwMode="auto">
          <a:xfrm>
            <a:off x="4817672" y="3202677"/>
            <a:ext cx="2825259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超跌后资金入场</a:t>
            </a:r>
            <a:endParaRPr lang="en-US" altLang="zh-CN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9" name="TextBox 17"/>
          <p:cNvSpPr txBox="1">
            <a:spLocks noChangeArrowheads="1"/>
          </p:cNvSpPr>
          <p:nvPr/>
        </p:nvSpPr>
        <p:spPr bwMode="auto">
          <a:xfrm>
            <a:off x="4079875" y="3584575"/>
            <a:ext cx="6372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横盘后之所以突破，都是因为资金的买入拉升：</a:t>
            </a:r>
            <a:endParaRPr lang="zh-CN" altLang="en-US" sz="1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低位流动资金大幅度的翻红，量能放量</a:t>
            </a:r>
            <a:endParaRPr lang="zh-CN" altLang="en-US" sz="1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资金密集的收集达到控盘的要求，配合大单异动频繁活跃</a:t>
            </a:r>
            <a:endParaRPr lang="zh-CN" altLang="en-US" sz="1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0" name="TextBox 18"/>
          <p:cNvSpPr txBox="1">
            <a:spLocks noChangeArrowheads="1"/>
          </p:cNvSpPr>
          <p:nvPr/>
        </p:nvSpPr>
        <p:spPr bwMode="auto">
          <a:xfrm>
            <a:off x="4817672" y="4512364"/>
            <a:ext cx="2825259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大周期拉升</a:t>
            </a:r>
            <a:endParaRPr lang="zh-CN" alt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1" name="TextBox 19"/>
          <p:cNvSpPr txBox="1">
            <a:spLocks noChangeArrowheads="1"/>
          </p:cNvSpPr>
          <p:nvPr/>
        </p:nvSpPr>
        <p:spPr bwMode="auto">
          <a:xfrm>
            <a:off x="4079875" y="5001260"/>
            <a:ext cx="6372225" cy="2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周线处于金叉信号，未突破前的最佳埋伏机会，中线级别的大机会</a:t>
            </a:r>
            <a:endParaRPr lang="zh-CN" altLang="en-US" sz="1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2" name="TextBox 20"/>
          <p:cNvSpPr txBox="1">
            <a:spLocks noChangeArrowheads="1"/>
          </p:cNvSpPr>
          <p:nvPr/>
        </p:nvSpPr>
        <p:spPr bwMode="auto">
          <a:xfrm>
            <a:off x="1451740" y="3400437"/>
            <a:ext cx="1618969" cy="81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切割线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圆弧底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bldLvl="0" animBg="1"/>
      <p:bldP spid="257" grpId="0" bldLvl="0" animBg="1"/>
      <p:bldP spid="258" grpId="0" bldLvl="0" animBg="1"/>
      <p:bldP spid="259" grpId="0" bldLvl="0" animBg="1" autoUpdateAnimBg="0"/>
      <p:bldP spid="260" grpId="0" bldLvl="0" animBg="1" autoUpdateAnimBg="0"/>
      <p:bldP spid="261" grpId="0" bldLvl="0" animBg="1" autoUpdateAnimBg="0"/>
      <p:bldP spid="262" grpId="0" bldLvl="0" animBg="1" autoUpdateAnimBg="0"/>
      <p:bldP spid="263" grpId="0" bldLvl="0" animBg="1"/>
      <p:bldP spid="264" grpId="0" bldLvl="0" animBg="1" autoUpdateAnimBg="0"/>
      <p:bldP spid="265" grpId="0" bldLvl="0" animBg="1" autoUpdateAnimBg="0"/>
      <p:bldP spid="266" grpId="0" autoUpdateAnimBg="0"/>
      <p:bldP spid="267" grpId="0" autoUpdateAnimBg="0"/>
      <p:bldP spid="268" grpId="0" autoUpdateAnimBg="0"/>
      <p:bldP spid="269" grpId="0" autoUpdateAnimBg="0"/>
      <p:bldP spid="270" grpId="0" autoUpdateAnimBg="0"/>
      <p:bldP spid="271" grpId="0" autoUpdateAnimBg="0"/>
      <p:bldP spid="27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00" y="1008380"/>
            <a:ext cx="10209530" cy="4841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84400" y="6019165"/>
            <a:ext cx="87864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切割线前，横盘震荡，圆弧底，大单异动频繁，控盘后启动突破拉升的节奏。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WPS 演示</Application>
  <PresentationFormat>宽屏</PresentationFormat>
  <Paragraphs>62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747</cp:revision>
  <dcterms:created xsi:type="dcterms:W3CDTF">2019-06-19T02:08:00Z</dcterms:created>
  <dcterms:modified xsi:type="dcterms:W3CDTF">2025-01-15T09:32:49Z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244ACA2EB60840989A6E7AD0DF89266E</vt:lpwstr>
  </property>
</Properties>
</file>