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938" r:id="rId3"/>
    <p:sldId id="602" r:id="rId4"/>
    <p:sldId id="603" r:id="rId5"/>
    <p:sldId id="1075" r:id="rId6"/>
    <p:sldId id="1253" r:id="rId8"/>
    <p:sldId id="1254" r:id="rId9"/>
    <p:sldId id="1255" r:id="rId10"/>
    <p:sldId id="607" r:id="rId11"/>
    <p:sldId id="1236" r:id="rId12"/>
    <p:sldId id="1218" r:id="rId13"/>
    <p:sldId id="1146" r:id="rId14"/>
    <p:sldId id="1256" r:id="rId15"/>
    <p:sldId id="1257" r:id="rId16"/>
    <p:sldId id="1239" r:id="rId17"/>
    <p:sldId id="1220" r:id="rId18"/>
    <p:sldId id="614" r:id="rId19"/>
    <p:sldId id="615" r:id="rId20"/>
    <p:sldId id="635" r:id="rId21"/>
    <p:sldId id="616" r:id="rId22"/>
    <p:sldId id="1270" r:id="rId23"/>
    <p:sldId id="1269" r:id="rId24"/>
    <p:sldId id="1144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2" userDrawn="1">
          <p15:clr>
            <a:srgbClr val="A4A3A4"/>
          </p15:clr>
        </p15:guide>
        <p15:guide id="2" pos="3907" userDrawn="1">
          <p15:clr>
            <a:srgbClr val="A4A3A4"/>
          </p15:clr>
        </p15:guide>
        <p15:guide id="3" pos="48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02"/>
        <p:guide pos="3907"/>
        <p:guide pos="48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4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image" Target="../media/image13.png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6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64.xml"/><Relationship Id="rId6" Type="http://schemas.openxmlformats.org/officeDocument/2006/relationships/image" Target="../media/image44.png"/><Relationship Id="rId5" Type="http://schemas.openxmlformats.org/officeDocument/2006/relationships/tags" Target="../tags/tag63.xml"/><Relationship Id="rId4" Type="http://schemas.openxmlformats.org/officeDocument/2006/relationships/image" Target="../media/image43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69.xml"/><Relationship Id="rId7" Type="http://schemas.openxmlformats.org/officeDocument/2006/relationships/image" Target="../media/image47.png"/><Relationship Id="rId6" Type="http://schemas.openxmlformats.org/officeDocument/2006/relationships/tags" Target="../tags/tag68.xml"/><Relationship Id="rId5" Type="http://schemas.openxmlformats.org/officeDocument/2006/relationships/image" Target="../media/image46.png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image" Target="../media/image45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70.xml"/><Relationship Id="rId1" Type="http://schemas.openxmlformats.org/officeDocument/2006/relationships/tags" Target="../tags/tag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1.xml"/><Relationship Id="rId1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2.xml"/><Relationship Id="rId1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5.xml"/><Relationship Id="rId7" Type="http://schemas.openxmlformats.org/officeDocument/2006/relationships/tags" Target="../tags/tag4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365" y="1216660"/>
            <a:ext cx="8692515" cy="1989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72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跨年行情，重视主线</a:t>
            </a:r>
            <a:endParaRPr lang="zh-CN" altLang="en-US" sz="72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涨停棱镜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数据中心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12.26</a:t>
            </a:r>
            <a:endParaRPr lang="en-US" alt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896620"/>
            <a:ext cx="11207115" cy="5664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482725" y="4211320"/>
            <a:ext cx="5608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数据中心、大消费、芯片、人工智能、光伏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止跌修复，资金进场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4260" y="814705"/>
            <a:ext cx="9903460" cy="58153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止跌修复，资金进场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6185" y="807085"/>
            <a:ext cx="9739630" cy="58305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止跌修复，资金进场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9045" y="815975"/>
            <a:ext cx="9691370" cy="58019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228725" y="12084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案例教学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不作推荐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38320" y="5929630"/>
            <a:ext cx="4064000" cy="7004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业绩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机构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资金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上升趋势</a:t>
            </a:r>
            <a:endParaRPr lang="zh-CN" altLang="en-US" b="1">
              <a:highlight>
                <a:srgbClr val="FFFF00"/>
              </a:highlight>
            </a:endParaRPr>
          </a:p>
          <a:p>
            <a:pPr algn="ctr"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注意控盘上升回档，智能辅助线支撑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央视大国基石纪录片：算力即国力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505" y="846455"/>
            <a:ext cx="10557510" cy="57188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65" y="3660775"/>
            <a:ext cx="2771775" cy="1457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05" y="3660775"/>
            <a:ext cx="2771775" cy="12477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64000" y="30607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猎手星星龙头标签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11760" y="9334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智能盯盘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---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+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主升起爆选股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128000" y="2541270"/>
            <a:ext cx="40640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适合人群：</a:t>
            </a:r>
            <a:endParaRPr lang="zh-CN" altLang="en-US"/>
          </a:p>
          <a:p>
            <a:r>
              <a:rPr lang="zh-CN" altLang="en-US"/>
              <a:t>中短结合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适用环境：</a:t>
            </a:r>
            <a:endParaRPr lang="zh-CN" altLang="en-US"/>
          </a:p>
          <a:p>
            <a:r>
              <a:rPr lang="zh-CN" altLang="en-US"/>
              <a:t>短线上攻向上</a:t>
            </a:r>
            <a:r>
              <a:rPr lang="en-US" altLang="zh-CN"/>
              <a:t>/</a:t>
            </a:r>
            <a:r>
              <a:rPr lang="zh-CN" altLang="en-US"/>
              <a:t>选对主题热点风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highlight>
                  <a:srgbClr val="FFFF00"/>
                </a:highlight>
              </a:rPr>
              <a:t>买卖原则：</a:t>
            </a:r>
            <a:endParaRPr lang="zh-CN" altLang="en-US"/>
          </a:p>
          <a:p>
            <a:r>
              <a:rPr lang="zh-CN" altLang="en-US"/>
              <a:t>结合智能蓝线</a:t>
            </a:r>
            <a:r>
              <a:rPr lang="en-US" altLang="zh-CN"/>
              <a:t>/</a:t>
            </a:r>
            <a:r>
              <a:rPr lang="zh-CN" altLang="en-US"/>
              <a:t>平台缺口</a:t>
            </a:r>
            <a:r>
              <a:rPr lang="en-US" altLang="zh-CN"/>
              <a:t>/5</a:t>
            </a:r>
            <a:r>
              <a:rPr lang="zh-CN" altLang="en-US"/>
              <a:t>日线</a:t>
            </a:r>
            <a:r>
              <a:rPr lang="en-US" altLang="zh-CN"/>
              <a:t>/BBI</a:t>
            </a:r>
            <a:endParaRPr lang="en-US" altLang="zh-CN"/>
          </a:p>
          <a:p>
            <a:r>
              <a:rPr lang="en-US" altLang="zh-CN"/>
              <a:t>60</a:t>
            </a:r>
            <a:r>
              <a:rPr lang="zh-CN" altLang="en-US"/>
              <a:t>分钟建立底仓，再浮仓波段操作</a:t>
            </a:r>
            <a:endParaRPr lang="en-US" altLang="zh-CN"/>
          </a:p>
          <a:p>
            <a:r>
              <a:rPr lang="zh-CN" altLang="en-US"/>
              <a:t>高乖离或跌破平台，严格止盈止损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675" y="1044575"/>
            <a:ext cx="7860030" cy="5255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确认热点主线</a:t>
            </a:r>
            <a:endParaRPr 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1.7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号市场观点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32635" y="6006465"/>
            <a:ext cx="11312525" cy="710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b="1">
                <a:highlight>
                  <a:srgbClr val="FFFF00"/>
                </a:highlight>
              </a:rPr>
              <a:t>1</a:t>
            </a:r>
            <a:r>
              <a:rPr lang="zh-CN" altLang="en-US" b="1">
                <a:highlight>
                  <a:srgbClr val="FFFF00"/>
                </a:highlight>
              </a:rPr>
              <a:t>、</a:t>
            </a:r>
            <a:r>
              <a:rPr lang="zh-CN" b="1">
                <a:highlight>
                  <a:srgbClr val="FFFF00"/>
                </a:highlight>
              </a:rPr>
              <a:t>平均股价牛线走平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金叉</a:t>
            </a:r>
            <a:r>
              <a:rPr lang="zh-CN" b="1">
                <a:highlight>
                  <a:srgbClr val="FFFF00"/>
                </a:highlight>
              </a:rPr>
              <a:t>，止跌反弹，资金翻绿时，反弹上涨看</a:t>
            </a:r>
            <a:r>
              <a:rPr lang="en-US" altLang="zh-CN" b="1">
                <a:highlight>
                  <a:srgbClr val="FFFF00"/>
                </a:highlight>
              </a:rPr>
              <a:t>3</a:t>
            </a:r>
            <a:r>
              <a:rPr lang="zh-CN" altLang="en-US" b="1">
                <a:highlight>
                  <a:srgbClr val="FFFF00"/>
                </a:highlight>
              </a:rPr>
              <a:t>天左右</a:t>
            </a:r>
            <a:r>
              <a:rPr lang="zh-CN" b="1">
                <a:highlight>
                  <a:srgbClr val="FFFF00"/>
                </a:highlight>
              </a:rPr>
              <a:t>，注意节奏！</a:t>
            </a:r>
            <a:endParaRPr lang="zh-CN" b="1">
              <a:highlight>
                <a:srgbClr val="FFFF00"/>
              </a:highlight>
            </a:endParaRPr>
          </a:p>
          <a:p>
            <a:r>
              <a:rPr lang="en-US" altLang="zh-CN" b="1">
                <a:highlight>
                  <a:srgbClr val="FFFF00"/>
                </a:highlight>
              </a:rPr>
              <a:t>2</a:t>
            </a:r>
            <a:r>
              <a:rPr lang="zh-CN" altLang="en-US" b="1">
                <a:highlight>
                  <a:srgbClr val="FFFF00"/>
                </a:highlight>
              </a:rPr>
              <a:t>、拐点之后可能是春节红包行情起点，留意资金流入的热点方向！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9350" y="869315"/>
            <a:ext cx="5665470" cy="5037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995" y="965200"/>
            <a:ext cx="4530725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995" y="3551555"/>
            <a:ext cx="4530725" cy="2356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快进快出，赚白菜钱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2" name="图片 1" descr="仓位控制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7070" y="1017270"/>
            <a:ext cx="10817225" cy="536384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在风险之前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847090"/>
            <a:ext cx="4786630" cy="2611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" y="3458210"/>
            <a:ext cx="2724150" cy="111442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3"/>
          <a:stretch>
            <a:fillRect/>
          </a:stretch>
        </p:blipFill>
        <p:spPr>
          <a:xfrm>
            <a:off x="106363" y="4572635"/>
            <a:ext cx="4448175" cy="21145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315" y="847090"/>
            <a:ext cx="2800350" cy="1581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8470" y="924560"/>
            <a:ext cx="2419350" cy="5905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8470" y="1670050"/>
            <a:ext cx="4857750" cy="514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2700" y="3458210"/>
            <a:ext cx="2790825" cy="1333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1575" y="2631440"/>
            <a:ext cx="7210425" cy="3971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0668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在反弹之后</a:t>
            </a:r>
            <a:endParaRPr lang="zh-CN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720" y="1039495"/>
            <a:ext cx="5142865" cy="25184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3827145"/>
            <a:ext cx="5142230" cy="26568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21630" y="911860"/>
            <a:ext cx="6077585" cy="1004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自己是抄底做了哪个股票，然后按陪跑原则，做小短线或做了</a:t>
            </a:r>
            <a:r>
              <a:rPr lang="en-US" altLang="zh-CN" b="1">
                <a:highlight>
                  <a:srgbClr val="FFFF00"/>
                </a:highlight>
              </a:rPr>
              <a:t>T</a:t>
            </a:r>
            <a:r>
              <a:rPr lang="zh-CN" altLang="en-US" b="1">
                <a:highlight>
                  <a:srgbClr val="FFFF00"/>
                </a:highlight>
              </a:rPr>
              <a:t>，有严格止盈拿到</a:t>
            </a:r>
            <a:r>
              <a:rPr lang="en-US" altLang="zh-CN" b="1">
                <a:solidFill>
                  <a:srgbClr val="FF0000"/>
                </a:solidFill>
                <a:highlight>
                  <a:srgbClr val="FFFF00"/>
                </a:highlight>
              </a:rPr>
              <a:t>5</a:t>
            </a:r>
            <a:r>
              <a:rPr lang="zh-CN" altLang="en-US" b="1">
                <a:solidFill>
                  <a:srgbClr val="FF0000"/>
                </a:solidFill>
                <a:highlight>
                  <a:srgbClr val="FFFF00"/>
                </a:highlight>
              </a:rPr>
              <a:t>个点以上</a:t>
            </a:r>
            <a:r>
              <a:rPr lang="zh-CN" altLang="en-US" b="1">
                <a:highlight>
                  <a:srgbClr val="FFFF00"/>
                </a:highlight>
              </a:rPr>
              <a:t>，就汇报一下情况。</a:t>
            </a:r>
            <a:endParaRPr lang="zh-CN" altLang="en-US" b="1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zh-CN" altLang="en-US" b="1">
                <a:highlight>
                  <a:srgbClr val="FFFF00"/>
                </a:highlight>
              </a:rPr>
              <a:t>养成一个好习惯！好的氛围影响下！大家执行力才会提升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560" y="2004060"/>
            <a:ext cx="4333875" cy="16478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560" y="3738880"/>
            <a:ext cx="3731895" cy="1141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560" y="4935220"/>
            <a:ext cx="2786380" cy="14757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995" y="5398135"/>
            <a:ext cx="3943350" cy="885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确认热点主线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44450" y="7366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资金流向</a:t>
            </a:r>
            <a:r>
              <a:rPr lang="en-US" altLang="zh-CN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-AI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应用端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450" y="2255520"/>
            <a:ext cx="6388100" cy="35744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0" y="1271270"/>
            <a:ext cx="5608320" cy="41998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459865" y="5938520"/>
            <a:ext cx="97047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止跌后，今天上涨都是一些</a:t>
            </a:r>
            <a:r>
              <a:rPr lang="en-US" altLang="zh-CN" b="1"/>
              <a:t>“</a:t>
            </a:r>
            <a:r>
              <a:rPr lang="zh-CN" altLang="en-US" b="1"/>
              <a:t>老朋友</a:t>
            </a:r>
            <a:r>
              <a:rPr lang="en-US" altLang="zh-CN" b="1"/>
              <a:t>”</a:t>
            </a:r>
            <a:r>
              <a:rPr lang="zh-CN" altLang="en-US" b="1"/>
              <a:t>，</a:t>
            </a:r>
            <a:r>
              <a:rPr lang="en-US" altLang="zh-CN" b="1"/>
              <a:t>AI</a:t>
            </a:r>
            <a:r>
              <a:rPr lang="zh-CN" altLang="en-US" b="1"/>
              <a:t>应用相关的涨幅和资金最活跃！</a:t>
            </a:r>
            <a:endParaRPr lang="zh-CN" altLang="en-US" b="1"/>
          </a:p>
          <a:p>
            <a:pPr algn="ctr"/>
            <a:r>
              <a:rPr lang="zh-CN" altLang="en-US" b="1"/>
              <a:t>从</a:t>
            </a:r>
            <a:r>
              <a:rPr lang="en-US" altLang="zh-CN" b="1"/>
              <a:t>12</a:t>
            </a:r>
            <a:r>
              <a:rPr lang="zh-CN" altLang="en-US" b="1"/>
              <a:t>月开始咱们确定，就是</a:t>
            </a:r>
            <a:r>
              <a:rPr lang="en-US" altLang="zh-CN" b="1"/>
              <a:t>2025</a:t>
            </a:r>
            <a:r>
              <a:rPr lang="zh-CN" altLang="en-US" b="1"/>
              <a:t>年其中一个主线了。而消费和医药相关，资金是打游击战。</a:t>
            </a:r>
            <a:endParaRPr lang="zh-CN" altLang="en-US" b="1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873125"/>
            <a:ext cx="5362575" cy="13144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1364</Words>
  <Application>WPS 演示</Application>
  <PresentationFormat>宽屏</PresentationFormat>
  <Paragraphs>129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1144</cp:revision>
  <dcterms:created xsi:type="dcterms:W3CDTF">2019-06-19T02:08:00Z</dcterms:created>
  <dcterms:modified xsi:type="dcterms:W3CDTF">2025-01-07T08:37:39Z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98B0645011BC43B0BFB9BFC8374894E3</vt:lpwstr>
  </property>
</Properties>
</file>