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35" r:id="rId3"/>
    <p:sldId id="573" r:id="rId4"/>
    <p:sldId id="567" r:id="rId5"/>
    <p:sldId id="562" r:id="rId6"/>
    <p:sldId id="574" r:id="rId7"/>
    <p:sldId id="575" r:id="rId8"/>
    <p:sldId id="272" r:id="rId9"/>
    <p:sldId id="577" r:id="rId10"/>
    <p:sldId id="578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8619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:A20250725006485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4.xml"/><Relationship Id="rId2" Type="http://schemas.openxmlformats.org/officeDocument/2006/relationships/image" Target="../media/image12.png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08325" y="101600"/>
            <a:ext cx="597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连阳记录继续延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伸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30" y="956310"/>
            <a:ext cx="7065010" cy="3491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531110" y="4554855"/>
            <a:ext cx="710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上证指数</a:t>
            </a:r>
            <a:r>
              <a:rPr lang="en-US" altLang="zh-CN"/>
              <a:t>15</a:t>
            </a:r>
            <a:r>
              <a:rPr lang="zh-CN" altLang="en-US"/>
              <a:t>连阳</a:t>
            </a:r>
            <a:r>
              <a:rPr lang="en-US" altLang="zh-CN"/>
              <a:t>  </a:t>
            </a:r>
            <a:r>
              <a:rPr lang="zh-CN" altLang="en-US"/>
              <a:t>继续延长</a:t>
            </a:r>
            <a:r>
              <a:rPr lang="zh-CN" altLang="en-US"/>
              <a:t>连阳历史</a:t>
            </a:r>
            <a:r>
              <a:rPr lang="zh-CN" altLang="en-US"/>
              <a:t>记录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87855" y="5030470"/>
            <a:ext cx="8664575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上证等日线死叉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平均股价等日线暂未死叉的也已经出现</a:t>
            </a:r>
            <a:r>
              <a:rPr lang="en-US" altLang="zh-CN">
                <a:solidFill>
                  <a:srgbClr val="FF0000"/>
                </a:solidFill>
              </a:rPr>
              <a:t>60</a:t>
            </a:r>
            <a:r>
              <a:rPr lang="zh-CN" altLang="en-US">
                <a:solidFill>
                  <a:srgbClr val="FF0000"/>
                </a:solidFill>
              </a:rPr>
              <a:t>分钟级别顶背离死叉</a:t>
            </a:r>
            <a:endParaRPr lang="zh-CN" altLang="en-US">
              <a:solidFill>
                <a:srgbClr val="FF0000"/>
              </a:solidFill>
            </a:endParaRPr>
          </a:p>
          <a:p>
            <a:pPr algn="ctr"/>
            <a:endParaRPr lang="zh-CN" altLang="en-US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</a:rPr>
              <a:t>大盘随时可能出现（以平均股价为参考</a:t>
            </a:r>
            <a:r>
              <a:rPr lang="en-US" altLang="zh-CN">
                <a:solidFill>
                  <a:srgbClr val="FF0000"/>
                </a:solidFill>
              </a:rPr>
              <a:t>2%</a:t>
            </a:r>
            <a:r>
              <a:rPr lang="zh-CN" altLang="en-US">
                <a:solidFill>
                  <a:srgbClr val="FF0000"/>
                </a:solidFill>
              </a:rPr>
              <a:t>以上）回落</a:t>
            </a:r>
            <a:r>
              <a:rPr lang="zh-CN" altLang="en-US">
                <a:solidFill>
                  <a:srgbClr val="FF0000"/>
                </a:solidFill>
              </a:rPr>
              <a:t>调整</a:t>
            </a:r>
            <a:endParaRPr lang="zh-CN" altLang="en-US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</a:rPr>
              <a:t>但强势上攻后的市场情绪仍在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会保持高位震荡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初期</a:t>
            </a:r>
            <a:r>
              <a:rPr lang="zh-CN" altLang="en-US">
                <a:solidFill>
                  <a:srgbClr val="FF0000"/>
                </a:solidFill>
              </a:rPr>
              <a:t>的回落仍是买入</a:t>
            </a:r>
            <a:r>
              <a:rPr lang="zh-CN" altLang="en-US">
                <a:solidFill>
                  <a:srgbClr val="FF0000"/>
                </a:solidFill>
              </a:rPr>
              <a:t>机会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为什么我们能提前预判创新高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走势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945" y="821055"/>
            <a:ext cx="5320030" cy="3527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65" y="821055"/>
            <a:ext cx="5363210" cy="3527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46935" y="4509770"/>
            <a:ext cx="735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从</a:t>
            </a:r>
            <a:r>
              <a:rPr lang="en-US" altLang="zh-CN" sz="2400" b="1">
                <a:solidFill>
                  <a:srgbClr val="FF0000"/>
                </a:solidFill>
              </a:rPr>
              <a:t>12</a:t>
            </a:r>
            <a:r>
              <a:rPr lang="zh-CN" altLang="en-US" sz="2400" b="1">
                <a:solidFill>
                  <a:srgbClr val="FF0000"/>
                </a:solidFill>
              </a:rPr>
              <a:t>月中旬开始，坚定喊话，准备迎接大盘新高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75255" y="5131435"/>
            <a:ext cx="649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如何真正理解量价时空，尤其是价格走势的时空</a:t>
            </a:r>
            <a:r>
              <a:rPr lang="zh-CN" altLang="en-US"/>
              <a:t>关系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330" y="4970145"/>
            <a:ext cx="3455035" cy="13950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70145"/>
            <a:ext cx="3157220" cy="13950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485" y="136525"/>
            <a:ext cx="722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新高之后怎么</a:t>
            </a:r>
            <a:r>
              <a:rPr lang="zh-CN" altLang="en-US" sz="2800" b="1">
                <a:solidFill>
                  <a:schemeClr val="bg1"/>
                </a:solidFill>
              </a:rPr>
              <a:t>办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838835"/>
            <a:ext cx="525335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429000"/>
            <a:ext cx="5619750" cy="2926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635" y="3429000"/>
            <a:ext cx="5845810" cy="2926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044565" y="1037590"/>
            <a:ext cx="58153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从不同时间轴的视角去看待和理解当前</a:t>
            </a:r>
            <a:r>
              <a:rPr lang="zh-CN" altLang="en-US"/>
              <a:t>走势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日周级别</a:t>
            </a:r>
            <a:r>
              <a:rPr lang="en-US" altLang="zh-CN"/>
              <a:t>——</a:t>
            </a:r>
            <a:r>
              <a:rPr lang="zh-CN" altLang="en-US"/>
              <a:t>小周期阶段</a:t>
            </a:r>
            <a:r>
              <a:rPr lang="zh-CN" altLang="en-US"/>
              <a:t>性强势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月线级别</a:t>
            </a:r>
            <a:r>
              <a:rPr lang="en-US" altLang="zh-CN"/>
              <a:t>——</a:t>
            </a:r>
            <a:r>
              <a:rPr lang="zh-CN" altLang="en-US"/>
              <a:t>越涨越要警惕回落</a:t>
            </a:r>
            <a:r>
              <a:rPr lang="zh-CN" altLang="en-US"/>
              <a:t>风险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年线级别</a:t>
            </a:r>
            <a:r>
              <a:rPr lang="en-US" altLang="zh-CN"/>
              <a:t>——2026</a:t>
            </a:r>
            <a:r>
              <a:rPr lang="zh-CN" altLang="en-US"/>
              <a:t>难以像</a:t>
            </a:r>
            <a:r>
              <a:rPr lang="en-US" altLang="zh-CN"/>
              <a:t>2025</a:t>
            </a:r>
            <a:r>
              <a:rPr lang="zh-CN" altLang="en-US"/>
              <a:t>那样单边</a:t>
            </a:r>
            <a:r>
              <a:rPr lang="zh-CN" altLang="en-US"/>
              <a:t>上涨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平衡和极致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如何</a:t>
            </a:r>
            <a:r>
              <a:rPr lang="zh-CN" altLang="en-US" sz="2800" b="1">
                <a:solidFill>
                  <a:schemeClr val="bg1"/>
                </a:solidFill>
              </a:rPr>
              <a:t>选择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270" y="775335"/>
            <a:ext cx="4513580" cy="2722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" y="3615055"/>
            <a:ext cx="4512945" cy="2652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93725" y="995680"/>
            <a:ext cx="5147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下图展示均为模拟交易账户，仅供教学演示参考</a:t>
            </a:r>
            <a:endParaRPr lang="zh-CN" altLang="en-US" sz="1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140" y="825500"/>
            <a:ext cx="5789295" cy="3943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539105" y="5071745"/>
            <a:ext cx="5815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如何从高波动的市场中获得低波动的稳健收益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如何从市场的不确定性中建立起确定性安全边际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策略猎手跟投的本质是</a:t>
            </a:r>
            <a:r>
              <a:rPr lang="en-US" altLang="zh-CN" sz="2800" b="1">
                <a:solidFill>
                  <a:schemeClr val="bg1"/>
                </a:solidFill>
              </a:rPr>
              <a:t>——</a:t>
            </a:r>
            <a:r>
              <a:rPr lang="zh-CN" altLang="en-US" sz="2800" b="1">
                <a:solidFill>
                  <a:schemeClr val="bg1"/>
                </a:solidFill>
              </a:rPr>
              <a:t>确定性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9995" y="970280"/>
            <a:ext cx="97497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先理解策略的安全性（低回撤），再理解策略的收益性（到底</a:t>
            </a:r>
            <a:r>
              <a:rPr lang="zh-CN" altLang="en-US"/>
              <a:t>靠什么</a:t>
            </a:r>
            <a:r>
              <a:rPr lang="zh-CN" altLang="en-US"/>
              <a:t>赚钱）。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策略猎手的核心价值是什么？</a:t>
            </a:r>
            <a:r>
              <a:rPr lang="en-US" altLang="zh-CN" b="1">
                <a:solidFill>
                  <a:srgbClr val="FF0000"/>
                </a:solidFill>
              </a:rPr>
              <a:t>——</a:t>
            </a:r>
            <a:r>
              <a:rPr lang="zh-CN" altLang="en-US" b="1">
                <a:solidFill>
                  <a:srgbClr val="FF0000"/>
                </a:solidFill>
              </a:rPr>
              <a:t>是在可控相对低回撤的前提下获取相对确定性的不低的收益。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在投资的不可能三角中，策略猎手找到了最佳平衡</a:t>
            </a:r>
            <a:r>
              <a:rPr lang="zh-CN" altLang="en-US" b="1">
                <a:solidFill>
                  <a:srgbClr val="FF0000"/>
                </a:solidFill>
              </a:rPr>
              <a:t>区域。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8540" y="3034030"/>
            <a:ext cx="53651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新年后，策略猎手的</a:t>
            </a:r>
            <a:r>
              <a:rPr lang="en-US" altLang="zh-CN" sz="2000" b="1">
                <a:solidFill>
                  <a:srgbClr val="FF0000"/>
                </a:solidFill>
              </a:rPr>
              <a:t>5</a:t>
            </a:r>
            <a:r>
              <a:rPr lang="zh-CN" altLang="en-US" sz="2000" b="1">
                <a:solidFill>
                  <a:srgbClr val="FF0000"/>
                </a:solidFill>
              </a:rPr>
              <a:t>大组合策略全都创新高。</a:t>
            </a:r>
            <a:endParaRPr lang="zh-CN" altLang="en-US" sz="2000" b="1">
              <a:solidFill>
                <a:srgbClr val="FF0000"/>
              </a:solidFill>
            </a:endParaRPr>
          </a:p>
          <a:p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大盘创新高，可能仅仅意味着有</a:t>
            </a:r>
            <a:r>
              <a:rPr lang="en-US" altLang="zh-CN" sz="2000">
                <a:solidFill>
                  <a:schemeClr val="tx1"/>
                </a:solidFill>
              </a:rPr>
              <a:t>30%</a:t>
            </a:r>
            <a:r>
              <a:rPr lang="zh-CN" altLang="en-US" sz="2000">
                <a:solidFill>
                  <a:schemeClr val="tx1"/>
                </a:solidFill>
              </a:rPr>
              <a:t>的股民账户资产能够创新高。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但策略创新高，就意味着</a:t>
            </a:r>
            <a:r>
              <a:rPr lang="en-US" altLang="zh-CN" sz="2000">
                <a:solidFill>
                  <a:schemeClr val="tx1"/>
                </a:solidFill>
              </a:rPr>
              <a:t>95%</a:t>
            </a:r>
            <a:r>
              <a:rPr lang="zh-CN" altLang="en-US" sz="2000">
                <a:solidFill>
                  <a:schemeClr val="tx1"/>
                </a:solidFill>
              </a:rPr>
              <a:t>以上的跟投账户资产能够创新高。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" y="3084195"/>
            <a:ext cx="3990975" cy="1819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" y="5121275"/>
            <a:ext cx="4013200" cy="9055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98185" y="5448935"/>
            <a:ext cx="5589905" cy="9220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你会选择直接拿走</a:t>
            </a:r>
            <a:r>
              <a:rPr lang="en-US" altLang="zh-CN">
                <a:solidFill>
                  <a:srgbClr val="FF0000"/>
                </a:solidFill>
              </a:rPr>
              <a:t>100</a:t>
            </a:r>
            <a:r>
              <a:rPr lang="zh-CN" altLang="en-US">
                <a:solidFill>
                  <a:srgbClr val="FF0000"/>
                </a:solidFill>
              </a:rPr>
              <a:t>块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还是有</a:t>
            </a:r>
            <a:r>
              <a:rPr lang="en-US" altLang="zh-CN">
                <a:solidFill>
                  <a:srgbClr val="FF0000"/>
                </a:solidFill>
              </a:rPr>
              <a:t>1/3</a:t>
            </a:r>
            <a:r>
              <a:rPr lang="zh-CN" altLang="en-US">
                <a:solidFill>
                  <a:srgbClr val="FF0000"/>
                </a:solidFill>
              </a:rPr>
              <a:t>机会拿走</a:t>
            </a:r>
            <a:r>
              <a:rPr lang="en-US" altLang="zh-CN">
                <a:solidFill>
                  <a:srgbClr val="FF0000"/>
                </a:solidFill>
              </a:rPr>
              <a:t>300</a:t>
            </a:r>
            <a:r>
              <a:rPr lang="zh-CN" altLang="en-US">
                <a:solidFill>
                  <a:srgbClr val="FF0000"/>
                </a:solidFill>
              </a:rPr>
              <a:t>块，还有</a:t>
            </a:r>
            <a:r>
              <a:rPr lang="en-US" altLang="zh-CN">
                <a:solidFill>
                  <a:srgbClr val="FF0000"/>
                </a:solidFill>
              </a:rPr>
              <a:t>2/3</a:t>
            </a:r>
            <a:r>
              <a:rPr lang="zh-CN" altLang="en-US">
                <a:solidFill>
                  <a:srgbClr val="FF0000"/>
                </a:solidFill>
              </a:rPr>
              <a:t>的机会亏掉</a:t>
            </a:r>
            <a:r>
              <a:rPr lang="en-US" altLang="zh-CN">
                <a:solidFill>
                  <a:srgbClr val="FF0000"/>
                </a:solidFill>
              </a:rPr>
              <a:t>100</a:t>
            </a:r>
            <a:r>
              <a:rPr lang="zh-CN" altLang="en-US">
                <a:solidFill>
                  <a:srgbClr val="FF0000"/>
                </a:solidFill>
              </a:rPr>
              <a:t>块？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WPS 演示</Application>
  <PresentationFormat>宽屏</PresentationFormat>
  <Paragraphs>53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665</cp:revision>
  <dcterms:created xsi:type="dcterms:W3CDTF">2019-06-19T02:08:00Z</dcterms:created>
  <dcterms:modified xsi:type="dcterms:W3CDTF">2026-01-08T11:35:37Z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4B462387287C42FE909D41413D07CF67_13</vt:lpwstr>
  </property>
</Properties>
</file>