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3"/>
  </p:notesMasterIdLst>
  <p:sldIdLst>
    <p:sldId id="413" r:id="rId6"/>
    <p:sldId id="266" r:id="rId7"/>
    <p:sldId id="267" r:id="rId8"/>
    <p:sldId id="560" r:id="rId9"/>
    <p:sldId id="594" r:id="rId10"/>
    <p:sldId id="595" r:id="rId11"/>
    <p:sldId id="573" r:id="rId12"/>
    <p:sldId id="424" r:id="rId13"/>
    <p:sldId id="586" r:id="rId14"/>
    <p:sldId id="574" r:id="rId15"/>
    <p:sldId id="587" r:id="rId16"/>
    <p:sldId id="575" r:id="rId17"/>
    <p:sldId id="459" r:id="rId18"/>
    <p:sldId id="542" r:id="rId19"/>
    <p:sldId id="271" r:id="rId20"/>
    <p:sldId id="605" r:id="rId21"/>
    <p:sldId id="606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9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75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3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4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0" Type="http://schemas.openxmlformats.org/officeDocument/2006/relationships/slideLayout" Target="../slideLayouts/slideLayout35.xml"/><Relationship Id="rId2" Type="http://schemas.openxmlformats.org/officeDocument/2006/relationships/tags" Target="../tags/tag47.xml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image" Target="../media/image17.emf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聚焦异动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海洋二次寻底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20:15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926465"/>
            <a:ext cx="6754495" cy="5448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4905" y="964565"/>
            <a:ext cx="9319260" cy="54127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0555" y="855345"/>
            <a:ext cx="8814435" cy="56527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自选股备选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41985" y="5784850"/>
            <a:ext cx="1100772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智能选股从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6</a:t>
            </a:r>
            <a:r>
              <a:rPr lang="zh-CN" altLang="en-US"/>
              <a:t>号绝对底选股中，最近这波反弹力度最强的，主要是前期连板的个股，回踩后超跌反弹最强</a:t>
            </a:r>
            <a:endParaRPr lang="zh-CN" altLang="en-US"/>
          </a:p>
          <a:p>
            <a:pPr algn="ctr"/>
            <a:r>
              <a:rPr lang="zh-CN" altLang="en-US"/>
              <a:t>而有些大涨后回踩反弹一般的，二次探底后，会成为下一次的强势股机会。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1975" y="831215"/>
            <a:ext cx="8208010" cy="4635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_1080_17364055395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_17364055325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大盘分析：注意二次探底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海洋寻底，再次备战抄底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自选股备选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大盘分析：注意二次探底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78485" y="5409565"/>
            <a:ext cx="11226165" cy="1198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2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/>
              <a:t>平均股价周二牛线走平</a:t>
            </a:r>
            <a:r>
              <a:rPr lang="en-US" altLang="zh-CN"/>
              <a:t>+</a:t>
            </a:r>
            <a:r>
              <a:rPr lang="zh-CN" altLang="en-US"/>
              <a:t>金叉，迎来</a:t>
            </a:r>
            <a:r>
              <a:rPr lang="en-US" altLang="zh-CN"/>
              <a:t>3</a:t>
            </a:r>
            <a:r>
              <a:rPr lang="zh-CN" altLang="en-US"/>
              <a:t>天的超跌修复，金叉修复反弹流动资金继续翻绿，碰到熊线位置即超跌修复反弹结束，线下个股反弹，碰到辅助线注意预压回落。</a:t>
            </a:r>
            <a:endParaRPr lang="zh-CN" altLang="en-US"/>
          </a:p>
          <a:p>
            <a:pPr algn="ctr"/>
            <a:r>
              <a:rPr lang="zh-CN" altLang="en-US"/>
              <a:t>假设下：此处超跌反弹流动资金持续翻绿，所以这个位置是要小心平均股价二次死叉，走出一个双底的节奏</a:t>
            </a:r>
            <a:endParaRPr lang="zh-CN" altLang="en-US"/>
          </a:p>
          <a:p>
            <a:pPr algn="ctr"/>
            <a:r>
              <a:rPr lang="zh-CN" altLang="en-US"/>
              <a:t>特别是走一个底背离的节奏，这样周线金叉，年线继续震荡为主。年后继续调整月线，</a:t>
            </a:r>
            <a:r>
              <a:rPr lang="en-US" altLang="zh-CN"/>
              <a:t>3-4</a:t>
            </a:r>
            <a:r>
              <a:rPr lang="zh-CN" altLang="en-US"/>
              <a:t>月份关注月线金叉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420" y="748665"/>
            <a:ext cx="7069455" cy="4543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590" y="1909445"/>
            <a:ext cx="4086225" cy="2390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935" y="795020"/>
            <a:ext cx="7273290" cy="41611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5310" y="5064760"/>
            <a:ext cx="11142345" cy="14763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我们以平均股价新的起点为周期，然后画斐波拉契周期，如果明天遇到熊线的位置死叉，平均股价走底背离的图形，注意下周一，二，三出现双底的形态，然后下周三左右出现金叉的节奏。下周有望周线金叉，这样年前的</a:t>
            </a:r>
            <a:r>
              <a:rPr lang="en-US" altLang="zh-CN"/>
              <a:t>3</a:t>
            </a:r>
            <a:r>
              <a:rPr lang="zh-CN" altLang="en-US"/>
              <a:t>周走反弹为主，月线死叉的情况下</a:t>
            </a:r>
            <a:r>
              <a:rPr lang="en-US" altLang="zh-CN"/>
              <a:t>+</a:t>
            </a:r>
            <a:r>
              <a:rPr lang="zh-CN" altLang="en-US"/>
              <a:t>缩量的情况下，反弹力度有限，</a:t>
            </a:r>
            <a:r>
              <a:rPr lang="en-US" altLang="zh-CN"/>
              <a:t>2</a:t>
            </a:r>
            <a:r>
              <a:rPr lang="zh-CN" altLang="en-US"/>
              <a:t>月份继续小心，月线的死叉下</a:t>
            </a:r>
            <a:r>
              <a:rPr lang="en-US" altLang="zh-CN"/>
              <a:t>2-3</a:t>
            </a:r>
            <a:r>
              <a:rPr lang="zh-CN" altLang="en-US"/>
              <a:t>月份仍是死叉为主，到</a:t>
            </a:r>
            <a:r>
              <a:rPr lang="en-US" altLang="zh-CN"/>
              <a:t>3-4</a:t>
            </a:r>
            <a:r>
              <a:rPr lang="zh-CN" altLang="en-US"/>
              <a:t>月份月线的金叉，此处金叉是几个月甚至</a:t>
            </a:r>
            <a:r>
              <a:rPr lang="en-US" altLang="zh-CN"/>
              <a:t>21-34</a:t>
            </a:r>
            <a:r>
              <a:rPr lang="zh-CN" altLang="en-US"/>
              <a:t>个月周期的上涨，所以根据提前判断来把控节奏的演变和仓位的控制。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740" y="1149985"/>
            <a:ext cx="10053955" cy="4404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46200" y="5835015"/>
            <a:ext cx="9675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月线级别双</a:t>
            </a:r>
            <a:r>
              <a:rPr lang="en-US" altLang="zh-CN"/>
              <a:t>B</a:t>
            </a:r>
            <a:r>
              <a:rPr lang="zh-CN" altLang="en-US"/>
              <a:t>开始启动，月线级别死叉调整，</a:t>
            </a:r>
            <a:r>
              <a:rPr lang="en-US" altLang="zh-CN"/>
              <a:t>1-2-3</a:t>
            </a:r>
            <a:r>
              <a:rPr lang="zh-CN" altLang="en-US"/>
              <a:t>月份仍处于死叉区域内，</a:t>
            </a:r>
            <a:r>
              <a:rPr lang="en-US" altLang="zh-CN"/>
              <a:t>3</a:t>
            </a:r>
            <a:r>
              <a:rPr lang="zh-CN" altLang="en-US"/>
              <a:t>月份的变盘点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5" name="组合 54"/>
          <p:cNvGrpSpPr/>
          <p:nvPr>
            <p:custDataLst>
              <p:tags r:id="rId1"/>
            </p:custDataLst>
          </p:nvPr>
        </p:nvGrpSpPr>
        <p:grpSpPr>
          <a:xfrm>
            <a:off x="976630" y="1967230"/>
            <a:ext cx="4851400" cy="3532505"/>
            <a:chOff x="481125" y="1872126"/>
            <a:chExt cx="5166137" cy="3495290"/>
          </a:xfrm>
        </p:grpSpPr>
        <p:grpSp>
          <p:nvGrpSpPr>
            <p:cNvPr id="56" name="组合 55"/>
            <p:cNvGrpSpPr/>
            <p:nvPr/>
          </p:nvGrpSpPr>
          <p:grpSpPr>
            <a:xfrm flipH="1">
              <a:off x="1717293" y="1891129"/>
              <a:ext cx="3929969" cy="3391961"/>
              <a:chOff x="5939740" y="1891129"/>
              <a:chExt cx="3929969" cy="3391961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5939740" y="1891129"/>
                <a:ext cx="3929969" cy="3391961"/>
                <a:chOff x="2528888" y="2111375"/>
                <a:chExt cx="2968626" cy="2562225"/>
              </a:xfrm>
            </p:grpSpPr>
            <p:sp>
              <p:nvSpPr>
                <p:cNvPr id="58" name="Freeform 5"/>
                <p:cNvSpPr/>
                <p:nvPr/>
              </p:nvSpPr>
              <p:spPr bwMode="auto">
                <a:xfrm>
                  <a:off x="2976563" y="2944813"/>
                  <a:ext cx="1531938" cy="1492250"/>
                </a:xfrm>
                <a:custGeom>
                  <a:avLst/>
                  <a:gdLst>
                    <a:gd name="T0" fmla="*/ 133 w 407"/>
                    <a:gd name="T1" fmla="*/ 396 h 396"/>
                    <a:gd name="T2" fmla="*/ 0 w 407"/>
                    <a:gd name="T3" fmla="*/ 396 h 396"/>
                    <a:gd name="T4" fmla="*/ 0 w 407"/>
                    <a:gd name="T5" fmla="*/ 379 h 396"/>
                    <a:gd name="T6" fmla="*/ 133 w 407"/>
                    <a:gd name="T7" fmla="*/ 379 h 396"/>
                    <a:gd name="T8" fmla="*/ 167 w 407"/>
                    <a:gd name="T9" fmla="*/ 370 h 396"/>
                    <a:gd name="T10" fmla="*/ 180 w 407"/>
                    <a:gd name="T11" fmla="*/ 355 h 396"/>
                    <a:gd name="T12" fmla="*/ 208 w 407"/>
                    <a:gd name="T13" fmla="*/ 286 h 396"/>
                    <a:gd name="T14" fmla="*/ 224 w 407"/>
                    <a:gd name="T15" fmla="*/ 173 h 396"/>
                    <a:gd name="T16" fmla="*/ 248 w 407"/>
                    <a:gd name="T17" fmla="*/ 49 h 396"/>
                    <a:gd name="T18" fmla="*/ 266 w 407"/>
                    <a:gd name="T19" fmla="*/ 19 h 396"/>
                    <a:gd name="T20" fmla="*/ 285 w 407"/>
                    <a:gd name="T21" fmla="*/ 6 h 396"/>
                    <a:gd name="T22" fmla="*/ 321 w 407"/>
                    <a:gd name="T23" fmla="*/ 1 h 396"/>
                    <a:gd name="T24" fmla="*/ 329 w 407"/>
                    <a:gd name="T25" fmla="*/ 1 h 396"/>
                    <a:gd name="T26" fmla="*/ 407 w 407"/>
                    <a:gd name="T27" fmla="*/ 1 h 396"/>
                    <a:gd name="T28" fmla="*/ 407 w 407"/>
                    <a:gd name="T29" fmla="*/ 18 h 396"/>
                    <a:gd name="T30" fmla="*/ 321 w 407"/>
                    <a:gd name="T31" fmla="*/ 18 h 396"/>
                    <a:gd name="T32" fmla="*/ 293 w 407"/>
                    <a:gd name="T33" fmla="*/ 21 h 396"/>
                    <a:gd name="T34" fmla="*/ 278 w 407"/>
                    <a:gd name="T35" fmla="*/ 31 h 396"/>
                    <a:gd name="T36" fmla="*/ 264 w 407"/>
                    <a:gd name="T37" fmla="*/ 55 h 396"/>
                    <a:gd name="T38" fmla="*/ 241 w 407"/>
                    <a:gd name="T39" fmla="*/ 174 h 396"/>
                    <a:gd name="T40" fmla="*/ 224 w 407"/>
                    <a:gd name="T41" fmla="*/ 290 h 396"/>
                    <a:gd name="T42" fmla="*/ 194 w 407"/>
                    <a:gd name="T43" fmla="*/ 365 h 396"/>
                    <a:gd name="T44" fmla="*/ 178 w 407"/>
                    <a:gd name="T45" fmla="*/ 383 h 396"/>
                    <a:gd name="T46" fmla="*/ 133 w 407"/>
                    <a:gd name="T47" fmla="*/ 396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07" h="396">
                      <a:moveTo>
                        <a:pt x="133" y="396"/>
                      </a:moveTo>
                      <a:cubicBezTo>
                        <a:pt x="0" y="396"/>
                        <a:pt x="0" y="396"/>
                        <a:pt x="0" y="396"/>
                      </a:cubicBezTo>
                      <a:cubicBezTo>
                        <a:pt x="0" y="379"/>
                        <a:pt x="0" y="379"/>
                        <a:pt x="0" y="379"/>
                      </a:cubicBezTo>
                      <a:cubicBezTo>
                        <a:pt x="133" y="379"/>
                        <a:pt x="133" y="379"/>
                        <a:pt x="133" y="379"/>
                      </a:cubicBezTo>
                      <a:cubicBezTo>
                        <a:pt x="147" y="379"/>
                        <a:pt x="158" y="377"/>
                        <a:pt x="167" y="370"/>
                      </a:cubicBezTo>
                      <a:cubicBezTo>
                        <a:pt x="172" y="366"/>
                        <a:pt x="176" y="361"/>
                        <a:pt x="180" y="355"/>
                      </a:cubicBezTo>
                      <a:cubicBezTo>
                        <a:pt x="195" y="334"/>
                        <a:pt x="203" y="307"/>
                        <a:pt x="208" y="286"/>
                      </a:cubicBezTo>
                      <a:cubicBezTo>
                        <a:pt x="216" y="254"/>
                        <a:pt x="221" y="218"/>
                        <a:pt x="224" y="173"/>
                      </a:cubicBezTo>
                      <a:cubicBezTo>
                        <a:pt x="227" y="137"/>
                        <a:pt x="232" y="91"/>
                        <a:pt x="248" y="49"/>
                      </a:cubicBezTo>
                      <a:cubicBezTo>
                        <a:pt x="252" y="38"/>
                        <a:pt x="257" y="27"/>
                        <a:pt x="266" y="19"/>
                      </a:cubicBezTo>
                      <a:cubicBezTo>
                        <a:pt x="271" y="14"/>
                        <a:pt x="277" y="9"/>
                        <a:pt x="285" y="6"/>
                      </a:cubicBezTo>
                      <a:cubicBezTo>
                        <a:pt x="298" y="0"/>
                        <a:pt x="310" y="0"/>
                        <a:pt x="321" y="1"/>
                      </a:cubicBezTo>
                      <a:cubicBezTo>
                        <a:pt x="329" y="1"/>
                        <a:pt x="329" y="1"/>
                        <a:pt x="329" y="1"/>
                      </a:cubicBezTo>
                      <a:cubicBezTo>
                        <a:pt x="407" y="1"/>
                        <a:pt x="407" y="1"/>
                        <a:pt x="407" y="1"/>
                      </a:cubicBezTo>
                      <a:cubicBezTo>
                        <a:pt x="407" y="18"/>
                        <a:pt x="407" y="18"/>
                        <a:pt x="407" y="18"/>
                      </a:cubicBezTo>
                      <a:cubicBezTo>
                        <a:pt x="321" y="18"/>
                        <a:pt x="321" y="18"/>
                        <a:pt x="321" y="18"/>
                      </a:cubicBezTo>
                      <a:cubicBezTo>
                        <a:pt x="310" y="17"/>
                        <a:pt x="301" y="17"/>
                        <a:pt x="293" y="21"/>
                      </a:cubicBezTo>
                      <a:cubicBezTo>
                        <a:pt x="286" y="24"/>
                        <a:pt x="281" y="27"/>
                        <a:pt x="278" y="31"/>
                      </a:cubicBezTo>
                      <a:cubicBezTo>
                        <a:pt x="271" y="37"/>
                        <a:pt x="267" y="46"/>
                        <a:pt x="264" y="55"/>
                      </a:cubicBezTo>
                      <a:cubicBezTo>
                        <a:pt x="249" y="95"/>
                        <a:pt x="244" y="140"/>
                        <a:pt x="241" y="174"/>
                      </a:cubicBezTo>
                      <a:cubicBezTo>
                        <a:pt x="238" y="220"/>
                        <a:pt x="233" y="257"/>
                        <a:pt x="224" y="290"/>
                      </a:cubicBezTo>
                      <a:cubicBezTo>
                        <a:pt x="219" y="312"/>
                        <a:pt x="211" y="341"/>
                        <a:pt x="194" y="365"/>
                      </a:cubicBezTo>
                      <a:cubicBezTo>
                        <a:pt x="189" y="372"/>
                        <a:pt x="184" y="378"/>
                        <a:pt x="178" y="383"/>
                      </a:cubicBezTo>
                      <a:cubicBezTo>
                        <a:pt x="165" y="394"/>
                        <a:pt x="148" y="396"/>
                        <a:pt x="133" y="396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Oval 6"/>
                <p:cNvSpPr>
                  <a:spLocks noChangeArrowheads="1"/>
                </p:cNvSpPr>
                <p:nvPr>
                  <p:custDataLst>
                    <p:tags r:id="rId2"/>
                  </p:custDataLst>
                </p:nvPr>
              </p:nvSpPr>
              <p:spPr bwMode="auto">
                <a:xfrm>
                  <a:off x="2540001" y="4146550"/>
                  <a:ext cx="515938" cy="515938"/>
                </a:xfrm>
                <a:prstGeom prst="ellipse">
                  <a:avLst/>
                </a:prstGeom>
                <a:solidFill>
                  <a:srgbClr val="E8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Freeform 7"/>
                <p:cNvSpPr>
                  <a:spLocks noEditPoints="1"/>
                </p:cNvSpPr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2528888" y="4130675"/>
                  <a:ext cx="541338" cy="542925"/>
                </a:xfrm>
                <a:custGeom>
                  <a:avLst/>
                  <a:gdLst>
                    <a:gd name="T0" fmla="*/ 72 w 144"/>
                    <a:gd name="T1" fmla="*/ 144 h 144"/>
                    <a:gd name="T2" fmla="*/ 0 w 144"/>
                    <a:gd name="T3" fmla="*/ 72 h 144"/>
                    <a:gd name="T4" fmla="*/ 72 w 144"/>
                    <a:gd name="T5" fmla="*/ 0 h 144"/>
                    <a:gd name="T6" fmla="*/ 144 w 144"/>
                    <a:gd name="T7" fmla="*/ 72 h 144"/>
                    <a:gd name="T8" fmla="*/ 72 w 144"/>
                    <a:gd name="T9" fmla="*/ 144 h 144"/>
                    <a:gd name="T10" fmla="*/ 72 w 144"/>
                    <a:gd name="T11" fmla="*/ 7 h 144"/>
                    <a:gd name="T12" fmla="*/ 7 w 144"/>
                    <a:gd name="T13" fmla="*/ 72 h 144"/>
                    <a:gd name="T14" fmla="*/ 72 w 144"/>
                    <a:gd name="T15" fmla="*/ 137 h 144"/>
                    <a:gd name="T16" fmla="*/ 137 w 144"/>
                    <a:gd name="T17" fmla="*/ 72 h 144"/>
                    <a:gd name="T18" fmla="*/ 72 w 144"/>
                    <a:gd name="T19" fmla="*/ 7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144">
                      <a:moveTo>
                        <a:pt x="72" y="144"/>
                      </a:moveTo>
                      <a:cubicBezTo>
                        <a:pt x="32" y="144"/>
                        <a:pt x="0" y="112"/>
                        <a:pt x="0" y="72"/>
                      </a:cubicBezTo>
                      <a:cubicBezTo>
                        <a:pt x="0" y="33"/>
                        <a:pt x="32" y="0"/>
                        <a:pt x="72" y="0"/>
                      </a:cubicBezTo>
                      <a:cubicBezTo>
                        <a:pt x="111" y="0"/>
                        <a:pt x="144" y="33"/>
                        <a:pt x="144" y="72"/>
                      </a:cubicBezTo>
                      <a:cubicBezTo>
                        <a:pt x="144" y="112"/>
                        <a:pt x="111" y="144"/>
                        <a:pt x="72" y="144"/>
                      </a:cubicBezTo>
                      <a:close/>
                      <a:moveTo>
                        <a:pt x="72" y="7"/>
                      </a:moveTo>
                      <a:cubicBezTo>
                        <a:pt x="36" y="7"/>
                        <a:pt x="7" y="36"/>
                        <a:pt x="7" y="72"/>
                      </a:cubicBezTo>
                      <a:cubicBezTo>
                        <a:pt x="7" y="108"/>
                        <a:pt x="36" y="137"/>
                        <a:pt x="72" y="137"/>
                      </a:cubicBezTo>
                      <a:cubicBezTo>
                        <a:pt x="108" y="137"/>
                        <a:pt x="137" y="108"/>
                        <a:pt x="137" y="72"/>
                      </a:cubicBezTo>
                      <a:cubicBezTo>
                        <a:pt x="137" y="36"/>
                        <a:pt x="108" y="7"/>
                        <a:pt x="72" y="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Freeform 11"/>
                <p:cNvSpPr/>
                <p:nvPr/>
              </p:nvSpPr>
              <p:spPr bwMode="auto">
                <a:xfrm>
                  <a:off x="2949576" y="2801938"/>
                  <a:ext cx="1524000" cy="960438"/>
                </a:xfrm>
                <a:custGeom>
                  <a:avLst/>
                  <a:gdLst>
                    <a:gd name="T0" fmla="*/ 100 w 405"/>
                    <a:gd name="T1" fmla="*/ 255 h 255"/>
                    <a:gd name="T2" fmla="*/ 94 w 405"/>
                    <a:gd name="T3" fmla="*/ 255 h 255"/>
                    <a:gd name="T4" fmla="*/ 0 w 405"/>
                    <a:gd name="T5" fmla="*/ 255 h 255"/>
                    <a:gd name="T6" fmla="*/ 0 w 405"/>
                    <a:gd name="T7" fmla="*/ 238 h 255"/>
                    <a:gd name="T8" fmla="*/ 94 w 405"/>
                    <a:gd name="T9" fmla="*/ 238 h 255"/>
                    <a:gd name="T10" fmla="*/ 137 w 405"/>
                    <a:gd name="T11" fmla="*/ 230 h 255"/>
                    <a:gd name="T12" fmla="*/ 170 w 405"/>
                    <a:gd name="T13" fmla="*/ 164 h 255"/>
                    <a:gd name="T14" fmla="*/ 183 w 405"/>
                    <a:gd name="T15" fmla="*/ 98 h 255"/>
                    <a:gd name="T16" fmla="*/ 195 w 405"/>
                    <a:gd name="T17" fmla="*/ 48 h 255"/>
                    <a:gd name="T18" fmla="*/ 228 w 405"/>
                    <a:gd name="T19" fmla="*/ 9 h 255"/>
                    <a:gd name="T20" fmla="*/ 277 w 405"/>
                    <a:gd name="T21" fmla="*/ 0 h 255"/>
                    <a:gd name="T22" fmla="*/ 405 w 405"/>
                    <a:gd name="T23" fmla="*/ 0 h 255"/>
                    <a:gd name="T24" fmla="*/ 405 w 405"/>
                    <a:gd name="T25" fmla="*/ 17 h 255"/>
                    <a:gd name="T26" fmla="*/ 277 w 405"/>
                    <a:gd name="T27" fmla="*/ 17 h 255"/>
                    <a:gd name="T28" fmla="*/ 237 w 405"/>
                    <a:gd name="T29" fmla="*/ 24 h 255"/>
                    <a:gd name="T30" fmla="*/ 211 w 405"/>
                    <a:gd name="T31" fmla="*/ 54 h 255"/>
                    <a:gd name="T32" fmla="*/ 199 w 405"/>
                    <a:gd name="T33" fmla="*/ 101 h 255"/>
                    <a:gd name="T34" fmla="*/ 186 w 405"/>
                    <a:gd name="T35" fmla="*/ 167 h 255"/>
                    <a:gd name="T36" fmla="*/ 148 w 405"/>
                    <a:gd name="T37" fmla="*/ 243 h 255"/>
                    <a:gd name="T38" fmla="*/ 100 w 405"/>
                    <a:gd name="T39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05" h="255">
                      <a:moveTo>
                        <a:pt x="100" y="255"/>
                      </a:moveTo>
                      <a:cubicBezTo>
                        <a:pt x="98" y="255"/>
                        <a:pt x="96" y="255"/>
                        <a:pt x="94" y="255"/>
                      </a:cubicBezTo>
                      <a:cubicBezTo>
                        <a:pt x="0" y="255"/>
                        <a:pt x="0" y="255"/>
                        <a:pt x="0" y="255"/>
                      </a:cubicBezTo>
                      <a:cubicBezTo>
                        <a:pt x="0" y="238"/>
                        <a:pt x="0" y="238"/>
                        <a:pt x="0" y="238"/>
                      </a:cubicBezTo>
                      <a:cubicBezTo>
                        <a:pt x="94" y="238"/>
                        <a:pt x="94" y="238"/>
                        <a:pt x="94" y="238"/>
                      </a:cubicBezTo>
                      <a:cubicBezTo>
                        <a:pt x="109" y="238"/>
                        <a:pt x="126" y="238"/>
                        <a:pt x="137" y="230"/>
                      </a:cubicBezTo>
                      <a:cubicBezTo>
                        <a:pt x="157" y="215"/>
                        <a:pt x="163" y="189"/>
                        <a:pt x="170" y="164"/>
                      </a:cubicBezTo>
                      <a:cubicBezTo>
                        <a:pt x="175" y="141"/>
                        <a:pt x="179" y="119"/>
                        <a:pt x="183" y="98"/>
                      </a:cubicBezTo>
                      <a:cubicBezTo>
                        <a:pt x="186" y="81"/>
                        <a:pt x="189" y="64"/>
                        <a:pt x="195" y="48"/>
                      </a:cubicBezTo>
                      <a:cubicBezTo>
                        <a:pt x="201" y="32"/>
                        <a:pt x="213" y="18"/>
                        <a:pt x="228" y="9"/>
                      </a:cubicBezTo>
                      <a:cubicBezTo>
                        <a:pt x="245" y="0"/>
                        <a:pt x="260" y="0"/>
                        <a:pt x="277" y="0"/>
                      </a:cubicBezTo>
                      <a:cubicBezTo>
                        <a:pt x="405" y="0"/>
                        <a:pt x="405" y="0"/>
                        <a:pt x="405" y="0"/>
                      </a:cubicBezTo>
                      <a:cubicBezTo>
                        <a:pt x="405" y="17"/>
                        <a:pt x="405" y="17"/>
                        <a:pt x="405" y="17"/>
                      </a:cubicBezTo>
                      <a:cubicBezTo>
                        <a:pt x="277" y="17"/>
                        <a:pt x="277" y="17"/>
                        <a:pt x="277" y="17"/>
                      </a:cubicBezTo>
                      <a:cubicBezTo>
                        <a:pt x="262" y="17"/>
                        <a:pt x="249" y="17"/>
                        <a:pt x="237" y="24"/>
                      </a:cubicBezTo>
                      <a:cubicBezTo>
                        <a:pt x="225" y="31"/>
                        <a:pt x="215" y="42"/>
                        <a:pt x="211" y="54"/>
                      </a:cubicBezTo>
                      <a:cubicBezTo>
                        <a:pt x="205" y="69"/>
                        <a:pt x="202" y="84"/>
                        <a:pt x="199" y="101"/>
                      </a:cubicBezTo>
                      <a:cubicBezTo>
                        <a:pt x="196" y="122"/>
                        <a:pt x="192" y="145"/>
                        <a:pt x="186" y="167"/>
                      </a:cubicBezTo>
                      <a:cubicBezTo>
                        <a:pt x="179" y="195"/>
                        <a:pt x="172" y="225"/>
                        <a:pt x="148" y="243"/>
                      </a:cubicBezTo>
                      <a:cubicBezTo>
                        <a:pt x="134" y="254"/>
                        <a:pt x="116" y="255"/>
                        <a:pt x="100" y="255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Oval 12"/>
                <p:cNvSpPr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2540001" y="3471863"/>
                  <a:ext cx="515938" cy="515938"/>
                </a:xfrm>
                <a:prstGeom prst="ellipse">
                  <a:avLst/>
                </a:prstGeom>
                <a:solidFill>
                  <a:srgbClr val="E8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Freeform 13"/>
                <p:cNvSpPr>
                  <a:spLocks noEditPoints="1"/>
                </p:cNvSpPr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2528888" y="3457575"/>
                  <a:ext cx="541338" cy="546100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  <a:gd name="T10" fmla="*/ 72 w 144"/>
                    <a:gd name="T11" fmla="*/ 7 h 145"/>
                    <a:gd name="T12" fmla="*/ 7 w 144"/>
                    <a:gd name="T13" fmla="*/ 73 h 145"/>
                    <a:gd name="T14" fmla="*/ 72 w 144"/>
                    <a:gd name="T15" fmla="*/ 138 h 145"/>
                    <a:gd name="T16" fmla="*/ 137 w 144"/>
                    <a:gd name="T17" fmla="*/ 73 h 145"/>
                    <a:gd name="T18" fmla="*/ 72 w 144"/>
                    <a:gd name="T19" fmla="*/ 7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cubicBezTo>
                        <a:pt x="32" y="145"/>
                        <a:pt x="0" y="112"/>
                        <a:pt x="0" y="73"/>
                      </a:cubicBezTo>
                      <a:cubicBezTo>
                        <a:pt x="0" y="33"/>
                        <a:pt x="32" y="0"/>
                        <a:pt x="72" y="0"/>
                      </a:cubicBezTo>
                      <a:cubicBezTo>
                        <a:pt x="111" y="0"/>
                        <a:pt x="144" y="33"/>
                        <a:pt x="144" y="73"/>
                      </a:cubicBezTo>
                      <a:cubicBezTo>
                        <a:pt x="144" y="112"/>
                        <a:pt x="111" y="145"/>
                        <a:pt x="72" y="145"/>
                      </a:cubicBezTo>
                      <a:close/>
                      <a:moveTo>
                        <a:pt x="72" y="7"/>
                      </a:moveTo>
                      <a:cubicBezTo>
                        <a:pt x="36" y="7"/>
                        <a:pt x="7" y="37"/>
                        <a:pt x="7" y="73"/>
                      </a:cubicBezTo>
                      <a:cubicBezTo>
                        <a:pt x="7" y="108"/>
                        <a:pt x="36" y="138"/>
                        <a:pt x="72" y="138"/>
                      </a:cubicBezTo>
                      <a:cubicBezTo>
                        <a:pt x="108" y="138"/>
                        <a:pt x="137" y="108"/>
                        <a:pt x="137" y="73"/>
                      </a:cubicBezTo>
                      <a:cubicBezTo>
                        <a:pt x="137" y="37"/>
                        <a:pt x="108" y="7"/>
                        <a:pt x="72" y="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Freeform 17"/>
                <p:cNvSpPr/>
                <p:nvPr/>
              </p:nvSpPr>
              <p:spPr bwMode="auto">
                <a:xfrm>
                  <a:off x="2949576" y="2654300"/>
                  <a:ext cx="1501775" cy="433388"/>
                </a:xfrm>
                <a:custGeom>
                  <a:avLst/>
                  <a:gdLst>
                    <a:gd name="T0" fmla="*/ 106 w 399"/>
                    <a:gd name="T1" fmla="*/ 115 h 115"/>
                    <a:gd name="T2" fmla="*/ 103 w 399"/>
                    <a:gd name="T3" fmla="*/ 115 h 115"/>
                    <a:gd name="T4" fmla="*/ 0 w 399"/>
                    <a:gd name="T5" fmla="*/ 115 h 115"/>
                    <a:gd name="T6" fmla="*/ 0 w 399"/>
                    <a:gd name="T7" fmla="*/ 98 h 115"/>
                    <a:gd name="T8" fmla="*/ 104 w 399"/>
                    <a:gd name="T9" fmla="*/ 98 h 115"/>
                    <a:gd name="T10" fmla="*/ 160 w 399"/>
                    <a:gd name="T11" fmla="*/ 55 h 115"/>
                    <a:gd name="T12" fmla="*/ 232 w 399"/>
                    <a:gd name="T13" fmla="*/ 2 h 115"/>
                    <a:gd name="T14" fmla="*/ 399 w 399"/>
                    <a:gd name="T15" fmla="*/ 2 h 115"/>
                    <a:gd name="T16" fmla="*/ 399 w 399"/>
                    <a:gd name="T17" fmla="*/ 19 h 115"/>
                    <a:gd name="T18" fmla="*/ 232 w 399"/>
                    <a:gd name="T19" fmla="*/ 19 h 115"/>
                    <a:gd name="T20" fmla="*/ 176 w 399"/>
                    <a:gd name="T21" fmla="*/ 62 h 115"/>
                    <a:gd name="T22" fmla="*/ 106 w 399"/>
                    <a:gd name="T23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9" h="115">
                      <a:moveTo>
                        <a:pt x="106" y="115"/>
                      </a:moveTo>
                      <a:cubicBezTo>
                        <a:pt x="104" y="115"/>
                        <a:pt x="103" y="115"/>
                        <a:pt x="103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104" y="98"/>
                        <a:pt x="104" y="98"/>
                        <a:pt x="104" y="98"/>
                      </a:cubicBezTo>
                      <a:cubicBezTo>
                        <a:pt x="106" y="99"/>
                        <a:pt x="141" y="102"/>
                        <a:pt x="160" y="55"/>
                      </a:cubicBezTo>
                      <a:cubicBezTo>
                        <a:pt x="182" y="0"/>
                        <a:pt x="230" y="2"/>
                        <a:pt x="232" y="2"/>
                      </a:cubicBezTo>
                      <a:cubicBezTo>
                        <a:pt x="399" y="2"/>
                        <a:pt x="399" y="2"/>
                        <a:pt x="399" y="2"/>
                      </a:cubicBezTo>
                      <a:cubicBezTo>
                        <a:pt x="399" y="19"/>
                        <a:pt x="399" y="19"/>
                        <a:pt x="399" y="19"/>
                      </a:cubicBezTo>
                      <a:cubicBezTo>
                        <a:pt x="232" y="19"/>
                        <a:pt x="232" y="19"/>
                        <a:pt x="232" y="19"/>
                      </a:cubicBezTo>
                      <a:cubicBezTo>
                        <a:pt x="230" y="19"/>
                        <a:pt x="193" y="18"/>
                        <a:pt x="176" y="62"/>
                      </a:cubicBezTo>
                      <a:cubicBezTo>
                        <a:pt x="156" y="111"/>
                        <a:pt x="118" y="115"/>
                        <a:pt x="106" y="115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Oval 18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2540001" y="2797175"/>
                  <a:ext cx="515938" cy="515938"/>
                </a:xfrm>
                <a:prstGeom prst="ellipse">
                  <a:avLst/>
                </a:prstGeom>
                <a:solidFill>
                  <a:srgbClr val="E8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Freeform 19"/>
                <p:cNvSpPr>
                  <a:spLocks noEditPoint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2528888" y="2786063"/>
                  <a:ext cx="541338" cy="542925"/>
                </a:xfrm>
                <a:custGeom>
                  <a:avLst/>
                  <a:gdLst>
                    <a:gd name="T0" fmla="*/ 72 w 144"/>
                    <a:gd name="T1" fmla="*/ 144 h 144"/>
                    <a:gd name="T2" fmla="*/ 0 w 144"/>
                    <a:gd name="T3" fmla="*/ 72 h 144"/>
                    <a:gd name="T4" fmla="*/ 72 w 144"/>
                    <a:gd name="T5" fmla="*/ 0 h 144"/>
                    <a:gd name="T6" fmla="*/ 144 w 144"/>
                    <a:gd name="T7" fmla="*/ 72 h 144"/>
                    <a:gd name="T8" fmla="*/ 72 w 144"/>
                    <a:gd name="T9" fmla="*/ 144 h 144"/>
                    <a:gd name="T10" fmla="*/ 72 w 144"/>
                    <a:gd name="T11" fmla="*/ 7 h 144"/>
                    <a:gd name="T12" fmla="*/ 7 w 144"/>
                    <a:gd name="T13" fmla="*/ 72 h 144"/>
                    <a:gd name="T14" fmla="*/ 72 w 144"/>
                    <a:gd name="T15" fmla="*/ 137 h 144"/>
                    <a:gd name="T16" fmla="*/ 137 w 144"/>
                    <a:gd name="T17" fmla="*/ 72 h 144"/>
                    <a:gd name="T18" fmla="*/ 72 w 144"/>
                    <a:gd name="T19" fmla="*/ 7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144">
                      <a:moveTo>
                        <a:pt x="72" y="144"/>
                      </a:moveTo>
                      <a:cubicBezTo>
                        <a:pt x="32" y="144"/>
                        <a:pt x="0" y="111"/>
                        <a:pt x="0" y="72"/>
                      </a:cubicBezTo>
                      <a:cubicBezTo>
                        <a:pt x="0" y="32"/>
                        <a:pt x="32" y="0"/>
                        <a:pt x="72" y="0"/>
                      </a:cubicBezTo>
                      <a:cubicBezTo>
                        <a:pt x="111" y="0"/>
                        <a:pt x="144" y="32"/>
                        <a:pt x="144" y="72"/>
                      </a:cubicBezTo>
                      <a:cubicBezTo>
                        <a:pt x="144" y="111"/>
                        <a:pt x="111" y="144"/>
                        <a:pt x="72" y="144"/>
                      </a:cubicBezTo>
                      <a:close/>
                      <a:moveTo>
                        <a:pt x="72" y="7"/>
                      </a:moveTo>
                      <a:cubicBezTo>
                        <a:pt x="36" y="7"/>
                        <a:pt x="7" y="36"/>
                        <a:pt x="7" y="72"/>
                      </a:cubicBezTo>
                      <a:cubicBezTo>
                        <a:pt x="7" y="108"/>
                        <a:pt x="36" y="137"/>
                        <a:pt x="72" y="137"/>
                      </a:cubicBezTo>
                      <a:cubicBezTo>
                        <a:pt x="108" y="137"/>
                        <a:pt x="137" y="108"/>
                        <a:pt x="137" y="72"/>
                      </a:cubicBezTo>
                      <a:cubicBezTo>
                        <a:pt x="137" y="36"/>
                        <a:pt x="108" y="7"/>
                        <a:pt x="72" y="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Freeform 23"/>
                <p:cNvSpPr/>
                <p:nvPr/>
              </p:nvSpPr>
              <p:spPr bwMode="auto">
                <a:xfrm>
                  <a:off x="2949576" y="2371725"/>
                  <a:ext cx="1539875" cy="214313"/>
                </a:xfrm>
                <a:custGeom>
                  <a:avLst/>
                  <a:gdLst>
                    <a:gd name="T0" fmla="*/ 409 w 409"/>
                    <a:gd name="T1" fmla="*/ 57 h 57"/>
                    <a:gd name="T2" fmla="*/ 243 w 409"/>
                    <a:gd name="T3" fmla="*/ 57 h 57"/>
                    <a:gd name="T4" fmla="*/ 179 w 409"/>
                    <a:gd name="T5" fmla="*/ 34 h 57"/>
                    <a:gd name="T6" fmla="*/ 117 w 409"/>
                    <a:gd name="T7" fmla="*/ 17 h 57"/>
                    <a:gd name="T8" fmla="*/ 0 w 409"/>
                    <a:gd name="T9" fmla="*/ 17 h 57"/>
                    <a:gd name="T10" fmla="*/ 0 w 409"/>
                    <a:gd name="T11" fmla="*/ 0 h 57"/>
                    <a:gd name="T12" fmla="*/ 117 w 409"/>
                    <a:gd name="T13" fmla="*/ 0 h 57"/>
                    <a:gd name="T14" fmla="*/ 190 w 409"/>
                    <a:gd name="T15" fmla="*/ 21 h 57"/>
                    <a:gd name="T16" fmla="*/ 243 w 409"/>
                    <a:gd name="T17" fmla="*/ 40 h 57"/>
                    <a:gd name="T18" fmla="*/ 409 w 409"/>
                    <a:gd name="T19" fmla="*/ 40 h 57"/>
                    <a:gd name="T20" fmla="*/ 409 w 409"/>
                    <a:gd name="T21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09" h="57">
                      <a:moveTo>
                        <a:pt x="409" y="57"/>
                      </a:moveTo>
                      <a:cubicBezTo>
                        <a:pt x="243" y="57"/>
                        <a:pt x="243" y="57"/>
                        <a:pt x="243" y="57"/>
                      </a:cubicBezTo>
                      <a:cubicBezTo>
                        <a:pt x="220" y="57"/>
                        <a:pt x="195" y="48"/>
                        <a:pt x="179" y="34"/>
                      </a:cubicBezTo>
                      <a:cubicBezTo>
                        <a:pt x="162" y="19"/>
                        <a:pt x="140" y="17"/>
                        <a:pt x="117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42" y="0"/>
                        <a:pt x="168" y="2"/>
                        <a:pt x="190" y="21"/>
                      </a:cubicBezTo>
                      <a:cubicBezTo>
                        <a:pt x="203" y="33"/>
                        <a:pt x="223" y="40"/>
                        <a:pt x="243" y="40"/>
                      </a:cubicBezTo>
                      <a:cubicBezTo>
                        <a:pt x="409" y="40"/>
                        <a:pt x="409" y="40"/>
                        <a:pt x="409" y="40"/>
                      </a:cubicBezTo>
                      <a:lnTo>
                        <a:pt x="409" y="57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Oval 24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2540001" y="2124075"/>
                  <a:ext cx="515938" cy="515938"/>
                </a:xfrm>
                <a:prstGeom prst="ellipse">
                  <a:avLst/>
                </a:prstGeom>
                <a:solidFill>
                  <a:srgbClr val="E8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Freeform 25"/>
                <p:cNvSpPr>
                  <a:spLocks noEditPoint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2528888" y="2111375"/>
                  <a:ext cx="541338" cy="542925"/>
                </a:xfrm>
                <a:custGeom>
                  <a:avLst/>
                  <a:gdLst>
                    <a:gd name="T0" fmla="*/ 72 w 144"/>
                    <a:gd name="T1" fmla="*/ 144 h 144"/>
                    <a:gd name="T2" fmla="*/ 0 w 144"/>
                    <a:gd name="T3" fmla="*/ 72 h 144"/>
                    <a:gd name="T4" fmla="*/ 72 w 144"/>
                    <a:gd name="T5" fmla="*/ 0 h 144"/>
                    <a:gd name="T6" fmla="*/ 144 w 144"/>
                    <a:gd name="T7" fmla="*/ 72 h 144"/>
                    <a:gd name="T8" fmla="*/ 72 w 144"/>
                    <a:gd name="T9" fmla="*/ 144 h 144"/>
                    <a:gd name="T10" fmla="*/ 72 w 144"/>
                    <a:gd name="T11" fmla="*/ 7 h 144"/>
                    <a:gd name="T12" fmla="*/ 7 w 144"/>
                    <a:gd name="T13" fmla="*/ 72 h 144"/>
                    <a:gd name="T14" fmla="*/ 72 w 144"/>
                    <a:gd name="T15" fmla="*/ 137 h 144"/>
                    <a:gd name="T16" fmla="*/ 137 w 144"/>
                    <a:gd name="T17" fmla="*/ 72 h 144"/>
                    <a:gd name="T18" fmla="*/ 72 w 144"/>
                    <a:gd name="T19" fmla="*/ 7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144">
                      <a:moveTo>
                        <a:pt x="72" y="144"/>
                      </a:moveTo>
                      <a:cubicBezTo>
                        <a:pt x="32" y="144"/>
                        <a:pt x="0" y="112"/>
                        <a:pt x="0" y="72"/>
                      </a:cubicBezTo>
                      <a:cubicBezTo>
                        <a:pt x="0" y="32"/>
                        <a:pt x="32" y="0"/>
                        <a:pt x="72" y="0"/>
                      </a:cubicBezTo>
                      <a:cubicBezTo>
                        <a:pt x="111" y="0"/>
                        <a:pt x="144" y="32"/>
                        <a:pt x="144" y="72"/>
                      </a:cubicBezTo>
                      <a:cubicBezTo>
                        <a:pt x="144" y="112"/>
                        <a:pt x="111" y="144"/>
                        <a:pt x="72" y="144"/>
                      </a:cubicBezTo>
                      <a:close/>
                      <a:moveTo>
                        <a:pt x="72" y="7"/>
                      </a:moveTo>
                      <a:cubicBezTo>
                        <a:pt x="36" y="7"/>
                        <a:pt x="7" y="36"/>
                        <a:pt x="7" y="72"/>
                      </a:cubicBezTo>
                      <a:cubicBezTo>
                        <a:pt x="7" y="108"/>
                        <a:pt x="36" y="137"/>
                        <a:pt x="72" y="137"/>
                      </a:cubicBezTo>
                      <a:cubicBezTo>
                        <a:pt x="108" y="137"/>
                        <a:pt x="137" y="108"/>
                        <a:pt x="137" y="72"/>
                      </a:cubicBezTo>
                      <a:cubicBezTo>
                        <a:pt x="137" y="36"/>
                        <a:pt x="108" y="7"/>
                        <a:pt x="72" y="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Freeform 29"/>
                <p:cNvSpPr>
                  <a:spLocks noEditPoints="1"/>
                </p:cNvSpPr>
                <p:nvPr/>
              </p:nvSpPr>
              <p:spPr bwMode="auto">
                <a:xfrm>
                  <a:off x="4349751" y="2179638"/>
                  <a:ext cx="1147763" cy="1149350"/>
                </a:xfrm>
                <a:custGeom>
                  <a:avLst/>
                  <a:gdLst>
                    <a:gd name="T0" fmla="*/ 305 w 305"/>
                    <a:gd name="T1" fmla="*/ 154 h 305"/>
                    <a:gd name="T2" fmla="*/ 283 w 305"/>
                    <a:gd name="T3" fmla="*/ 120 h 305"/>
                    <a:gd name="T4" fmla="*/ 295 w 305"/>
                    <a:gd name="T5" fmla="*/ 98 h 305"/>
                    <a:gd name="T6" fmla="*/ 260 w 305"/>
                    <a:gd name="T7" fmla="*/ 72 h 305"/>
                    <a:gd name="T8" fmla="*/ 262 w 305"/>
                    <a:gd name="T9" fmla="*/ 46 h 305"/>
                    <a:gd name="T10" fmla="*/ 222 w 305"/>
                    <a:gd name="T11" fmla="*/ 38 h 305"/>
                    <a:gd name="T12" fmla="*/ 214 w 305"/>
                    <a:gd name="T13" fmla="*/ 13 h 305"/>
                    <a:gd name="T14" fmla="*/ 171 w 305"/>
                    <a:gd name="T15" fmla="*/ 20 h 305"/>
                    <a:gd name="T16" fmla="*/ 155 w 305"/>
                    <a:gd name="T17" fmla="*/ 0 h 305"/>
                    <a:gd name="T18" fmla="*/ 120 w 305"/>
                    <a:gd name="T19" fmla="*/ 22 h 305"/>
                    <a:gd name="T20" fmla="*/ 98 w 305"/>
                    <a:gd name="T21" fmla="*/ 11 h 305"/>
                    <a:gd name="T22" fmla="*/ 72 w 305"/>
                    <a:gd name="T23" fmla="*/ 46 h 305"/>
                    <a:gd name="T24" fmla="*/ 46 w 305"/>
                    <a:gd name="T25" fmla="*/ 44 h 305"/>
                    <a:gd name="T26" fmla="*/ 38 w 305"/>
                    <a:gd name="T27" fmla="*/ 84 h 305"/>
                    <a:gd name="T28" fmla="*/ 13 w 305"/>
                    <a:gd name="T29" fmla="*/ 91 h 305"/>
                    <a:gd name="T30" fmla="*/ 20 w 305"/>
                    <a:gd name="T31" fmla="*/ 134 h 305"/>
                    <a:gd name="T32" fmla="*/ 0 w 305"/>
                    <a:gd name="T33" fmla="*/ 151 h 305"/>
                    <a:gd name="T34" fmla="*/ 23 w 305"/>
                    <a:gd name="T35" fmla="*/ 185 h 305"/>
                    <a:gd name="T36" fmla="*/ 11 w 305"/>
                    <a:gd name="T37" fmla="*/ 207 h 305"/>
                    <a:gd name="T38" fmla="*/ 46 w 305"/>
                    <a:gd name="T39" fmla="*/ 234 h 305"/>
                    <a:gd name="T40" fmla="*/ 44 w 305"/>
                    <a:gd name="T41" fmla="*/ 259 h 305"/>
                    <a:gd name="T42" fmla="*/ 84 w 305"/>
                    <a:gd name="T43" fmla="*/ 268 h 305"/>
                    <a:gd name="T44" fmla="*/ 91 w 305"/>
                    <a:gd name="T45" fmla="*/ 292 h 305"/>
                    <a:gd name="T46" fmla="*/ 134 w 305"/>
                    <a:gd name="T47" fmla="*/ 285 h 305"/>
                    <a:gd name="T48" fmla="*/ 151 w 305"/>
                    <a:gd name="T49" fmla="*/ 305 h 305"/>
                    <a:gd name="T50" fmla="*/ 185 w 305"/>
                    <a:gd name="T51" fmla="*/ 283 h 305"/>
                    <a:gd name="T52" fmla="*/ 207 w 305"/>
                    <a:gd name="T53" fmla="*/ 295 h 305"/>
                    <a:gd name="T54" fmla="*/ 234 w 305"/>
                    <a:gd name="T55" fmla="*/ 259 h 305"/>
                    <a:gd name="T56" fmla="*/ 259 w 305"/>
                    <a:gd name="T57" fmla="*/ 261 h 305"/>
                    <a:gd name="T58" fmla="*/ 267 w 305"/>
                    <a:gd name="T59" fmla="*/ 222 h 305"/>
                    <a:gd name="T60" fmla="*/ 292 w 305"/>
                    <a:gd name="T61" fmla="*/ 214 h 305"/>
                    <a:gd name="T62" fmla="*/ 285 w 305"/>
                    <a:gd name="T63" fmla="*/ 171 h 305"/>
                    <a:gd name="T64" fmla="*/ 187 w 305"/>
                    <a:gd name="T65" fmla="*/ 259 h 305"/>
                    <a:gd name="T66" fmla="*/ 118 w 305"/>
                    <a:gd name="T67" fmla="*/ 47 h 305"/>
                    <a:gd name="T68" fmla="*/ 187 w 305"/>
                    <a:gd name="T69" fmla="*/ 259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05" h="305">
                      <a:moveTo>
                        <a:pt x="304" y="172"/>
                      </a:moveTo>
                      <a:cubicBezTo>
                        <a:pt x="305" y="154"/>
                        <a:pt x="305" y="154"/>
                        <a:pt x="305" y="154"/>
                      </a:cubicBezTo>
                      <a:cubicBezTo>
                        <a:pt x="287" y="153"/>
                        <a:pt x="287" y="153"/>
                        <a:pt x="287" y="153"/>
                      </a:cubicBezTo>
                      <a:cubicBezTo>
                        <a:pt x="287" y="142"/>
                        <a:pt x="285" y="131"/>
                        <a:pt x="283" y="120"/>
                      </a:cubicBezTo>
                      <a:cubicBezTo>
                        <a:pt x="300" y="115"/>
                        <a:pt x="300" y="115"/>
                        <a:pt x="300" y="115"/>
                      </a:cubicBezTo>
                      <a:cubicBezTo>
                        <a:pt x="295" y="98"/>
                        <a:pt x="295" y="98"/>
                        <a:pt x="295" y="98"/>
                      </a:cubicBezTo>
                      <a:cubicBezTo>
                        <a:pt x="277" y="103"/>
                        <a:pt x="277" y="103"/>
                        <a:pt x="277" y="103"/>
                      </a:cubicBezTo>
                      <a:cubicBezTo>
                        <a:pt x="273" y="92"/>
                        <a:pt x="267" y="81"/>
                        <a:pt x="260" y="72"/>
                      </a:cubicBezTo>
                      <a:cubicBezTo>
                        <a:pt x="273" y="60"/>
                        <a:pt x="273" y="60"/>
                        <a:pt x="273" y="60"/>
                      </a:cubicBezTo>
                      <a:cubicBezTo>
                        <a:pt x="262" y="46"/>
                        <a:pt x="262" y="46"/>
                        <a:pt x="262" y="46"/>
                      </a:cubicBezTo>
                      <a:cubicBezTo>
                        <a:pt x="248" y="58"/>
                        <a:pt x="248" y="58"/>
                        <a:pt x="248" y="58"/>
                      </a:cubicBezTo>
                      <a:cubicBezTo>
                        <a:pt x="240" y="50"/>
                        <a:pt x="231" y="43"/>
                        <a:pt x="222" y="38"/>
                      </a:cubicBezTo>
                      <a:cubicBezTo>
                        <a:pt x="230" y="22"/>
                        <a:pt x="230" y="22"/>
                        <a:pt x="230" y="22"/>
                      </a:cubicBezTo>
                      <a:cubicBezTo>
                        <a:pt x="214" y="13"/>
                        <a:pt x="214" y="13"/>
                        <a:pt x="214" y="13"/>
                      </a:cubicBezTo>
                      <a:cubicBezTo>
                        <a:pt x="206" y="30"/>
                        <a:pt x="206" y="30"/>
                        <a:pt x="206" y="30"/>
                      </a:cubicBezTo>
                      <a:cubicBezTo>
                        <a:pt x="195" y="24"/>
                        <a:pt x="183" y="21"/>
                        <a:pt x="171" y="20"/>
                      </a:cubicBezTo>
                      <a:cubicBezTo>
                        <a:pt x="172" y="1"/>
                        <a:pt x="172" y="1"/>
                        <a:pt x="172" y="1"/>
                      </a:cubicBezTo>
                      <a:cubicBezTo>
                        <a:pt x="155" y="0"/>
                        <a:pt x="155" y="0"/>
                        <a:pt x="155" y="0"/>
                      </a:cubicBezTo>
                      <a:cubicBezTo>
                        <a:pt x="153" y="18"/>
                        <a:pt x="153" y="18"/>
                        <a:pt x="153" y="18"/>
                      </a:cubicBezTo>
                      <a:cubicBezTo>
                        <a:pt x="142" y="18"/>
                        <a:pt x="131" y="20"/>
                        <a:pt x="120" y="22"/>
                      </a:cubicBezTo>
                      <a:cubicBezTo>
                        <a:pt x="115" y="5"/>
                        <a:pt x="115" y="5"/>
                        <a:pt x="115" y="5"/>
                      </a:cubicBezTo>
                      <a:cubicBezTo>
                        <a:pt x="98" y="11"/>
                        <a:pt x="98" y="11"/>
                        <a:pt x="98" y="11"/>
                      </a:cubicBezTo>
                      <a:cubicBezTo>
                        <a:pt x="103" y="28"/>
                        <a:pt x="103" y="28"/>
                        <a:pt x="103" y="28"/>
                      </a:cubicBezTo>
                      <a:cubicBezTo>
                        <a:pt x="92" y="32"/>
                        <a:pt x="81" y="39"/>
                        <a:pt x="72" y="46"/>
                      </a:cubicBezTo>
                      <a:cubicBezTo>
                        <a:pt x="60" y="32"/>
                        <a:pt x="60" y="32"/>
                        <a:pt x="60" y="32"/>
                      </a:cubicBezTo>
                      <a:cubicBezTo>
                        <a:pt x="46" y="44"/>
                        <a:pt x="46" y="44"/>
                        <a:pt x="46" y="44"/>
                      </a:cubicBezTo>
                      <a:cubicBezTo>
                        <a:pt x="58" y="57"/>
                        <a:pt x="58" y="57"/>
                        <a:pt x="58" y="57"/>
                      </a:cubicBezTo>
                      <a:cubicBezTo>
                        <a:pt x="50" y="65"/>
                        <a:pt x="43" y="74"/>
                        <a:pt x="38" y="84"/>
                      </a:cubicBezTo>
                      <a:cubicBezTo>
                        <a:pt x="22" y="75"/>
                        <a:pt x="22" y="75"/>
                        <a:pt x="22" y="75"/>
                      </a:cubicBezTo>
                      <a:cubicBezTo>
                        <a:pt x="13" y="91"/>
                        <a:pt x="13" y="91"/>
                        <a:pt x="13" y="91"/>
                      </a:cubicBezTo>
                      <a:cubicBezTo>
                        <a:pt x="30" y="99"/>
                        <a:pt x="30" y="99"/>
                        <a:pt x="30" y="99"/>
                      </a:cubicBezTo>
                      <a:cubicBezTo>
                        <a:pt x="25" y="110"/>
                        <a:pt x="21" y="122"/>
                        <a:pt x="20" y="134"/>
                      </a:cubicBezTo>
                      <a:cubicBezTo>
                        <a:pt x="2" y="133"/>
                        <a:pt x="2" y="133"/>
                        <a:pt x="2" y="133"/>
                      </a:cubicBezTo>
                      <a:cubicBezTo>
                        <a:pt x="0" y="151"/>
                        <a:pt x="0" y="151"/>
                        <a:pt x="0" y="151"/>
                      </a:cubicBezTo>
                      <a:cubicBezTo>
                        <a:pt x="18" y="152"/>
                        <a:pt x="18" y="152"/>
                        <a:pt x="18" y="152"/>
                      </a:cubicBezTo>
                      <a:cubicBezTo>
                        <a:pt x="18" y="163"/>
                        <a:pt x="20" y="174"/>
                        <a:pt x="23" y="185"/>
                      </a:cubicBezTo>
                      <a:cubicBezTo>
                        <a:pt x="5" y="190"/>
                        <a:pt x="5" y="190"/>
                        <a:pt x="5" y="190"/>
                      </a:cubicBezTo>
                      <a:cubicBezTo>
                        <a:pt x="11" y="207"/>
                        <a:pt x="11" y="207"/>
                        <a:pt x="11" y="207"/>
                      </a:cubicBezTo>
                      <a:cubicBezTo>
                        <a:pt x="28" y="202"/>
                        <a:pt x="28" y="202"/>
                        <a:pt x="28" y="202"/>
                      </a:cubicBezTo>
                      <a:cubicBezTo>
                        <a:pt x="32" y="213"/>
                        <a:pt x="38" y="224"/>
                        <a:pt x="46" y="234"/>
                      </a:cubicBezTo>
                      <a:cubicBezTo>
                        <a:pt x="32" y="245"/>
                        <a:pt x="32" y="245"/>
                        <a:pt x="32" y="245"/>
                      </a:cubicBezTo>
                      <a:cubicBezTo>
                        <a:pt x="44" y="259"/>
                        <a:pt x="44" y="259"/>
                        <a:pt x="44" y="259"/>
                      </a:cubicBezTo>
                      <a:cubicBezTo>
                        <a:pt x="57" y="247"/>
                        <a:pt x="57" y="247"/>
                        <a:pt x="57" y="247"/>
                      </a:cubicBezTo>
                      <a:cubicBezTo>
                        <a:pt x="65" y="255"/>
                        <a:pt x="74" y="262"/>
                        <a:pt x="84" y="268"/>
                      </a:cubicBezTo>
                      <a:cubicBezTo>
                        <a:pt x="75" y="284"/>
                        <a:pt x="75" y="284"/>
                        <a:pt x="75" y="284"/>
                      </a:cubicBezTo>
                      <a:cubicBezTo>
                        <a:pt x="91" y="292"/>
                        <a:pt x="91" y="292"/>
                        <a:pt x="91" y="292"/>
                      </a:cubicBezTo>
                      <a:cubicBezTo>
                        <a:pt x="99" y="275"/>
                        <a:pt x="99" y="275"/>
                        <a:pt x="99" y="275"/>
                      </a:cubicBezTo>
                      <a:cubicBezTo>
                        <a:pt x="110" y="280"/>
                        <a:pt x="122" y="284"/>
                        <a:pt x="134" y="285"/>
                      </a:cubicBezTo>
                      <a:cubicBezTo>
                        <a:pt x="133" y="304"/>
                        <a:pt x="133" y="304"/>
                        <a:pt x="133" y="304"/>
                      </a:cubicBezTo>
                      <a:cubicBezTo>
                        <a:pt x="151" y="305"/>
                        <a:pt x="151" y="305"/>
                        <a:pt x="151" y="305"/>
                      </a:cubicBezTo>
                      <a:cubicBezTo>
                        <a:pt x="152" y="287"/>
                        <a:pt x="152" y="287"/>
                        <a:pt x="152" y="287"/>
                      </a:cubicBezTo>
                      <a:cubicBezTo>
                        <a:pt x="163" y="287"/>
                        <a:pt x="174" y="285"/>
                        <a:pt x="185" y="283"/>
                      </a:cubicBezTo>
                      <a:cubicBezTo>
                        <a:pt x="190" y="300"/>
                        <a:pt x="190" y="300"/>
                        <a:pt x="190" y="300"/>
                      </a:cubicBezTo>
                      <a:cubicBezTo>
                        <a:pt x="207" y="295"/>
                        <a:pt x="207" y="295"/>
                        <a:pt x="207" y="295"/>
                      </a:cubicBezTo>
                      <a:cubicBezTo>
                        <a:pt x="202" y="277"/>
                        <a:pt x="202" y="277"/>
                        <a:pt x="202" y="277"/>
                      </a:cubicBezTo>
                      <a:cubicBezTo>
                        <a:pt x="214" y="273"/>
                        <a:pt x="224" y="267"/>
                        <a:pt x="234" y="259"/>
                      </a:cubicBezTo>
                      <a:cubicBezTo>
                        <a:pt x="245" y="273"/>
                        <a:pt x="245" y="273"/>
                        <a:pt x="245" y="273"/>
                      </a:cubicBezTo>
                      <a:cubicBezTo>
                        <a:pt x="259" y="261"/>
                        <a:pt x="259" y="261"/>
                        <a:pt x="259" y="261"/>
                      </a:cubicBezTo>
                      <a:cubicBezTo>
                        <a:pt x="247" y="248"/>
                        <a:pt x="247" y="248"/>
                        <a:pt x="247" y="248"/>
                      </a:cubicBezTo>
                      <a:cubicBezTo>
                        <a:pt x="255" y="240"/>
                        <a:pt x="262" y="231"/>
                        <a:pt x="267" y="222"/>
                      </a:cubicBezTo>
                      <a:cubicBezTo>
                        <a:pt x="284" y="230"/>
                        <a:pt x="284" y="230"/>
                        <a:pt x="284" y="230"/>
                      </a:cubicBezTo>
                      <a:cubicBezTo>
                        <a:pt x="292" y="214"/>
                        <a:pt x="292" y="214"/>
                        <a:pt x="292" y="214"/>
                      </a:cubicBezTo>
                      <a:cubicBezTo>
                        <a:pt x="276" y="206"/>
                        <a:pt x="276" y="206"/>
                        <a:pt x="276" y="206"/>
                      </a:cubicBezTo>
                      <a:cubicBezTo>
                        <a:pt x="281" y="195"/>
                        <a:pt x="284" y="183"/>
                        <a:pt x="285" y="171"/>
                      </a:cubicBezTo>
                      <a:lnTo>
                        <a:pt x="304" y="172"/>
                      </a:lnTo>
                      <a:close/>
                      <a:moveTo>
                        <a:pt x="187" y="259"/>
                      </a:moveTo>
                      <a:cubicBezTo>
                        <a:pt x="128" y="277"/>
                        <a:pt x="65" y="245"/>
                        <a:pt x="47" y="186"/>
                      </a:cubicBezTo>
                      <a:cubicBezTo>
                        <a:pt x="28" y="128"/>
                        <a:pt x="60" y="65"/>
                        <a:pt x="118" y="47"/>
                      </a:cubicBezTo>
                      <a:cubicBezTo>
                        <a:pt x="177" y="28"/>
                        <a:pt x="240" y="60"/>
                        <a:pt x="258" y="118"/>
                      </a:cubicBezTo>
                      <a:cubicBezTo>
                        <a:pt x="277" y="177"/>
                        <a:pt x="245" y="240"/>
                        <a:pt x="187" y="259"/>
                      </a:cubicBezTo>
                      <a:close/>
                    </a:path>
                  </a:pathLst>
                </a:custGeom>
                <a:solidFill>
                  <a:srgbClr val="E74C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Freeform 30"/>
                <p:cNvSpPr/>
                <p:nvPr/>
              </p:nvSpPr>
              <p:spPr bwMode="auto">
                <a:xfrm>
                  <a:off x="4535488" y="2368550"/>
                  <a:ext cx="769938" cy="771525"/>
                </a:xfrm>
                <a:custGeom>
                  <a:avLst/>
                  <a:gdLst>
                    <a:gd name="T0" fmla="*/ 190 w 205"/>
                    <a:gd name="T1" fmla="*/ 74 h 205"/>
                    <a:gd name="T2" fmla="*/ 131 w 205"/>
                    <a:gd name="T3" fmla="*/ 190 h 205"/>
                    <a:gd name="T4" fmla="*/ 15 w 205"/>
                    <a:gd name="T5" fmla="*/ 130 h 205"/>
                    <a:gd name="T6" fmla="*/ 74 w 205"/>
                    <a:gd name="T7" fmla="*/ 15 h 205"/>
                    <a:gd name="T8" fmla="*/ 190 w 205"/>
                    <a:gd name="T9" fmla="*/ 74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205">
                      <a:moveTo>
                        <a:pt x="190" y="74"/>
                      </a:moveTo>
                      <a:cubicBezTo>
                        <a:pt x="205" y="123"/>
                        <a:pt x="179" y="174"/>
                        <a:pt x="131" y="190"/>
                      </a:cubicBezTo>
                      <a:cubicBezTo>
                        <a:pt x="82" y="205"/>
                        <a:pt x="31" y="179"/>
                        <a:pt x="15" y="130"/>
                      </a:cubicBezTo>
                      <a:cubicBezTo>
                        <a:pt x="0" y="82"/>
                        <a:pt x="27" y="31"/>
                        <a:pt x="74" y="15"/>
                      </a:cubicBezTo>
                      <a:cubicBezTo>
                        <a:pt x="123" y="0"/>
                        <a:pt x="174" y="26"/>
                        <a:pt x="190" y="74"/>
                      </a:cubicBezTo>
                      <a:close/>
                    </a:path>
                  </a:pathLst>
                </a:custGeom>
                <a:solidFill>
                  <a:srgbClr val="E74C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72" name="文本框 147"/>
              <p:cNvSpPr txBox="1"/>
              <p:nvPr/>
            </p:nvSpPr>
            <p:spPr>
              <a:xfrm>
                <a:off x="8393881" y="2498304"/>
                <a:ext cx="1103401" cy="638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下周</a:t>
                </a:r>
                <a:endPara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策略</a:t>
                </a:r>
                <a:endPara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文本框 14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992348" y="2015002"/>
                <a:ext cx="506821" cy="364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rgbClr val="E74C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endParaRPr lang="zh-CN" altLang="en-US" sz="1800" b="1" dirty="0">
                  <a:solidFill>
                    <a:srgbClr val="E74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文本框 14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985997" y="2916225"/>
                <a:ext cx="506821" cy="364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rgbClr val="E74C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  <a:endParaRPr lang="zh-CN" altLang="en-US" sz="1800" b="1" dirty="0">
                  <a:solidFill>
                    <a:srgbClr val="E74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5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005048" y="3815071"/>
                <a:ext cx="506821" cy="364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rgbClr val="E74C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  <a:endParaRPr lang="zh-CN" altLang="en-US" sz="1800" b="1" dirty="0">
                  <a:solidFill>
                    <a:srgbClr val="E74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文本框 15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995523" y="4703783"/>
                <a:ext cx="506821" cy="364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rgbClr val="E74C2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</a:t>
                </a:r>
                <a:endParaRPr lang="zh-CN" altLang="en-US" sz="1800" b="1" dirty="0">
                  <a:solidFill>
                    <a:srgbClr val="E74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20000" contrast="40000"/>
            </a:blip>
            <a:stretch>
              <a:fillRect/>
            </a:stretch>
          </p:blipFill>
          <p:spPr>
            <a:xfrm>
              <a:off x="481125" y="1872126"/>
              <a:ext cx="1142690" cy="3495290"/>
            </a:xfrm>
            <a:prstGeom prst="rect">
              <a:avLst/>
            </a:prstGeom>
          </p:spPr>
        </p:pic>
      </p:grpSp>
      <p:sp>
        <p:nvSpPr>
          <p:cNvPr id="78" name="文本框 8"/>
          <p:cNvSpPr txBox="1"/>
          <p:nvPr>
            <p:custDataLst>
              <p:tags r:id="rId15"/>
            </p:custDataLst>
          </p:nvPr>
        </p:nvSpPr>
        <p:spPr>
          <a:xfrm>
            <a:off x="6409690" y="1967230"/>
            <a:ext cx="5206365" cy="7975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68580" tIns="34290" rIns="68580" bIns="3429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牛线下移杀跌：控仓位，耐心等待走平</a:t>
            </a:r>
            <a:r>
              <a:rPr lang="en-US" altLang="zh-CN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金叉止跌反弹信号</a:t>
            </a:r>
            <a:endParaRPr lang="zh-CN" altLang="en-US" b="1" dirty="0" smtClean="0">
              <a:solidFill>
                <a:srgbClr val="E74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8"/>
          <p:cNvSpPr txBox="1"/>
          <p:nvPr>
            <p:custDataLst>
              <p:tags r:id="rId16"/>
            </p:custDataLst>
          </p:nvPr>
        </p:nvSpPr>
        <p:spPr>
          <a:xfrm>
            <a:off x="6409690" y="2910205"/>
            <a:ext cx="5206365" cy="7975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68580" tIns="34290" rIns="68580" bIns="3429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4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被套的：针对个股补仓做</a:t>
            </a:r>
            <a:r>
              <a:rPr lang="en-US" altLang="zh-CN" sz="14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sz="14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天反弹节奏</a:t>
            </a:r>
            <a:endParaRPr lang="zh-CN" altLang="en-US" sz="1400" b="1" dirty="0" smtClean="0">
              <a:solidFill>
                <a:srgbClr val="E74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b="1" dirty="0" smtClean="0">
              <a:solidFill>
                <a:srgbClr val="E74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空仓和轻仓：</a:t>
            </a:r>
            <a:r>
              <a:rPr lang="en-US" altLang="zh-CN" sz="14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层以内做大底，绝对底个股的反弹节奏</a:t>
            </a:r>
            <a:endParaRPr lang="zh-CN" altLang="en-US" sz="1400" b="1" dirty="0" smtClean="0">
              <a:solidFill>
                <a:srgbClr val="E74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8"/>
          <p:cNvSpPr txBox="1"/>
          <p:nvPr>
            <p:custDataLst>
              <p:tags r:id="rId17"/>
            </p:custDataLst>
          </p:nvPr>
        </p:nvSpPr>
        <p:spPr>
          <a:xfrm>
            <a:off x="6409690" y="3809365"/>
            <a:ext cx="5207000" cy="7975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lIns="68580" tIns="34290" rIns="68580" bIns="3429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6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稳健性：月线级别的死叉调整，未来还有反复，</a:t>
            </a:r>
            <a:r>
              <a:rPr lang="en-US" altLang="zh-CN" sz="16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16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月份以月线级别死叉为主，</a:t>
            </a:r>
            <a:r>
              <a:rPr lang="en-US" altLang="zh-CN" sz="16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sz="1600" b="1" dirty="0" smtClean="0">
                <a:solidFill>
                  <a:srgbClr val="E74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月份是月线级别的共振机会。</a:t>
            </a:r>
            <a:endParaRPr lang="zh-CN" altLang="en-US" sz="1600" b="1" dirty="0" smtClean="0">
              <a:solidFill>
                <a:srgbClr val="E74C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"/>
          <p:cNvSpPr txBox="1"/>
          <p:nvPr>
            <p:custDataLst>
              <p:tags r:id="rId18"/>
            </p:custDataLst>
          </p:nvPr>
        </p:nvSpPr>
        <p:spPr>
          <a:xfrm>
            <a:off x="6410325" y="4709160"/>
            <a:ext cx="5206365" cy="7975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68580" tIns="34290" rIns="68580" bIns="3429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了解海洋寻底功能，备选海洋寻底：大底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绝对底中跌幅大于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以上的，因为跌的多超跌反弹力度才会越大。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ldLvl="0" animBg="1"/>
      <p:bldP spid="79" grpId="0" bldLvl="0" animBg="1"/>
      <p:bldP spid="80" grpId="0" bldLvl="0" animBg="1"/>
      <p:bldP spid="8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海洋寻底</a:t>
            </a:r>
            <a:r>
              <a:rPr lang="en-US" alt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--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再次备战抄底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548640" y="1402715"/>
            <a:ext cx="11083925" cy="4375785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ahoma" panose="020B0604030504040204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02615" y="1416050"/>
          <a:ext cx="10944225" cy="432117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15110"/>
                <a:gridCol w="5252720"/>
                <a:gridCol w="4176395"/>
              </a:tblGrid>
              <a:tr h="808355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海洋寻底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大底资金抄底类型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前期主力被套自救法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4" marR="68574" marT="0" marB="0" anchor="ctr"/>
                </a:tc>
              </a:tr>
              <a:tr h="3512820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内容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市场连续杀跌后股价经历比较大幅度的下跌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股价下跌出现绝对底，大底的信号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下跌的过程中</a:t>
                      </a: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流动资金</a:t>
                      </a: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连续的翻红</a:t>
                      </a: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绝对底（大底信号）说明下跌过程中资金不停割肉和抄底，筹码有相对活跃的换手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一旦牛线上穿马线则是立即抄底的机会。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提前将绝对底（大底）并且流动资金连续翻红的选出来，在盘中进行关注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案例：安诺其</a:t>
                      </a: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东杰智能</a:t>
                      </a: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华研精机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市场连续杀跌后股价经历比较大幅度的下跌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股价下跌出现绝对底，大底的信号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下跌的过程中前期的强势股资金因为来不及及时的出货导致被套，缩量下跌导致流动资金持续翻绿，资金没有跑掉的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牛线上穿马线</a:t>
                      </a: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阳包阴，突破牛线说明抄底自救资金强势股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案例：湖南投资</a:t>
                      </a:r>
                      <a:r>
                        <a:rPr lang="en-US" altLang="zh-CN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600" kern="100" dirty="0" smtClean="0">
                          <a:solidFill>
                            <a:srgbClr val="5F5E5C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融捷股份</a:t>
                      </a:r>
                      <a:endParaRPr lang="zh-CN" altLang="en-US" sz="1600" kern="100" dirty="0" smtClean="0">
                        <a:solidFill>
                          <a:srgbClr val="5F5E5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4" marR="68574" marT="0" marB="0" anchor="ctr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599.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47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48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49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1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2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3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4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5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6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7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8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59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61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62.xml><?xml version="1.0" encoding="utf-8"?>
<p:tagLst xmlns:p="http://schemas.openxmlformats.org/presentationml/2006/main">
  <p:tag name="KSO_WM_DIAGRAM_VIRTUALLY_FRAME" val="{&quot;height&quot;:210.5940157480315,&quot;left&quot;:98.04803149606299,&quot;top&quot;:112.47653543307085,&quot;width&quot;:498.5623622047245}"/>
</p:tagLst>
</file>

<file path=ppt/tags/tag6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TABLE_ENDDRAG_ORIGIN_RECT" val="861*340"/>
  <p:tag name="TABLE_ENDDRAG_RECT" val="49*133*861*340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WPS 演示</Application>
  <PresentationFormat>宽屏</PresentationFormat>
  <Paragraphs>88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Tahoma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732</cp:revision>
  <dcterms:created xsi:type="dcterms:W3CDTF">2019-06-19T02:08:00Z</dcterms:created>
  <dcterms:modified xsi:type="dcterms:W3CDTF">2025-01-09T09:55:15Z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244ACA2EB60840989A6E7AD0DF89266E</vt:lpwstr>
  </property>
</Properties>
</file>