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6"/>
  </p:notesMasterIdLst>
  <p:handoutMasterIdLst>
    <p:handoutMasterId r:id="rId27"/>
  </p:handoutMasterIdLst>
  <p:sldIdLst>
    <p:sldId id="263" r:id="rId4"/>
    <p:sldId id="271" r:id="rId5"/>
    <p:sldId id="296" r:id="rId6"/>
    <p:sldId id="3425" r:id="rId7"/>
    <p:sldId id="3729" r:id="rId8"/>
    <p:sldId id="3790" r:id="rId9"/>
    <p:sldId id="3761" r:id="rId10"/>
    <p:sldId id="3880" r:id="rId11"/>
    <p:sldId id="1591" r:id="rId12"/>
    <p:sldId id="3839" r:id="rId13"/>
    <p:sldId id="3896" r:id="rId14"/>
    <p:sldId id="3657" r:id="rId15"/>
    <p:sldId id="3510" r:id="rId16"/>
    <p:sldId id="3082" r:id="rId17"/>
    <p:sldId id="3565" r:id="rId18"/>
    <p:sldId id="2169" r:id="rId19"/>
    <p:sldId id="1932" r:id="rId20"/>
    <p:sldId id="615" r:id="rId21"/>
    <p:sldId id="2279" r:id="rId22"/>
    <p:sldId id="3690" r:id="rId23"/>
    <p:sldId id="3689" r:id="rId24"/>
    <p:sldId id="270" r:id="rId25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9DA"/>
    <a:srgbClr val="F315F3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0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gs" Target="tags/tag148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6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5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6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37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38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39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image" Target="../media/image3.png"/><Relationship Id="rId3" Type="http://schemas.openxmlformats.org/officeDocument/2006/relationships/tags" Target="../tags/tag145.xml"/><Relationship Id="rId2" Type="http://schemas.openxmlformats.org/officeDocument/2006/relationships/image" Target="../media/image1.png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超跌鱼苗股池建立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2218055"/>
            <a:ext cx="6467475" cy="35909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478790" y="1035050"/>
            <a:ext cx="50641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2B13D8"/>
                </a:solidFill>
                <a:highlight>
                  <a:srgbClr val="FFFF00"/>
                </a:highlight>
              </a:rPr>
              <a:t>大盘蓝色超跌：</a:t>
            </a:r>
            <a:endParaRPr lang="zh-CN" altLang="en-US">
              <a:solidFill>
                <a:srgbClr val="2B13D8"/>
              </a:solidFill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选择数值最大那一天选大底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未来三个月在大底股池中选择资金溢出机会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260" y="3888105"/>
            <a:ext cx="2917825" cy="1367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5" y="915035"/>
            <a:ext cx="2000250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7223125" y="3959860"/>
            <a:ext cx="406400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后期在超跌股池中找机会：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①周线金叉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②熊线上移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</a:rPr>
              <a:t>③四线开花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055" y="915035"/>
            <a:ext cx="4272280" cy="257238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56765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超跌鱼苗股池找走强机会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4335" y="5049520"/>
            <a:ext cx="4742180" cy="3956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/>
              <a:t>  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915035"/>
            <a:ext cx="4272280" cy="2572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t="14296"/>
          <a:stretch>
            <a:fillRect/>
          </a:stretch>
        </p:blipFill>
        <p:spPr>
          <a:xfrm>
            <a:off x="5192395" y="831215"/>
            <a:ext cx="6908800" cy="51962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33425" y="3804920"/>
            <a:ext cx="4064000" cy="2195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向下远离</a:t>
            </a:r>
            <a:r>
              <a:rPr lang="en-US" altLang="zh-CN">
                <a:solidFill>
                  <a:srgbClr val="F315F3"/>
                </a:solidFill>
              </a:rPr>
              <a:t>60</a:t>
            </a:r>
            <a:r>
              <a:rPr lang="zh-CN" altLang="en-US">
                <a:solidFill>
                  <a:srgbClr val="F315F3"/>
                </a:solidFill>
              </a:rPr>
              <a:t>日线</a:t>
            </a:r>
            <a:endParaRPr lang="zh-CN" altLang="en-US">
              <a:solidFill>
                <a:srgbClr val="F315F3"/>
              </a:solidFill>
            </a:endParaRPr>
          </a:p>
          <a:p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①上五日线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②底背离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r>
              <a:rPr lang="zh-CN" altLang="en-US">
                <a:highlight>
                  <a:srgbClr val="FFFF00"/>
                </a:highlight>
              </a:rPr>
              <a:t>③平台突破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  <a:p>
            <a:r>
              <a:rPr lang="zh-CN" altLang="en-US">
                <a:solidFill>
                  <a:srgbClr val="0029DA"/>
                </a:solidFill>
              </a:rPr>
              <a:t>止损点，近期平台低点跌破</a:t>
            </a:r>
            <a:endParaRPr lang="zh-CN" altLang="en-US">
              <a:solidFill>
                <a:srgbClr val="0029DA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8468360" y="2123440"/>
            <a:ext cx="1466850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单针探底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区分强弱</a:t>
            </a: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endParaRPr lang="zh-CN" altLang="en-US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2025.1.8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主题1_17364055644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3+2_173640557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20395" y="103949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sz="4000">
                <a:solidFill>
                  <a:srgbClr val="FF0000"/>
                </a:solidFill>
              </a:rPr>
              <a:t>大盘的整体节奏和所处阶段</a:t>
            </a:r>
            <a:endParaRPr lang="zh-CN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2.</a:t>
            </a:r>
            <a:r>
              <a:rPr lang="zh-CN" altLang="en-US" sz="4000">
                <a:solidFill>
                  <a:srgbClr val="FF0000"/>
                </a:solidFill>
              </a:rPr>
              <a:t>超跌鱼苗的建立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3.</a:t>
            </a:r>
            <a:r>
              <a:rPr lang="zh-CN" altLang="en-US" sz="4000">
                <a:solidFill>
                  <a:srgbClr val="FF0000"/>
                </a:solidFill>
              </a:rPr>
              <a:t>支撑和压力的区分</a:t>
            </a:r>
            <a:endParaRPr lang="zh-CN" altLang="en-US" sz="4000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80" y="495554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rcRect t="1684"/>
          <a:stretch>
            <a:fillRect/>
          </a:stretch>
        </p:blipFill>
        <p:spPr>
          <a:xfrm>
            <a:off x="120015" y="2593975"/>
            <a:ext cx="3362325" cy="3837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春节前一个月的节奏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82040" y="768350"/>
            <a:ext cx="8587740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en-US" altLang="zh-CN"/>
              <a:t>1.</a:t>
            </a:r>
            <a:r>
              <a:rPr lang="zh-CN" altLang="en-US">
                <a:solidFill>
                  <a:srgbClr val="FF0000"/>
                </a:solidFill>
              </a:rPr>
              <a:t>大盘：</a:t>
            </a:r>
            <a:r>
              <a:rPr lang="zh-CN" altLang="en-US">
                <a:solidFill>
                  <a:srgbClr val="0029DA"/>
                </a:solidFill>
              </a:rPr>
              <a:t>月线、周线死叉</a:t>
            </a:r>
            <a:r>
              <a:rPr lang="zh-CN" altLang="en-US"/>
              <a:t>区域，年前缩量，</a:t>
            </a:r>
            <a:r>
              <a:rPr lang="zh-CN" altLang="en-US">
                <a:solidFill>
                  <a:srgbClr val="0029DA"/>
                </a:solidFill>
              </a:rPr>
              <a:t>难有大表现</a:t>
            </a:r>
            <a:r>
              <a:rPr lang="zh-CN" altLang="en-US"/>
              <a:t>，高低切换为主。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方向：</a:t>
            </a:r>
            <a:r>
              <a:rPr lang="zh-CN" altLang="en-US"/>
              <a:t>高位</a:t>
            </a:r>
            <a:r>
              <a:rPr lang="zh-CN" altLang="en-US">
                <a:solidFill>
                  <a:srgbClr val="0029DA"/>
                </a:solidFill>
              </a:rPr>
              <a:t>小微盘</a:t>
            </a:r>
            <a:r>
              <a:rPr lang="zh-CN" altLang="en-US"/>
              <a:t>股易调整，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高股息</a:t>
            </a:r>
            <a:r>
              <a:rPr lang="zh-CN" altLang="en-US"/>
              <a:t>易走强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3.</a:t>
            </a:r>
            <a:r>
              <a:rPr lang="zh-CN" altLang="en-US">
                <a:solidFill>
                  <a:srgbClr val="FF0000"/>
                </a:solidFill>
              </a:rPr>
              <a:t>窗口：</a:t>
            </a:r>
            <a:r>
              <a:rPr lang="zh-CN" altLang="en-US"/>
              <a:t>过去五年</a:t>
            </a:r>
            <a:r>
              <a:rPr lang="en-US" altLang="zh-CN"/>
              <a:t>1</a:t>
            </a:r>
            <a:r>
              <a:rPr lang="zh-CN" altLang="en-US"/>
              <a:t>月上涨概率最大的为</a:t>
            </a:r>
            <a:r>
              <a:rPr lang="zh-CN" altLang="en-US">
                <a:solidFill>
                  <a:srgbClr val="F315F3"/>
                </a:solidFill>
              </a:rPr>
              <a:t>银行</a:t>
            </a:r>
            <a:r>
              <a:rPr lang="zh-CN" altLang="en-US"/>
              <a:t>（</a:t>
            </a:r>
            <a:r>
              <a:rPr lang="en-US" altLang="zh-CN"/>
              <a:t>85%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政策：</a:t>
            </a:r>
            <a:r>
              <a:rPr lang="zh-CN" altLang="en-US"/>
              <a:t>提示退市、</a:t>
            </a:r>
            <a:r>
              <a:rPr lang="en-US" altLang="zh-CN"/>
              <a:t>ST</a:t>
            </a:r>
            <a:r>
              <a:rPr lang="zh-CN" altLang="en-US"/>
              <a:t>、</a:t>
            </a:r>
            <a:r>
              <a:rPr lang="zh-CN" altLang="en-US">
                <a:solidFill>
                  <a:srgbClr val="0029DA"/>
                </a:solidFill>
              </a:rPr>
              <a:t>绩差股</a:t>
            </a:r>
            <a:r>
              <a:rPr lang="zh-CN" altLang="en-US"/>
              <a:t>风险，引导</a:t>
            </a:r>
            <a:r>
              <a:rPr lang="zh-CN" altLang="en-US">
                <a:solidFill>
                  <a:srgbClr val="F315F3"/>
                </a:solidFill>
              </a:rPr>
              <a:t>价值炒作</a:t>
            </a:r>
            <a:r>
              <a:rPr lang="zh-CN" altLang="en-US"/>
              <a:t>（蓝筹、国企、央企）</a:t>
            </a:r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542665" y="3953510"/>
            <a:ext cx="17583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市场市值排序靠前权重受到资金青睐。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365" y="2519680"/>
            <a:ext cx="3289935" cy="3192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2820" y="3032760"/>
            <a:ext cx="3547745" cy="233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文本框 16"/>
          <p:cNvSpPr txBox="1"/>
          <p:nvPr/>
        </p:nvSpPr>
        <p:spPr>
          <a:xfrm>
            <a:off x="6652260" y="59874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规避</a:t>
            </a:r>
            <a:r>
              <a:rPr lang="en-US" altLang="zh-CN">
                <a:solidFill>
                  <a:srgbClr val="0029DA"/>
                </a:solidFill>
                <a:highlight>
                  <a:srgbClr val="FFFF00"/>
                </a:highlight>
              </a:rPr>
              <a:t>9.24</a:t>
            </a:r>
            <a:r>
              <a:rPr lang="zh-CN" altLang="en-US">
                <a:solidFill>
                  <a:srgbClr val="0029DA"/>
                </a:solidFill>
                <a:highlight>
                  <a:srgbClr val="FFFF00"/>
                </a:highlight>
              </a:rPr>
              <a:t>行情以来假控盘趋势走坏股</a:t>
            </a:r>
            <a:endParaRPr lang="zh-CN" altLang="en-US">
              <a:solidFill>
                <a:srgbClr val="0029DA"/>
              </a:solidFill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大盘：历史压力位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1923"/>
          <a:stretch>
            <a:fillRect/>
          </a:stretch>
        </p:blipFill>
        <p:spPr>
          <a:xfrm>
            <a:off x="116840" y="910590"/>
            <a:ext cx="3447415" cy="55473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835" y="910590"/>
            <a:ext cx="3088640" cy="55467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7099935" y="910590"/>
            <a:ext cx="406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29DA"/>
                </a:solidFill>
              </a:rPr>
              <a:t>月线死叉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0029DA"/>
                </a:solidFill>
              </a:rPr>
              <a:t>周线死叉</a:t>
            </a:r>
            <a:endParaRPr lang="zh-CN" altLang="en-US" sz="2000">
              <a:solidFill>
                <a:srgbClr val="0029DA"/>
              </a:solidFill>
            </a:endParaRPr>
          </a:p>
          <a:p>
            <a:r>
              <a:rPr lang="zh-CN" altLang="en-US" sz="2000">
                <a:solidFill>
                  <a:srgbClr val="FF0000"/>
                </a:solidFill>
              </a:rPr>
              <a:t>日线死叉后</a:t>
            </a:r>
            <a:endParaRPr lang="zh-CN" altLang="en-US"/>
          </a:p>
          <a:p>
            <a:r>
              <a:rPr lang="zh-CN" altLang="en-US"/>
              <a:t>波段反弹</a:t>
            </a:r>
            <a:r>
              <a:rPr lang="zh-CN" altLang="en-US">
                <a:solidFill>
                  <a:srgbClr val="F315F3"/>
                </a:solidFill>
              </a:rPr>
              <a:t>收缩仓位</a:t>
            </a:r>
            <a:r>
              <a:rPr lang="zh-CN" altLang="en-US"/>
              <a:t>为主，规避大周期压力带来的个股承压回落。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r="19060"/>
          <a:stretch>
            <a:fillRect/>
          </a:stretch>
        </p:blipFill>
        <p:spPr>
          <a:xfrm>
            <a:off x="7202805" y="2898140"/>
            <a:ext cx="2326640" cy="12522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7313930" y="4292600"/>
            <a:ext cx="22155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1.</a:t>
            </a:r>
            <a:r>
              <a:rPr lang="zh-CN" altLang="en-US" sz="1600"/>
              <a:t>智能辅助线压力</a:t>
            </a:r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 t="13652"/>
          <a:stretch>
            <a:fillRect/>
          </a:stretch>
        </p:blipFill>
        <p:spPr>
          <a:xfrm>
            <a:off x="9678670" y="2898140"/>
            <a:ext cx="2326005" cy="1250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9648825" y="4291330"/>
            <a:ext cx="2355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600"/>
              <a:t>2.</a:t>
            </a:r>
            <a:r>
              <a:rPr lang="zh-CN" altLang="en-US" sz="1600"/>
              <a:t>平台压力</a:t>
            </a:r>
            <a:endParaRPr lang="zh-CN" altLang="en-US" sz="1600"/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指数的结构（箱体构筑）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72475" y="1023620"/>
            <a:ext cx="31407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  <a:p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023620"/>
            <a:ext cx="10415270" cy="56419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超跌反弹（本周节奏）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009015"/>
            <a:ext cx="5284470" cy="4996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5568315" y="942975"/>
            <a:ext cx="6554470" cy="54476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右箭头 4"/>
          <p:cNvSpPr/>
          <p:nvPr/>
        </p:nvSpPr>
        <p:spPr>
          <a:xfrm>
            <a:off x="2343150" y="4995545"/>
            <a:ext cx="3752850" cy="487680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4965" y="4821555"/>
            <a:ext cx="1901190" cy="1090930"/>
          </a:xfrm>
          <a:prstGeom prst="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925</Words>
  <Application>WPS 演示</Application>
  <PresentationFormat>宽屏</PresentationFormat>
  <Paragraphs>144</Paragraphs>
  <Slides>22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C_Hokcheung</cp:lastModifiedBy>
  <cp:revision>831</cp:revision>
  <dcterms:created xsi:type="dcterms:W3CDTF">2019-06-19T02:08:00Z</dcterms:created>
  <dcterms:modified xsi:type="dcterms:W3CDTF">2025-01-09T08:23:00Z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