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8" r:id="rId9"/>
    <p:sldId id="4450" r:id="rId10"/>
    <p:sldId id="4444" r:id="rId11"/>
    <p:sldId id="1341" r:id="rId12"/>
    <p:sldId id="4272" r:id="rId13"/>
    <p:sldId id="4270" r:id="rId14"/>
    <p:sldId id="4278"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1.xml"/><Relationship Id="rId2" Type="http://schemas.openxmlformats.org/officeDocument/2006/relationships/image" Target="../media/image13.pn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245" y="911225"/>
            <a:ext cx="11135360" cy="4636135"/>
          </a:xfrm>
          <a:prstGeom prst="rect">
            <a:avLst/>
          </a:prstGeom>
          <a:noFill/>
        </p:spPr>
        <p:txBody>
          <a:bodyPr wrap="square" rtlCol="0">
            <a:noAutofit/>
          </a:bodyPr>
          <a:lstStyle/>
          <a:p>
            <a:r>
              <a:rPr lang="en-US" altLang="zh-CN" sz="2000" dirty="0"/>
              <a:t>1</a:t>
            </a:r>
            <a:r>
              <a:rPr lang="zh-CN" altLang="en-US" sz="2000" dirty="0"/>
              <a:t>、国产软件：</a:t>
            </a:r>
            <a:endParaRPr lang="zh-CN" altLang="en-US" sz="2000" dirty="0"/>
          </a:p>
          <a:p>
            <a:r>
              <a:rPr lang="en-US" altLang="zh-CN" sz="2000" dirty="0"/>
              <a:t>10</a:t>
            </a:r>
            <a:r>
              <a:rPr lang="zh-CN" altLang="en-US" sz="2000" dirty="0"/>
              <a:t>月</a:t>
            </a:r>
            <a:r>
              <a:rPr lang="en-US" altLang="zh-CN" sz="2000" dirty="0"/>
              <a:t>12</a:t>
            </a:r>
            <a:r>
              <a:rPr lang="zh-CN" altLang="en-US" sz="2000" dirty="0"/>
              <a:t>日，</a:t>
            </a:r>
            <a:r>
              <a:rPr lang="en-US" altLang="zh-CN" sz="2000" dirty="0"/>
              <a:t>“</a:t>
            </a:r>
            <a:r>
              <a:rPr lang="zh-CN" altLang="en-US" sz="2000" dirty="0"/>
              <a:t>商务部公告附件首次改为</a:t>
            </a:r>
            <a:r>
              <a:rPr lang="en-US" altLang="zh-CN" sz="2000" dirty="0"/>
              <a:t>wps</a:t>
            </a:r>
            <a:r>
              <a:rPr lang="zh-CN" altLang="en-US" sz="2000" dirty="0"/>
              <a:t>格式</a:t>
            </a:r>
            <a:r>
              <a:rPr lang="en-US" altLang="zh-CN" sz="2000" dirty="0"/>
              <a:t>”</a:t>
            </a:r>
            <a:r>
              <a:rPr lang="zh-CN" altLang="en-US" sz="2000" dirty="0"/>
              <a:t>词条登上微博热搜。商务部</a:t>
            </a:r>
            <a:r>
              <a:rPr lang="en-US" altLang="zh-CN" sz="2000" dirty="0"/>
              <a:t>10</a:t>
            </a:r>
            <a:r>
              <a:rPr lang="zh-CN" altLang="en-US" sz="2000" dirty="0"/>
              <a:t>月</a:t>
            </a:r>
            <a:r>
              <a:rPr lang="en-US" altLang="zh-CN" sz="2000" dirty="0"/>
              <a:t>9</a:t>
            </a:r>
            <a:r>
              <a:rPr lang="zh-CN" altLang="en-US" sz="2000" dirty="0"/>
              <a:t>日发布</a:t>
            </a:r>
            <a:r>
              <a:rPr lang="en-US" altLang="zh-CN" sz="2000" dirty="0"/>
              <a:t>2025</a:t>
            </a:r>
            <a:r>
              <a:rPr lang="zh-CN" altLang="en-US" sz="2000" dirty="0"/>
              <a:t>年第</a:t>
            </a:r>
            <a:r>
              <a:rPr lang="en-US" altLang="zh-CN" sz="2000" dirty="0"/>
              <a:t>61</a:t>
            </a:r>
            <a:r>
              <a:rPr lang="zh-CN" altLang="en-US" sz="2000" dirty="0"/>
              <a:t>号公告，对含有中国成分的部分境外稀土相关物项实施出口管制。除管制规则外，附件采用</a:t>
            </a:r>
            <a:r>
              <a:rPr lang="en-US" altLang="zh-CN" sz="2000" dirty="0"/>
              <a:t>wps</a:t>
            </a:r>
            <a:r>
              <a:rPr lang="zh-CN" altLang="en-US" sz="2000" dirty="0"/>
              <a:t>格式，申请文件须以中文提交两大细节引发热议。据悉，此前公告附件都是</a:t>
            </a:r>
            <a:r>
              <a:rPr lang="en-US" altLang="zh-CN" sz="2000" dirty="0"/>
              <a:t>word</a:t>
            </a:r>
            <a:r>
              <a:rPr lang="zh-CN" altLang="en-US" sz="2000" dirty="0"/>
              <a:t>或</a:t>
            </a:r>
            <a:r>
              <a:rPr lang="en-US" altLang="zh-CN" sz="2000" dirty="0"/>
              <a:t>pdf</a:t>
            </a:r>
            <a:r>
              <a:rPr lang="zh-CN" altLang="en-US" sz="2000" dirty="0"/>
              <a:t>格式。</a:t>
            </a:r>
            <a:endParaRPr lang="zh-CN" altLang="en-US" sz="2000" dirty="0"/>
          </a:p>
          <a:p>
            <a:endParaRPr lang="zh-CN" altLang="en-US" sz="2000" dirty="0"/>
          </a:p>
          <a:p>
            <a:r>
              <a:rPr lang="en-US" altLang="zh-CN" sz="2000" dirty="0"/>
              <a:t>2</a:t>
            </a:r>
            <a:r>
              <a:rPr lang="zh-CN" altLang="en-US" sz="2000" dirty="0"/>
              <a:t>、稀土永磁：</a:t>
            </a:r>
            <a:endParaRPr lang="zh-CN" altLang="en-US" sz="2000" dirty="0"/>
          </a:p>
          <a:p>
            <a:r>
              <a:rPr lang="zh-CN" altLang="en-US" sz="2000" dirty="0"/>
              <a:t>包钢股份与北方稀土上调</a:t>
            </a:r>
            <a:r>
              <a:rPr lang="en-US" altLang="zh-CN" sz="2000" dirty="0"/>
              <a:t>2025</a:t>
            </a:r>
            <a:r>
              <a:rPr lang="zh-CN" altLang="en-US" sz="2000" dirty="0"/>
              <a:t>年第四季度稀土精矿关联交易价格至不含税</a:t>
            </a:r>
            <a:r>
              <a:rPr lang="en-US" altLang="zh-CN" sz="2000" dirty="0"/>
              <a:t>26205</a:t>
            </a:r>
            <a:r>
              <a:rPr lang="zh-CN" altLang="en-US" sz="2000" dirty="0"/>
              <a:t>元</a:t>
            </a:r>
            <a:r>
              <a:rPr lang="en-US" altLang="zh-CN" sz="2000" dirty="0"/>
              <a:t>/</a:t>
            </a:r>
            <a:r>
              <a:rPr lang="zh-CN" altLang="en-US" sz="2000" dirty="0"/>
              <a:t>吨（干量，</a:t>
            </a:r>
            <a:r>
              <a:rPr lang="en-US" altLang="zh-CN" sz="2000" dirty="0"/>
              <a:t>REO=50%</a:t>
            </a:r>
            <a:r>
              <a:rPr lang="zh-CN" altLang="en-US" sz="2000" dirty="0"/>
              <a:t>），</a:t>
            </a:r>
            <a:r>
              <a:rPr lang="en-US" altLang="zh-CN" sz="2000" dirty="0"/>
              <a:t>REO</a:t>
            </a:r>
            <a:r>
              <a:rPr lang="zh-CN" altLang="en-US" sz="2000" dirty="0"/>
              <a:t>每增减</a:t>
            </a:r>
            <a:r>
              <a:rPr lang="en-US" altLang="zh-CN" sz="2000" dirty="0"/>
              <a:t>1%</a:t>
            </a:r>
            <a:r>
              <a:rPr lang="zh-CN" altLang="en-US" sz="2000" dirty="0"/>
              <a:t>，价格增减</a:t>
            </a:r>
            <a:r>
              <a:rPr lang="en-US" altLang="zh-CN" sz="2000" dirty="0"/>
              <a:t>524.10</a:t>
            </a:r>
            <a:r>
              <a:rPr lang="zh-CN" altLang="en-US" sz="2000" dirty="0"/>
              <a:t>元</a:t>
            </a:r>
            <a:r>
              <a:rPr lang="en-US" altLang="zh-CN" sz="2000" dirty="0"/>
              <a:t>/</a:t>
            </a:r>
            <a:r>
              <a:rPr lang="zh-CN" altLang="en-US" sz="2000" dirty="0"/>
              <a:t>吨。此前，上述两家公司在</a:t>
            </a:r>
            <a:r>
              <a:rPr lang="en-US" altLang="zh-CN" sz="2000" dirty="0"/>
              <a:t>7</a:t>
            </a:r>
            <a:r>
              <a:rPr lang="zh-CN" altLang="en-US" sz="2000" dirty="0"/>
              <a:t>月</a:t>
            </a:r>
            <a:r>
              <a:rPr lang="en-US" altLang="zh-CN" sz="2000" dirty="0"/>
              <a:t>10</a:t>
            </a:r>
            <a:r>
              <a:rPr lang="zh-CN" altLang="en-US" sz="2000" dirty="0"/>
              <a:t>日发布公告，第三季度稀土精矿交易价格调整为不含税</a:t>
            </a:r>
            <a:r>
              <a:rPr lang="en-US" altLang="zh-CN" sz="2000" dirty="0"/>
              <a:t>19109</a:t>
            </a:r>
            <a:r>
              <a:rPr lang="zh-CN" altLang="en-US" sz="2000" dirty="0"/>
              <a:t>元</a:t>
            </a:r>
            <a:r>
              <a:rPr lang="en-US" altLang="zh-CN" sz="2000" dirty="0"/>
              <a:t>/</a:t>
            </a:r>
            <a:r>
              <a:rPr lang="zh-CN" altLang="en-US" sz="2000" dirty="0"/>
              <a:t>吨。据此估算，第四季度价格环比上涨</a:t>
            </a:r>
            <a:r>
              <a:rPr lang="en-US" altLang="zh-CN" sz="2000" dirty="0"/>
              <a:t>37.13%</a:t>
            </a:r>
            <a:r>
              <a:rPr lang="zh-CN" altLang="en-US" sz="2000" dirty="0"/>
              <a:t>，为</a:t>
            </a:r>
            <a:r>
              <a:rPr lang="en-US" altLang="zh-CN" sz="2000" dirty="0"/>
              <a:t>2023</a:t>
            </a:r>
            <a:r>
              <a:rPr lang="zh-CN" altLang="en-US" sz="2000" dirty="0"/>
              <a:t>年二季度以来最大涨幅，实现精矿价格季度</a:t>
            </a:r>
            <a:r>
              <a:rPr lang="en-US" altLang="zh-CN" sz="2000" dirty="0"/>
              <a:t>5</a:t>
            </a:r>
            <a:r>
              <a:rPr lang="zh-CN" altLang="en-US" sz="2000" dirty="0"/>
              <a:t>连涨。</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899775" cy="4636135"/>
          </a:xfrm>
          <a:prstGeom prst="rect">
            <a:avLst/>
          </a:prstGeom>
          <a:noFill/>
        </p:spPr>
        <p:txBody>
          <a:bodyPr wrap="square" rtlCol="0">
            <a:noAutofit/>
          </a:bodyPr>
          <a:lstStyle/>
          <a:p>
            <a:r>
              <a:rPr lang="en-US" altLang="zh-CN" sz="2000" dirty="0"/>
              <a:t>3</a:t>
            </a:r>
            <a:r>
              <a:rPr lang="zh-CN" altLang="en-US" sz="2000" dirty="0"/>
              <a:t>、人工智能：</a:t>
            </a:r>
            <a:endParaRPr lang="zh-CN" altLang="en-US" sz="2000" dirty="0"/>
          </a:p>
          <a:p>
            <a:endParaRPr lang="zh-CN" altLang="en-US" sz="2000" dirty="0"/>
          </a:p>
          <a:p>
            <a:r>
              <a:rPr lang="zh-CN" altLang="en-US" sz="2000" dirty="0"/>
              <a:t>中央网信办、国家发展改革委近日联合印发《政务领域人工智能大模型部署应用指引》，为各级政务部门提供人工智能大模型部署应用的工作导向和基本参照。政务部门可围绕政务服务、社会治理、机关办公和辅助决策等工作中的共性、高频需求，因地制宜、结合实际，选择典型场景进行人工智能大模型探索应用。</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8250" y="189865"/>
            <a:ext cx="3510280"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浪尖淘金</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347345" y="960755"/>
            <a:ext cx="11282045" cy="5181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46075" y="843280"/>
            <a:ext cx="11350625" cy="535749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1240</Words>
  <Application>WPS 演示</Application>
  <PresentationFormat>宽屏</PresentationFormat>
  <Paragraphs>90</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方正宝黑体 简 Medium</vt:lpstr>
      <vt:lpstr>汉仪雅酷黑简</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295</cp:revision>
  <dcterms:created xsi:type="dcterms:W3CDTF">2024-06-11T06:30:00Z</dcterms:created>
  <dcterms:modified xsi:type="dcterms:W3CDTF">2025-10-13T01:00:36Z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2052-12.1.0.22529</vt:lpwstr>
  </property>
</Properties>
</file>