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391" r:id="rId6"/>
    <p:sldId id="4440" r:id="rId7"/>
    <p:sldId id="4442" r:id="rId8"/>
    <p:sldId id="4448" r:id="rId9"/>
    <p:sldId id="4450" r:id="rId10"/>
    <p:sldId id="4444" r:id="rId11"/>
    <p:sldId id="1341" r:id="rId12"/>
    <p:sldId id="4272" r:id="rId13"/>
    <p:sldId id="4270" r:id="rId14"/>
    <p:sldId id="4278" r:id="rId15"/>
    <p:sldId id="4269" r:id="rId16"/>
    <p:sldId id="4241" r:id="rId17"/>
    <p:sldId id="270" r:id="rId18"/>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22.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1.xml"/><Relationship Id="rId2" Type="http://schemas.openxmlformats.org/officeDocument/2006/relationships/image" Target="../media/image13.png"/><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7.png"/><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市场稳中向上</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311275" y="734695"/>
            <a:ext cx="9867900" cy="54324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386820" cy="4636135"/>
          </a:xfrm>
          <a:prstGeom prst="rect">
            <a:avLst/>
          </a:prstGeom>
          <a:noFill/>
        </p:spPr>
        <p:txBody>
          <a:bodyPr wrap="square" rtlCol="0">
            <a:noAutofit/>
          </a:bodyPr>
          <a:lstStyle/>
          <a:p>
            <a:r>
              <a:rPr lang="en-US" altLang="zh-CN" sz="2000" dirty="0"/>
              <a:t>1</a:t>
            </a:r>
            <a:r>
              <a:rPr lang="zh-CN" altLang="en-US" sz="2000" dirty="0"/>
              <a:t>、光刻胶：</a:t>
            </a:r>
            <a:endParaRPr lang="zh-CN" altLang="en-US" sz="2000" dirty="0"/>
          </a:p>
          <a:p>
            <a:r>
              <a:rPr lang="zh-CN" altLang="en-US" sz="2000" dirty="0"/>
              <a:t>据媒体报道，光刻技术是推动集成电路芯片制程工艺持续微缩的核心驱动力之一。近日，北京大学化学与分子工程学院彭海琳教授团队及合作者通过冷冻电子断层扫描技术，首次在原位状态下解析了光刻胶分子在液相环境中的微观三维结构、界面分布与缠结行为，指导开发出可显著减少光刻缺陷的产业化方案。相关论文近日刊发于《自然</a:t>
            </a:r>
            <a:r>
              <a:rPr lang="en-US" altLang="zh-CN" sz="2000" dirty="0"/>
              <a:t>·</a:t>
            </a:r>
            <a:r>
              <a:rPr lang="zh-CN" altLang="en-US" sz="2000" dirty="0"/>
              <a:t>通讯》。</a:t>
            </a:r>
            <a:endParaRPr lang="zh-CN" altLang="en-US" sz="2000" dirty="0"/>
          </a:p>
          <a:p>
            <a:endParaRPr lang="zh-CN" altLang="en-US" sz="2000" dirty="0"/>
          </a:p>
          <a:p>
            <a:r>
              <a:rPr lang="en-US" altLang="zh-CN" sz="2000" dirty="0"/>
              <a:t>2</a:t>
            </a:r>
            <a:r>
              <a:rPr lang="zh-CN" altLang="en-US" sz="2000" dirty="0"/>
              <a:t>、存储芯片：</a:t>
            </a:r>
            <a:endParaRPr lang="zh-CN" altLang="en-US" sz="2000" dirty="0"/>
          </a:p>
          <a:p>
            <a:r>
              <a:rPr lang="zh-CN" altLang="en-US" sz="2000" dirty="0"/>
              <a:t>据媒体记者从存储产业链人士处获悉，目前部分原厂的部分</a:t>
            </a:r>
            <a:r>
              <a:rPr lang="en-US" altLang="zh-CN" sz="2000" dirty="0"/>
              <a:t>Dram</a:t>
            </a:r>
            <a:r>
              <a:rPr lang="zh-CN" altLang="en-US" sz="2000" dirty="0"/>
              <a:t>和</a:t>
            </a:r>
            <a:r>
              <a:rPr lang="en-US" altLang="zh-CN" sz="2000" dirty="0"/>
              <a:t>Flash</a:t>
            </a:r>
            <a:r>
              <a:rPr lang="zh-CN" altLang="en-US" sz="2000" dirty="0"/>
              <a:t>产品已经处于暂停报价状态，</a:t>
            </a:r>
            <a:r>
              <a:rPr lang="en-US" altLang="zh-CN" sz="2000" dirty="0"/>
              <a:t>“</a:t>
            </a:r>
            <a:r>
              <a:rPr lang="zh-CN" altLang="en-US" sz="2000" dirty="0"/>
              <a:t>就算报价，价格有效期也很短，一天一个价。</a:t>
            </a:r>
            <a:r>
              <a:rPr lang="en-US" altLang="zh-CN" sz="2000" dirty="0"/>
              <a:t>”</a:t>
            </a:r>
            <a:r>
              <a:rPr lang="zh-CN" altLang="en-US" sz="2000" dirty="0"/>
              <a:t>针对这种情况，国内产业链亦受到不小影响。</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7760" y="974725"/>
            <a:ext cx="10899775" cy="4636135"/>
          </a:xfrm>
          <a:prstGeom prst="rect">
            <a:avLst/>
          </a:prstGeom>
          <a:noFill/>
        </p:spPr>
        <p:txBody>
          <a:bodyPr wrap="square" rtlCol="0">
            <a:noAutofit/>
          </a:bodyPr>
          <a:lstStyle/>
          <a:p>
            <a:r>
              <a:rPr lang="en-US" altLang="zh-CN" sz="2000" dirty="0"/>
              <a:t>3</a:t>
            </a:r>
            <a:r>
              <a:rPr lang="zh-CN" altLang="en-US" sz="2000" dirty="0"/>
              <a:t>、机器人：</a:t>
            </a:r>
            <a:endParaRPr lang="zh-CN" altLang="en-US" sz="2000" dirty="0"/>
          </a:p>
          <a:p>
            <a:endParaRPr lang="zh-CN" altLang="en-US" sz="2000" dirty="0"/>
          </a:p>
          <a:p>
            <a:r>
              <a:rPr lang="en-US" altLang="zh-CN" sz="2000" dirty="0"/>
              <a:t>10</a:t>
            </a:r>
            <a:r>
              <a:rPr lang="zh-CN" altLang="en-US" sz="2000" dirty="0"/>
              <a:t>月</a:t>
            </a:r>
            <a:r>
              <a:rPr lang="en-US" altLang="zh-CN" sz="2000" dirty="0"/>
              <a:t>25</a:t>
            </a:r>
            <a:r>
              <a:rPr lang="zh-CN" altLang="en-US" sz="2000" dirty="0"/>
              <a:t>日消息，宇树新款</a:t>
            </a:r>
            <a:r>
              <a:rPr lang="en-US" altLang="zh-CN" sz="2000" dirty="0"/>
              <a:t>H2</a:t>
            </a:r>
            <a:r>
              <a:rPr lang="zh-CN" altLang="en-US" sz="2000" dirty="0"/>
              <a:t>机器人惊艳亮相</a:t>
            </a:r>
            <a:r>
              <a:rPr lang="en-US" altLang="zh-CN" sz="2000" dirty="0"/>
              <a:t>IROS2025</a:t>
            </a:r>
            <a:r>
              <a:rPr lang="zh-CN" altLang="en-US" sz="2000" dirty="0"/>
              <a:t>，</a:t>
            </a:r>
            <a:r>
              <a:rPr lang="en-US" altLang="zh-CN" sz="2000" dirty="0"/>
              <a:t>180cm</a:t>
            </a:r>
            <a:r>
              <a:rPr lang="zh-CN" altLang="en-US" sz="2000" dirty="0"/>
              <a:t>身高配仿生人脸</a:t>
            </a:r>
            <a:r>
              <a:rPr lang="en-US" altLang="zh-CN" sz="2000" dirty="0"/>
              <a:t> </a:t>
            </a:r>
            <a:r>
              <a:rPr lang="zh-CN" altLang="en-US" sz="2000" dirty="0"/>
              <a:t>双眸藏摄像头</a:t>
            </a:r>
            <a:r>
              <a:rPr lang="en-US" altLang="zh-CN" sz="2000" dirty="0"/>
              <a:t> 31</a:t>
            </a:r>
            <a:r>
              <a:rPr lang="zh-CN" altLang="en-US" sz="2000" dirty="0"/>
              <a:t>个灵活关节还原芭蕾舞姿。</a:t>
            </a:r>
            <a:r>
              <a:rPr lang="en-US" altLang="zh-CN" sz="2000" dirty="0"/>
              <a:t>10</a:t>
            </a:r>
            <a:r>
              <a:rPr lang="zh-CN" altLang="en-US" sz="2000" dirty="0"/>
              <a:t>月</a:t>
            </a:r>
            <a:r>
              <a:rPr lang="en-US" altLang="zh-CN" sz="2000" dirty="0"/>
              <a:t>24</a:t>
            </a:r>
            <a:r>
              <a:rPr lang="zh-CN" altLang="en-US" sz="2000" dirty="0"/>
              <a:t>日</a:t>
            </a:r>
            <a:r>
              <a:rPr lang="en-US" altLang="zh-CN" sz="2000" dirty="0"/>
              <a:t>,</a:t>
            </a:r>
            <a:r>
              <a:rPr lang="zh-CN" altLang="en-US" sz="2000" dirty="0"/>
              <a:t>京东物流宣布</a:t>
            </a:r>
            <a:r>
              <a:rPr lang="en-US" altLang="zh-CN" sz="2000" dirty="0"/>
              <a:t>,</a:t>
            </a:r>
            <a:r>
              <a:rPr lang="zh-CN" altLang="en-US" sz="2000" dirty="0"/>
              <a:t>将采购</a:t>
            </a:r>
            <a:r>
              <a:rPr lang="en-US" altLang="zh-CN" sz="2000" dirty="0"/>
              <a:t>300</a:t>
            </a:r>
            <a:r>
              <a:rPr lang="zh-CN" altLang="en-US" sz="2000" dirty="0"/>
              <a:t>万台机器人、</a:t>
            </a:r>
            <a:r>
              <a:rPr lang="en-US" altLang="zh-CN" sz="2000" dirty="0"/>
              <a:t>100</a:t>
            </a:r>
            <a:r>
              <a:rPr lang="zh-CN" altLang="en-US" sz="2000" dirty="0"/>
              <a:t>万台无人车、</a:t>
            </a:r>
            <a:r>
              <a:rPr lang="en-US" altLang="zh-CN" sz="2000" dirty="0"/>
              <a:t>10</a:t>
            </a:r>
            <a:r>
              <a:rPr lang="zh-CN" altLang="en-US" sz="2000" dirty="0"/>
              <a:t>万架无人机。</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25770" y="189865"/>
            <a:ext cx="3032760" cy="460375"/>
          </a:xfrm>
          <a:prstGeom prst="rect">
            <a:avLst/>
          </a:prstGeom>
          <a:noFill/>
        </p:spPr>
        <p:txBody>
          <a:bodyPr wrap="square" rtlCol="0">
            <a:spAutoFit/>
          </a:bodyPr>
          <a:lstStyle/>
          <a:p>
            <a:r>
              <a:rPr lang="zh-CN" altLang="en-US" sz="2400" dirty="0">
                <a:solidFill>
                  <a:schemeClr val="bg1"/>
                </a:solidFill>
              </a:rPr>
              <a:t>经传好课</a:t>
            </a:r>
            <a:endParaRPr lang="zh-CN" altLang="en-US" sz="2400" dirty="0">
              <a:solidFill>
                <a:schemeClr val="bg1"/>
              </a:solidFill>
            </a:endParaRPr>
          </a:p>
        </p:txBody>
      </p:sp>
      <p:pic>
        <p:nvPicPr>
          <p:cNvPr id="5" name="图片 4"/>
          <p:cNvPicPr>
            <a:picLocks noChangeAspect="1"/>
          </p:cNvPicPr>
          <p:nvPr/>
        </p:nvPicPr>
        <p:blipFill>
          <a:blip r:embed="rId1"/>
          <a:stretch>
            <a:fillRect/>
          </a:stretch>
        </p:blipFill>
        <p:spPr>
          <a:xfrm>
            <a:off x="546735" y="860425"/>
            <a:ext cx="11184255" cy="51174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48250" y="189865"/>
            <a:ext cx="3510280"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浪尖淘金</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347345" y="960755"/>
            <a:ext cx="11282045" cy="5181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46075" y="843280"/>
            <a:ext cx="11350625" cy="535749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wm#"/>
  <p:tag name="KSO_WM_TEMPLATE_CATEGORY" val="custom"/>
  <p:tag name="KSO_WM_TEMPLATE_INDEX" val="20205081"/>
</p:tagLst>
</file>

<file path=ppt/tags/tag22.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1138</Words>
  <Application>WPS 演示</Application>
  <PresentationFormat>宽屏</PresentationFormat>
  <Paragraphs>90</Paragraphs>
  <Slides>15</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15</vt:i4>
      </vt:variant>
    </vt:vector>
  </HeadingPairs>
  <TitlesOfParts>
    <vt:vector size="30"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方正宝黑体 简 Medium</vt:lpstr>
      <vt:lpstr>汉仪雅酷黑简</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305</cp:revision>
  <dcterms:created xsi:type="dcterms:W3CDTF">2024-06-11T06:30:00Z</dcterms:created>
  <dcterms:modified xsi:type="dcterms:W3CDTF">2025-10-27T00:46:12Z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2052-12.1.0.23542</vt:lpwstr>
  </property>
</Properties>
</file>