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68" r:id="rId2"/>
    <p:sldId id="877" r:id="rId3"/>
    <p:sldId id="1230" r:id="rId4"/>
    <p:sldId id="1242" r:id="rId5"/>
    <p:sldId id="1231" r:id="rId6"/>
    <p:sldId id="1234" r:id="rId7"/>
    <p:sldId id="1162" r:id="rId8"/>
    <p:sldId id="1173" r:id="rId9"/>
    <p:sldId id="1232" r:id="rId10"/>
    <p:sldId id="1241" r:id="rId11"/>
    <p:sldId id="1224" r:id="rId12"/>
    <p:sldId id="1163" r:id="rId13"/>
    <p:sldId id="1154" r:id="rId14"/>
    <p:sldId id="1201" r:id="rId15"/>
    <p:sldId id="1237" r:id="rId16"/>
    <p:sldId id="1236" r:id="rId17"/>
    <p:sldId id="1243" r:id="rId18"/>
    <p:sldId id="117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42"/>
            <p14:sldId id="1231"/>
            <p14:sldId id="1234"/>
            <p14:sldId id="1162"/>
            <p14:sldId id="1173"/>
            <p14:sldId id="1232"/>
            <p14:sldId id="1241"/>
            <p14:sldId id="1224"/>
            <p14:sldId id="1163"/>
            <p14:sldId id="1154"/>
            <p14:sldId id="1201"/>
            <p14:sldId id="1237"/>
            <p14:sldId id="1236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D34"/>
    <a:srgbClr val="F31BF3"/>
    <a:srgbClr val="4E83FA"/>
    <a:srgbClr val="FFFA9D"/>
    <a:srgbClr val="FFFFFF"/>
    <a:srgbClr val="ED000E"/>
    <a:srgbClr val="FF4E00"/>
    <a:srgbClr val="FF7900"/>
    <a:srgbClr val="0089CF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5558" autoAdjust="0"/>
  </p:normalViewPr>
  <p:slideViewPr>
    <p:cSldViewPr snapToGrid="0" showGuides="1">
      <p:cViewPr>
        <p:scale>
          <a:sx n="125" d="100"/>
          <a:sy n="125" d="100"/>
        </p:scale>
        <p:origin x="426" y="-1074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96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爆量行情下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讲究一个快准狠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2024/10/21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>
            <a:extLst>
              <a:ext uri="{FF2B5EF4-FFF2-40B4-BE49-F238E27FC236}">
                <a16:creationId xmlns:a16="http://schemas.microsoft.com/office/drawing/2014/main" id="{19E3508F-69A2-4876-BA68-AE09260C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D7D415F-0A42-4676-B462-004814A4B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进阶：紫旗控盘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6BAB82-6379-4D41-A8FF-FD58C165E8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08942"/>
            <a:ext cx="7820008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强势爆发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</a:rPr>
              <a:t>更稳趋势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FFBEA2AF-B4F8-4075-8EE8-8AF601BB18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542293" y="1827101"/>
            <a:ext cx="7107413" cy="3981841"/>
          </a:xfr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D0FC312D-4B8B-4D98-83ED-1AAC6714AD0D}"/>
              </a:ext>
            </a:extLst>
          </p:cNvPr>
          <p:cNvSpPr/>
          <p:nvPr/>
        </p:nvSpPr>
        <p:spPr>
          <a:xfrm>
            <a:off x="8467742" y="5436934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3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BFD5017-C60B-46F6-835E-2185E3B38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2527" y="1876424"/>
            <a:ext cx="5027105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206850-6398-458A-89A0-650C7D2DBA8A}"/>
              </a:ext>
            </a:extLst>
          </p:cNvPr>
          <p:cNvSpPr/>
          <p:nvPr/>
        </p:nvSpPr>
        <p:spPr>
          <a:xfrm>
            <a:off x="601172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1F7D893F-57BA-484B-AB60-EC4F249697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-121" b="20371"/>
          <a:stretch/>
        </p:blipFill>
        <p:spPr>
          <a:xfrm>
            <a:off x="1127125" y="1876425"/>
            <a:ext cx="4832350" cy="3765550"/>
          </a:xfr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D1479B8-8C9F-4E90-8614-83E82033B2D0}"/>
              </a:ext>
            </a:extLst>
          </p:cNvPr>
          <p:cNvSpPr/>
          <p:nvPr/>
        </p:nvSpPr>
        <p:spPr>
          <a:xfrm>
            <a:off x="1127125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/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0FF7BD-FE25-48F9-910F-F647A40F1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CFA1CF-F91E-43A5-9BCA-33F96EAC6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开通龙虎，得精品课</a:t>
            </a:r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43D62F4C-288B-45B5-818A-2EFD4044F3CA}"/>
              </a:ext>
            </a:extLst>
          </p:cNvPr>
          <p:cNvSpPr txBox="1">
            <a:spLocks/>
          </p:cNvSpPr>
          <p:nvPr/>
        </p:nvSpPr>
        <p:spPr>
          <a:xfrm>
            <a:off x="1127125" y="5845009"/>
            <a:ext cx="9937750" cy="1012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参与方式：开通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续费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升级，皆可获课，手机版自动赠送，电脑版发软件个人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ID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graphicFrame>
        <p:nvGraphicFramePr>
          <p:cNvPr id="15" name="表格 18">
            <a:extLst>
              <a:ext uri="{FF2B5EF4-FFF2-40B4-BE49-F238E27FC236}">
                <a16:creationId xmlns:a16="http://schemas.microsoft.com/office/drawing/2014/main" id="{2D8F5603-6214-4854-9CB8-4F44002A5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76855"/>
              </p:ext>
            </p:extLst>
          </p:nvPr>
        </p:nvGraphicFramePr>
        <p:xfrm>
          <a:off x="1127125" y="1677133"/>
          <a:ext cx="9901238" cy="40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470">
                  <a:extLst>
                    <a:ext uri="{9D8B030D-6E8A-4147-A177-3AD203B41FA5}">
                      <a16:colId xmlns:a16="http://schemas.microsoft.com/office/drawing/2014/main" val="2291384099"/>
                    </a:ext>
                  </a:extLst>
                </a:gridCol>
                <a:gridCol w="3973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35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活动时间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开通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续费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赠送课程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11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8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~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31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endParaRPr lang="en-US" altLang="zh-CN" sz="1600" kern="1200" spc="150" dirty="0">
                        <a:solidFill>
                          <a:srgbClr val="C00000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手机端：龙虎淘金季度版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防套解套攻略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988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电脑端：机构版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智尊版 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找服务老师）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股市术语手册</a:t>
                      </a:r>
                      <a:r>
                        <a:rPr lang="en-US" altLang="zh-CN" sz="1400" dirty="0"/>
                        <a:t>+</a:t>
                      </a:r>
                      <a:r>
                        <a:rPr lang="zh-CN" altLang="en-US" sz="1400" dirty="0"/>
                        <a:t>防套解套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164E86DA-5373-4F76-8FDB-8E182474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32" t="41327" r="4396" b="10546"/>
          <a:stretch/>
        </p:blipFill>
        <p:spPr>
          <a:xfrm>
            <a:off x="6177557" y="3144902"/>
            <a:ext cx="1767872" cy="3618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229974-E3A1-445F-A262-136DCDFE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70" y="4309505"/>
            <a:ext cx="1401250" cy="10473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78CA0-88FC-49D1-A04B-50432DA35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7" y="2806721"/>
            <a:ext cx="1401250" cy="103823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8314002-1058-40C4-BFC4-21B5EECB6310}"/>
              </a:ext>
            </a:extLst>
          </p:cNvPr>
          <p:cNvGrpSpPr/>
          <p:nvPr/>
        </p:nvGrpSpPr>
        <p:grpSpPr>
          <a:xfrm>
            <a:off x="2267845" y="3786949"/>
            <a:ext cx="1371998" cy="1770989"/>
            <a:chOff x="5385879" y="2669739"/>
            <a:chExt cx="1371998" cy="177098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2C647BC-53E2-4EBE-B3B4-A6B0F81F2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08" t="67766" r="69381" b="12715"/>
            <a:stretch>
              <a:fillRect/>
            </a:stretch>
          </p:blipFill>
          <p:spPr>
            <a:xfrm>
              <a:off x="5385879" y="2669739"/>
              <a:ext cx="1371998" cy="1343613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7BF246-6BBE-4A1A-8EE7-16BADDFE21DD}"/>
                </a:ext>
              </a:extLst>
            </p:cNvPr>
            <p:cNvSpPr txBox="1"/>
            <p:nvPr/>
          </p:nvSpPr>
          <p:spPr>
            <a:xfrm>
              <a:off x="5438466" y="4017471"/>
              <a:ext cx="1266825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zh-CN" altLang="en-US" spc="150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扫码开通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B3271B1-F27F-4DE5-8E99-58C72D8F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113" y="4324985"/>
            <a:ext cx="1401250" cy="10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8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8BAC908-715D-430A-BAE2-A99311933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如何联系获课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621E06-B2DB-42E8-9D8B-FBF7532D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5"/>
          <a:stretch/>
        </p:blipFill>
        <p:spPr>
          <a:xfrm>
            <a:off x="1127126" y="2119123"/>
            <a:ext cx="5011132" cy="39705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8B024C-7102-413E-BACE-1CFFE5FD8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8667" y="2116659"/>
            <a:ext cx="4768337" cy="39705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3FCE70-9371-4B29-B669-8743D72E2AF5}"/>
              </a:ext>
            </a:extLst>
          </p:cNvPr>
          <p:cNvGrpSpPr/>
          <p:nvPr/>
        </p:nvGrpSpPr>
        <p:grpSpPr>
          <a:xfrm>
            <a:off x="4675873" y="3701020"/>
            <a:ext cx="2134802" cy="2238920"/>
            <a:chOff x="7857009" y="-213360"/>
            <a:chExt cx="3070746" cy="322051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C75AA6C-2E28-4C13-B494-C5DC40CC5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4" b="49416"/>
            <a:stretch/>
          </p:blipFill>
          <p:spPr>
            <a:xfrm>
              <a:off x="7857009" y="-213360"/>
              <a:ext cx="3070746" cy="32205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C4F96AF-08F0-4AE1-966D-2BF13C244076}"/>
                </a:ext>
              </a:extLst>
            </p:cNvPr>
            <p:cNvSpPr/>
            <p:nvPr/>
          </p:nvSpPr>
          <p:spPr>
            <a:xfrm>
              <a:off x="10516294" y="-173957"/>
              <a:ext cx="333838" cy="358742"/>
            </a:xfrm>
            <a:prstGeom prst="ellipse">
              <a:avLst/>
            </a:prstGeom>
            <a:noFill/>
            <a:ln w="31750" cap="flat" cmpd="sng" algn="ctr">
              <a:solidFill>
                <a:srgbClr val="F31BF3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7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A24427E-2A23-43F0-8745-046D28B25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4974-F011-4997-8187-8725F40F4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7ECAC7-D502-4956-83A0-1ED50EC24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/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CD6FC5-07F9-4E22-B2D2-D24BEDBB8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9"/>
          <a:stretch/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307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2.18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万亿，预计之内的量能，老股民尤其是短线进攻型选手的福音；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辅助线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死叉洗足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天，终于在辅助线附近开启暴力反击，量能火爆的情况下，最佳的选股节奏并不是金叉，而是死叉调整、极端下跌期。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828675" y="5532649"/>
            <a:ext cx="1053465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501" y="1938936"/>
            <a:ext cx="2123959" cy="2485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866623-0CDE-4E42-BF04-147074CF2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牛市是否还在？</a:t>
            </a:r>
            <a:r>
              <a:rPr lang="zh-CN" altLang="en-US" sz="1600" dirty="0"/>
              <a:t>（</a:t>
            </a:r>
            <a:r>
              <a:rPr lang="en-US" altLang="zh-CN" sz="1600" dirty="0"/>
              <a:t>10-13</a:t>
            </a:r>
            <a:r>
              <a:rPr lang="zh-CN" altLang="en-US" sz="1600" dirty="0"/>
              <a:t>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F4B44E-0AF4-457E-97B7-027D8EE7C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5711"/>
            <a:ext cx="7820008" cy="544401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、近期成交量依然是爆发性量能；</a:t>
            </a:r>
            <a:r>
              <a:rPr lang="en-US" altLang="zh-CN" dirty="0"/>
              <a:t>2</a:t>
            </a:r>
            <a:r>
              <a:rPr lang="zh-CN" altLang="en-US" dirty="0"/>
              <a:t>、中线控筹机构爆发值得期待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66F268D-08BF-46FA-85D7-64BDB7EBB3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2764200" y="1835485"/>
            <a:ext cx="6663600" cy="373320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33AE18-1ECE-4565-B85A-C4E7D0FD0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0154" y="3549650"/>
            <a:ext cx="7643100" cy="12511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61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行业：软件信息、建筑装饰、国防军工、机械设备、半导体</a:t>
            </a:r>
            <a:r>
              <a:rPr lang="en-US" altLang="zh-CN" b="1" dirty="0">
                <a:solidFill>
                  <a:srgbClr val="C00000"/>
                </a:solidFill>
              </a:rPr>
              <a:t>(</a:t>
            </a:r>
            <a:r>
              <a:rPr lang="zh-CN" altLang="en-US" b="1" dirty="0">
                <a:solidFill>
                  <a:srgbClr val="C00000"/>
                </a:solidFill>
              </a:rPr>
              <a:t>芯片）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主题：债转股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、房地产、华为供应链、资本金融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1129548" y="2098406"/>
            <a:ext cx="9937520" cy="319059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17B9120-E60E-4D73-BC05-CBE7695B4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5E69BC-20E5-43C1-9568-78C26FA59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592CEE2-4D7C-4967-A8B4-CF8BF426E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98"/>
          <a:stretch/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14F6EE-9C68-4CB2-A496-123A116DD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5E30555-C612-4DF2-88F4-53B461E7B14C}"/>
              </a:ext>
            </a:extLst>
          </p:cNvPr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1EAB7D6-F878-485D-8298-65E7E4CE9857}"/>
              </a:ext>
            </a:extLst>
          </p:cNvPr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391F7A9-16CC-4B52-A394-59FC8F47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468D8C-A5D1-424D-A29D-253A731C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18"/>
          <a:stretch/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日出龙虎紫旗，追求更强的线上回档爆发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58906C-4A18-4942-B53D-465DA5517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0531" y="1910192"/>
            <a:ext cx="2160809" cy="3500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39E55B7D-6798-4D13-B263-84916919F0AC}"/>
              </a:ext>
            </a:extLst>
          </p:cNvPr>
          <p:cNvSpPr/>
          <p:nvPr/>
        </p:nvSpPr>
        <p:spPr>
          <a:xfrm>
            <a:off x="7790725" y="524236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9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WFlZWFlM2IzNDEzMTU0ZjE1ZjU5ZDZlMTk1NDQwM2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548</Words>
  <Application>Microsoft Office PowerPoint</Application>
  <PresentationFormat>宽屏</PresentationFormat>
  <Paragraphs>84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1621</cp:revision>
  <dcterms:created xsi:type="dcterms:W3CDTF">2019-06-19T02:08:00Z</dcterms:created>
  <dcterms:modified xsi:type="dcterms:W3CDTF">2024-10-21T09:11:52Z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EBF8DB5FD94B49F7B17BC65F9BA08668</vt:lpwstr>
  </property>
</Properties>
</file>