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7"/>
  </p:handoutMasterIdLst>
  <p:sldIdLst>
    <p:sldId id="868" r:id="rId3"/>
    <p:sldId id="1412" r:id="rId5"/>
    <p:sldId id="1449" r:id="rId6"/>
    <p:sldId id="1442" r:id="rId7"/>
    <p:sldId id="1430" r:id="rId8"/>
    <p:sldId id="1431" r:id="rId9"/>
    <p:sldId id="1439" r:id="rId10"/>
    <p:sldId id="1432" r:id="rId11"/>
    <p:sldId id="1448" r:id="rId12"/>
    <p:sldId id="1419" r:id="rId13"/>
    <p:sldId id="1440" r:id="rId14"/>
    <p:sldId id="1201" r:id="rId15"/>
    <p:sldId id="734" r:id="rId16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9"/>
            <p14:sldId id="1442"/>
            <p14:sldId id="1430"/>
            <p14:sldId id="1431"/>
            <p14:sldId id="1439"/>
            <p14:sldId id="1432"/>
            <p14:sldId id="1448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510" autoAdjust="0"/>
  </p:normalViewPr>
  <p:slideViewPr>
    <p:cSldViewPr snapToGrid="0" showGuides="1">
      <p:cViewPr>
        <p:scale>
          <a:sx n="125" d="100"/>
          <a:sy n="125" d="100"/>
        </p:scale>
        <p:origin x="372" y="-480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19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4" Type="http://schemas.openxmlformats.org/officeDocument/2006/relationships/notesSlide" Target="../notesSlides/notesSlide1.xml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18.xml"/><Relationship Id="rId21" Type="http://schemas.openxmlformats.org/officeDocument/2006/relationships/tags" Target="../tags/tag17.xml"/><Relationship Id="rId20" Type="http://schemas.openxmlformats.org/officeDocument/2006/relationships/tags" Target="../tags/tag16.xml"/><Relationship Id="rId2" Type="http://schemas.openxmlformats.org/officeDocument/2006/relationships/image" Target="../media/image8.png"/><Relationship Id="rId19" Type="http://schemas.openxmlformats.org/officeDocument/2006/relationships/tags" Target="../tags/tag15.xml"/><Relationship Id="rId18" Type="http://schemas.openxmlformats.org/officeDocument/2006/relationships/tags" Target="../tags/tag14.xml"/><Relationship Id="rId17" Type="http://schemas.openxmlformats.org/officeDocument/2006/relationships/tags" Target="../tags/tag13.xml"/><Relationship Id="rId16" Type="http://schemas.openxmlformats.org/officeDocument/2006/relationships/tags" Target="../tags/tag12.xml"/><Relationship Id="rId15" Type="http://schemas.openxmlformats.org/officeDocument/2006/relationships/image" Target="../media/image10.png"/><Relationship Id="rId14" Type="http://schemas.openxmlformats.org/officeDocument/2006/relationships/image" Target="../media/image9.png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71675" y="1191699"/>
            <a:ext cx="824865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超预期反抽</a:t>
            </a:r>
            <a:endParaRPr 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依然要稳中求进</a:t>
            </a:r>
            <a:endParaRPr 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1750" y="3709035"/>
            <a:ext cx="2001520" cy="380365"/>
            <a:chOff x="6050" y="5841"/>
            <a:chExt cx="3152" cy="599"/>
          </a:xfrm>
        </p:grpSpPr>
        <p:sp>
          <p:nvSpPr>
            <p:cNvPr id="26" name="矩形 25"/>
            <p:cNvSpPr/>
            <p:nvPr/>
          </p:nvSpPr>
          <p:spPr>
            <a:xfrm>
              <a:off x="6110" y="5849"/>
              <a:ext cx="3092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6120" y="5849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6050" y="5860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7702" y="5841"/>
              <a:ext cx="15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10390" y="4372334"/>
            <a:ext cx="3667170" cy="329890"/>
            <a:chOff x="7093" y="6626"/>
            <a:chExt cx="6446" cy="578"/>
          </a:xfrm>
        </p:grpSpPr>
        <p:sp>
          <p:nvSpPr>
            <p:cNvPr id="31" name="矩形 30"/>
            <p:cNvSpPr/>
            <p:nvPr>
              <p:custDataLst>
                <p:tags r:id="rId7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2" name="矩形 31"/>
            <p:cNvSpPr/>
            <p:nvPr>
              <p:custDataLst>
                <p:tags r:id="rId8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3" name="文本框 32"/>
            <p:cNvSpPr txBox="1"/>
            <p:nvPr>
              <p:custDataLst>
                <p:tags r:id="rId9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投资顾问</a:t>
              </a:r>
              <a:endParaRPr lang="zh-CN" altLang="en-US" sz="1400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0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A1120619100001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36" name="矩形 35"/>
          <p:cNvSpPr/>
          <p:nvPr>
            <p:custDataLst>
              <p:tags r:id="rId11"/>
            </p:custDataLst>
          </p:nvPr>
        </p:nvSpPr>
        <p:spPr>
          <a:xfrm>
            <a:off x="6170428" y="3715449"/>
            <a:ext cx="2179849" cy="356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12"/>
            </p:custDataLst>
          </p:nvPr>
        </p:nvSpPr>
        <p:spPr>
          <a:xfrm>
            <a:off x="6052794" y="3715449"/>
            <a:ext cx="995495" cy="35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/>
          <p:cNvSpPr txBox="1"/>
          <p:nvPr>
            <p:custDataLst>
              <p:tags r:id="rId13"/>
            </p:custDataLst>
          </p:nvPr>
        </p:nvSpPr>
        <p:spPr>
          <a:xfrm>
            <a:off x="6033453" y="3728579"/>
            <a:ext cx="1142828" cy="36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课程日期</a:t>
            </a:r>
            <a:endParaRPr lang="zh-CN" altLang="en-US" dirty="0">
              <a:solidFill>
                <a:srgbClr val="C0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67630" y="3693046"/>
            <a:ext cx="1282647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fld id="{44E84A3E-DAD5-46E0-B2CD-606E2199FB3C}" type="datetime1"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</a:fld>
            <a:endParaRPr lang="zh-CN" altLang="en-US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869171" y="4367898"/>
            <a:ext cx="768968" cy="698062"/>
            <a:chOff x="4159400" y="4896577"/>
            <a:chExt cx="1191795" cy="367347"/>
          </a:xfrm>
        </p:grpSpPr>
        <p:sp>
          <p:nvSpPr>
            <p:cNvPr id="16" name="矩形 15"/>
            <p:cNvSpPr/>
            <p:nvPr>
              <p:custDataLst>
                <p:tags r:id="rId16"/>
              </p:custDataLst>
            </p:nvPr>
          </p:nvSpPr>
          <p:spPr>
            <a:xfrm>
              <a:off x="4159400" y="4896577"/>
              <a:ext cx="1191795" cy="356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4179722" y="4923800"/>
              <a:ext cx="1142932" cy="34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执业编号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10390" y="4736070"/>
            <a:ext cx="3667170" cy="329890"/>
            <a:chOff x="7093" y="6626"/>
            <a:chExt cx="6446" cy="578"/>
          </a:xfrm>
        </p:grpSpPr>
        <p:sp>
          <p:nvSpPr>
            <p:cNvPr id="25" name="矩形 24"/>
            <p:cNvSpPr/>
            <p:nvPr>
              <p:custDataLst>
                <p:tags r:id="rId18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矩形 34"/>
            <p:cNvSpPr/>
            <p:nvPr>
              <p:custDataLst>
                <p:tags r:id="rId19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9" name="文本框 38"/>
            <p:cNvSpPr txBox="1"/>
            <p:nvPr>
              <p:custDataLst>
                <p:tags r:id="rId20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基金从业</a:t>
              </a:r>
              <a:endParaRPr lang="zh-CN" altLang="en-US" sz="1400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21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A20250629000895</a:t>
              </a:r>
              <a:endParaRPr lang="en-US" altLang="zh-CN" sz="1400" dirty="0">
                <a:solidFill>
                  <a:srgbClr val="FFFFFF"/>
                </a:solidFill>
                <a:latin typeface="+mn-ea"/>
              </a:endParaRPr>
            </a:p>
          </p:txBody>
        </p:sp>
      </p:grpSp>
    </p:spTree>
    <p:custDataLst>
      <p:tags r:id="rId2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6" b="18516"/>
          <a:stretch>
            <a:fillRect/>
          </a:stretch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582415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3067528" y="205338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  <a:endParaRPr lang="zh-CN" altLang="en-US" sz="1400" dirty="0"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rcRect l="1789" r="62858"/>
          <a:stretch>
            <a:fillRect/>
          </a:stretch>
        </p:blipFill>
        <p:spPr>
          <a:xfrm>
            <a:off x="5183745" y="522189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" b="449"/>
          <a:stretch>
            <a:fillRect/>
          </a:stretch>
        </p:blipFill>
        <p:spPr>
          <a:xfrm>
            <a:off x="5824728" y="1398547"/>
            <a:ext cx="4803992" cy="37679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3745" y="232657"/>
            <a:ext cx="6085962" cy="11105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两市增量</a:t>
            </a:r>
            <a:r>
              <a:rPr lang="en-US" altLang="zh-CN" dirty="0"/>
              <a:t>1363</a:t>
            </a:r>
            <a:r>
              <a:rPr lang="zh-CN" altLang="en-US" dirty="0"/>
              <a:t>亿，放量，延续了反抽状态；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操作思路：震荡格局还没结束，未到</a:t>
            </a:r>
            <a:r>
              <a:rPr lang="en-US" altLang="zh-CN" dirty="0"/>
              <a:t>2</a:t>
            </a:r>
            <a:r>
              <a:rPr lang="zh-CN" altLang="en-US" dirty="0"/>
              <a:t>万亿，整体蛋糕小，快进快出才是王道；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龙虎整体净买强度和情绪到位，做龙虎股更容易获得市场溢价。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256" y="1267335"/>
            <a:ext cx="2591818" cy="28880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>
            <a:fillRect/>
          </a:stretch>
        </p:blipFill>
        <p:spPr>
          <a:xfrm>
            <a:off x="5439601" y="956710"/>
            <a:ext cx="6344412" cy="35545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1869" y="1501333"/>
            <a:ext cx="2876529" cy="247202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哪个部分最具价值？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3093"/>
            <a:ext cx="7820008" cy="506496"/>
          </a:xfrm>
        </p:spPr>
        <p:txBody>
          <a:bodyPr/>
          <a:lstStyle/>
          <a:p>
            <a:r>
              <a:rPr lang="zh-CN" altLang="en-US" dirty="0"/>
              <a:t>想收获远超市场平均收益？不是人云亦云，而要跟最强者走！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69464" y="781659"/>
          <a:ext cx="7053072" cy="2436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1024"/>
                <a:gridCol w="2351024"/>
                <a:gridCol w="2351024"/>
              </a:tblGrid>
              <a:tr h="81218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大多数人正确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大多数人错误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我们正确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我们错误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2707" y="3436727"/>
            <a:ext cx="3144216" cy="20961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4720" y="3408248"/>
            <a:ext cx="4508729" cy="21130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/>
          <p:cNvSpPr/>
          <p:nvPr/>
        </p:nvSpPr>
        <p:spPr>
          <a:xfrm>
            <a:off x="2263140" y="3960576"/>
            <a:ext cx="2753164" cy="373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市场反复震荡，龙虎逆势进攻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6096000" y="3417884"/>
            <a:ext cx="2837688" cy="309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龙虎主炒方向，近一月韧性强</a:t>
            </a:r>
            <a:endParaRPr lang="zh-CN" altLang="en-US" sz="1400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龙虎炒作情绪度强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868353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龙虎情绪活跃代表龙虎进攻意见统一，炒作溢价能力强。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情绪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日活跃反映进攻性好，一两日不活跃不影响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6600" y="2820127"/>
            <a:ext cx="8085460" cy="33293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943" y="1462306"/>
            <a:ext cx="2209934" cy="44198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  <a:endParaRPr lang="zh-CN" altLang="en-US" dirty="0"/>
          </a:p>
        </p:txBody>
      </p:sp>
      <p:graphicFrame>
        <p:nvGraphicFramePr>
          <p:cNvPr id="2" name="表格 18"/>
          <p:cNvGraphicFramePr>
            <a:graphicFrameLocks noGrp="1"/>
          </p:cNvGraphicFramePr>
          <p:nvPr/>
        </p:nvGraphicFramePr>
        <p:xfrm>
          <a:off x="442913" y="660401"/>
          <a:ext cx="11341100" cy="6432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/>
                <a:gridCol w="2290533"/>
                <a:gridCol w="5376672"/>
                <a:gridCol w="3014917"/>
              </a:tblGrid>
              <a:tr h="5013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相关个股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解读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</a:tr>
              <a:tr h="13073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十五五规划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日发布公报，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日发布具体目标建议。</a:t>
                      </a:r>
                      <a:endParaRPr lang="zh-CN" altLang="en-US" sz="14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根据今年政府工作报告，十五五亮点可能是：商业航天、低空经济、具身智能、</a:t>
                      </a: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6G</a:t>
                      </a:r>
                      <a:endParaRPr lang="zh-CN" alt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97750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苹果股价创历史新高</a:t>
                      </a:r>
                      <a:endParaRPr lang="zh-CN" altLang="en-US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苹果股价创历史新高，报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262.24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美元，涨幅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3.94%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，总市值达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3.89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万亿美元。研究公司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Counterpoint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报告显示，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iPhone 17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系列在中国和美国市场的早期销售强劲，销量比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iPhone 16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系列高出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14%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，其中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iPhone 17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基本款在中国销量几乎翻了一番。</a:t>
                      </a:r>
                      <a:endParaRPr lang="zh-CN" altLang="en-US" sz="14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苹果概念：瀛通通讯、朝阳科技、立讯精密、蓝思科技、工业富联</a:t>
                      </a:r>
                      <a:endParaRPr lang="zh-CN" alt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机器人全球首个力位混合控制算法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我国科研团队（北京通用人工智能研究院）在机器人算法领域取得重大突破，提出全球首个“力位混合控制算法的统一理论”。论文目前已斩获国际机器人学大会杰出论文奖，这也是该奖项设立以来，首次由全中国籍学者团队摘得。</a:t>
                      </a: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北京通用人工智能研究院：品茗科技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机器人算法：雷赛智能、禾川科技、汇川技术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1948579" y="710857"/>
            <a:ext cx="8294842" cy="388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化工、电气设备、有色、房产建筑、机械设备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机器人、化工、汽配、芯片、</a:t>
            </a:r>
            <a:r>
              <a:rPr lang="zh-CN" altLang="en-US" sz="2000" spc="15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算力、电力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5485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  <a:endParaRPr lang="zh-CN" altLang="en-US" sz="1600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  <a:endParaRPr lang="zh-CN" altLang="en-US" dirty="0"/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  <a:endParaRPr lang="zh-CN" altLang="en-US" sz="1400" dirty="0"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龙虎榜净买入，且有机构参与）</a:t>
              </a:r>
              <a:endParaRPr lang="zh-CN" altLang="en-US" sz="1400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  <a:endParaRPr lang="zh-CN" altLang="en-US" sz="1400" dirty="0">
                <a:cs typeface="+mn-ea"/>
                <a:sym typeface="+mn-lt"/>
              </a:endParaRP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  <a:endParaRPr lang="zh-CN" altLang="en-US" sz="1400" dirty="0">
                <a:cs typeface="+mn-ea"/>
                <a:sym typeface="+mn-lt"/>
              </a:endParaRP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  <a:endParaRPr lang="zh-CN" altLang="en-US" sz="1400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" b="789"/>
          <a:stretch>
            <a:fillRect/>
          </a:stretch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" b="3503"/>
          <a:stretch>
            <a:fillRect/>
          </a:stretch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10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19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1063</Words>
  <Application>WPS 演示</Application>
  <PresentationFormat>宽屏</PresentationFormat>
  <Paragraphs>146</Paragraphs>
  <Slides>13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4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阿里巴巴和七个小矮人</vt:lpstr>
      <vt:lpstr>思源黑体 CN Heavy</vt:lpstr>
      <vt:lpstr>思源黑体 CN Light</vt:lpstr>
      <vt:lpstr>Arial Unicode MS</vt:lpstr>
      <vt:lpstr>等线</vt:lpstr>
      <vt:lpstr>Times New Roman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十二猪肠</cp:lastModifiedBy>
  <cp:revision>1700</cp:revision>
  <dcterms:created xsi:type="dcterms:W3CDTF">2019-06-19T02:08:00Z</dcterms:created>
  <dcterms:modified xsi:type="dcterms:W3CDTF">2025-10-21T13:00:35Z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EBF8DB5FD94B49F7B17BC65F9BA08668</vt:lpwstr>
  </property>
</Properties>
</file>