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868" r:id="rId2"/>
    <p:sldId id="877" r:id="rId3"/>
    <p:sldId id="1230" r:id="rId4"/>
    <p:sldId id="1242" r:id="rId5"/>
    <p:sldId id="1231" r:id="rId6"/>
    <p:sldId id="1234" r:id="rId7"/>
    <p:sldId id="1162" r:id="rId8"/>
    <p:sldId id="1173" r:id="rId9"/>
    <p:sldId id="1232" r:id="rId10"/>
    <p:sldId id="1241" r:id="rId11"/>
    <p:sldId id="1224" r:id="rId12"/>
    <p:sldId id="1163" r:id="rId13"/>
    <p:sldId id="1244" r:id="rId14"/>
    <p:sldId id="1154" r:id="rId15"/>
    <p:sldId id="1201" r:id="rId16"/>
    <p:sldId id="1237" r:id="rId17"/>
    <p:sldId id="1236" r:id="rId18"/>
    <p:sldId id="1243" r:id="rId19"/>
    <p:sldId id="1174" r:id="rId20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1230"/>
            <p14:sldId id="1242"/>
            <p14:sldId id="1231"/>
            <p14:sldId id="1234"/>
            <p14:sldId id="1162"/>
            <p14:sldId id="1173"/>
            <p14:sldId id="1232"/>
            <p14:sldId id="1241"/>
            <p14:sldId id="1224"/>
            <p14:sldId id="1163"/>
            <p14:sldId id="1244"/>
            <p14:sldId id="1154"/>
            <p14:sldId id="1201"/>
            <p14:sldId id="1237"/>
            <p14:sldId id="1236"/>
            <p14:sldId id="1243"/>
          </p14:sldIdLst>
        </p14:section>
        <p14:section name="无标题节" id="{5F52EC0A-C796-4C5F-8D81-8C50DD54411E}">
          <p14:sldIdLst>
            <p14:sldId id="1174"/>
          </p14:sldIdLst>
        </p14:section>
      </p14:sectionLst>
    </p:ext>
    <p:ext uri="{EFAFB233-063F-42B5-8137-9DF3F51BA10A}">
      <p15:sldGuideLst xmlns:p15="http://schemas.microsoft.com/office/powerpoint/2012/main">
        <p15:guide id="1" pos="6947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2D34"/>
    <a:srgbClr val="F31BF3"/>
    <a:srgbClr val="4E83FA"/>
    <a:srgbClr val="FFFA9D"/>
    <a:srgbClr val="FFFFFF"/>
    <a:srgbClr val="ED000E"/>
    <a:srgbClr val="FF4E00"/>
    <a:srgbClr val="FF7900"/>
    <a:srgbClr val="0089CF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8" autoAdjust="0"/>
    <p:restoredTop sz="95558" autoAdjust="0"/>
  </p:normalViewPr>
  <p:slideViewPr>
    <p:cSldViewPr snapToGrid="0" showGuides="1">
      <p:cViewPr varScale="1">
        <p:scale>
          <a:sx n="102" d="100"/>
          <a:sy n="102" d="100"/>
        </p:scale>
        <p:origin x="1350" y="-48"/>
      </p:cViewPr>
      <p:guideLst>
        <p:guide pos="6947"/>
        <p:guide pos="710"/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968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正文页 深蓝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857376" y="6606813"/>
            <a:ext cx="8477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4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508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u="none" strike="noStrike" kern="1200" cap="none" spc="600" normalizeH="0" baseline="0" dirty="0">
                <a:gradFill>
                  <a:gsLst>
                    <a:gs pos="0">
                      <a:srgbClr val="FFFDF3"/>
                    </a:gs>
                    <a:gs pos="100000">
                      <a:srgbClr val="FEFAB9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5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771152"/>
            <a:ext cx="7820008" cy="47757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00" cap="none" spc="150" normalizeH="0" baseline="0" dirty="0">
                <a:solidFill>
                  <a:srgbClr val="C00000"/>
                </a:solidFill>
                <a:effectLst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007984" y="1023565"/>
            <a:ext cx="8180648" cy="4583108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1714500" y="1605317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唯有不断的学习</a:t>
            </a:r>
            <a:endParaRPr lang="en-US" altLang="zh-CN" sz="4800" b="1" u="none" strike="noStrike" kern="1200" cap="none" spc="150" normalizeH="0" baseline="0" dirty="0">
              <a:gradFill flip="none" rotWithShape="1">
                <a:gsLst>
                  <a:gs pos="100000">
                    <a:schemeClr val="bg1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才可以在股市里长期生存</a:t>
            </a: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2796223" y="3698806"/>
            <a:ext cx="657923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我司所有工作人员均不允许推荐股票、不允许承诺收益、不允许代课理财、不允许合作分成、不允许私下收款，如您发现有任何违规行为，请立即拨打</a:t>
            </a:r>
            <a:r>
              <a:rPr lang="en-US" altLang="zh-CN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400-9088-988</a:t>
            </a: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向我们举报！</a:t>
            </a: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2799398" y="4686254"/>
            <a:ext cx="657288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做出投资决策并自行承担风险。投资有风险，入市需谨慎！</a:t>
            </a:r>
          </a:p>
        </p:txBody>
      </p:sp>
      <p:pic>
        <p:nvPicPr>
          <p:cNvPr id="9" name="图片 8" descr="5555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5123" y="859110"/>
            <a:ext cx="1321435" cy="29972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2641600" y="3225777"/>
            <a:ext cx="6908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openxmlformats.org/officeDocument/2006/relationships/tags" Target="../tags/tag6.xml"/><Relationship Id="rId16" Type="http://schemas.openxmlformats.org/officeDocument/2006/relationships/image" Target="../media/image8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image" Target="../media/image7.png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179110"/>
            <a:ext cx="12192000" cy="6858000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4130203"/>
            <a:ext cx="12192000" cy="27368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55423" y="1587917"/>
            <a:ext cx="9081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做龙虎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看到调整更应兴奋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4915" y="798545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3960253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2024/10/22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sp>
        <p:nvSpPr>
          <p:cNvPr id="10" name="Rectangle 2">
            <a:extLst>
              <a:ext uri="{FF2B5EF4-FFF2-40B4-BE49-F238E27FC236}">
                <a16:creationId xmlns:a16="http://schemas.microsoft.com/office/drawing/2014/main" id="{19E3508F-69A2-4876-BA68-AE09260C8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711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D7D415F-0A42-4676-B462-004814A4B7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进阶：紫旗控盘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6BAB82-6379-4D41-A8FF-FD58C165E8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808942"/>
            <a:ext cx="7820008" cy="544401"/>
          </a:xfrm>
        </p:spPr>
        <p:txBody>
          <a:bodyPr/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强势爆发</a:t>
            </a:r>
            <a:r>
              <a:rPr lang="en-US" altLang="zh-CN" sz="2000" b="1" dirty="0">
                <a:solidFill>
                  <a:srgbClr val="C00000"/>
                </a:solidFill>
              </a:rPr>
              <a:t>+</a:t>
            </a:r>
            <a:r>
              <a:rPr lang="zh-CN" altLang="en-US" sz="2000" b="1" dirty="0">
                <a:solidFill>
                  <a:srgbClr val="C00000"/>
                </a:solidFill>
              </a:rPr>
              <a:t>更稳趋势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FFBEA2AF-B4F8-4075-8EE8-8AF601BB18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2542293" y="1827101"/>
            <a:ext cx="7107413" cy="3981841"/>
          </a:xfr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D0FC312D-4B8B-4D98-83ED-1AAC6714AD0D}"/>
              </a:ext>
            </a:extLst>
          </p:cNvPr>
          <p:cNvSpPr/>
          <p:nvPr/>
        </p:nvSpPr>
        <p:spPr>
          <a:xfrm>
            <a:off x="8467742" y="5436934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22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238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盘后潜力：紫旗回档（死叉）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3679825" y="5846886"/>
            <a:ext cx="4832350" cy="340405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盘后选板块</a:t>
            </a: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charset="-122"/>
              </a:rPr>
              <a:t>+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回档潜力股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BFD5017-C60B-46F6-835E-2185E3B38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701" y="1876424"/>
            <a:ext cx="4860757" cy="3765549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6206850-6398-458A-89A0-650C7D2DBA8A}"/>
              </a:ext>
            </a:extLst>
          </p:cNvPr>
          <p:cNvSpPr/>
          <p:nvPr/>
        </p:nvSpPr>
        <p:spPr>
          <a:xfrm>
            <a:off x="6011722" y="527631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10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22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1F7D893F-57BA-484B-AB60-EC4F249697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r="1799"/>
          <a:stretch/>
        </p:blipFill>
        <p:spPr>
          <a:xfrm>
            <a:off x="1127125" y="1876425"/>
            <a:ext cx="4832350" cy="3765550"/>
          </a:xfr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6D1479B8-8C9F-4E90-8614-83E82033B2D0}"/>
              </a:ext>
            </a:extLst>
          </p:cNvPr>
          <p:cNvSpPr/>
          <p:nvPr/>
        </p:nvSpPr>
        <p:spPr>
          <a:xfrm>
            <a:off x="1127125" y="526996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10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20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学习提升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C17CF6-6F03-45D4-883F-808799634B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近期的一些龙虎疑问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FFD2C13-1068-4188-97F0-9F65D258F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7126" y="3765879"/>
            <a:ext cx="6904512" cy="1012991"/>
          </a:xfrm>
        </p:spPr>
        <p:txBody>
          <a:bodyPr/>
          <a:lstStyle/>
          <a:p>
            <a:r>
              <a:rPr lang="zh-CN" altLang="en-US" dirty="0"/>
              <a:t>龙虎课周一、周三下午</a:t>
            </a:r>
            <a:r>
              <a:rPr lang="en-US" altLang="zh-CN" dirty="0"/>
              <a:t>17:15</a:t>
            </a:r>
            <a:r>
              <a:rPr lang="zh-CN" altLang="en-US" dirty="0"/>
              <a:t>，周二、周四晚上</a:t>
            </a:r>
            <a:r>
              <a:rPr lang="en-US" altLang="zh-CN" dirty="0"/>
              <a:t>9</a:t>
            </a:r>
            <a:r>
              <a:rPr lang="zh-CN" altLang="en-US" dirty="0"/>
              <a:t>点钟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C231DE7-36DA-4153-B674-63709653E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26" y="1831658"/>
            <a:ext cx="6904512" cy="8426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632369-B517-4A50-8A30-77CDDADB0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26" y="2896862"/>
            <a:ext cx="6904512" cy="64645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3B87FAD-DC7E-4D0E-AD26-D235BBAFF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778" y="4374563"/>
            <a:ext cx="2789455" cy="20419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EB5643-3E3A-4B78-B35F-513C034ED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552" y="4303655"/>
            <a:ext cx="2369782" cy="211281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627E7FC-5512-4444-B1C4-8AE1B1404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1065" y="4071896"/>
            <a:ext cx="3923809" cy="72381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07BF875-B9FC-4A1B-8AD4-C62215115D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4874" y="4940913"/>
            <a:ext cx="3676190" cy="15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62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龙虎淘金圈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163637" y="5722057"/>
            <a:ext cx="9864726" cy="544401"/>
          </a:xfrm>
        </p:spPr>
        <p:txBody>
          <a:bodyPr/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盘中交流、知识拓展学习的龙虎阵地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" r="15090"/>
          <a:stretch/>
        </p:blipFill>
        <p:spPr>
          <a:xfrm>
            <a:off x="6799885" y="1710672"/>
            <a:ext cx="4194744" cy="3877106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7188" y="2093105"/>
            <a:ext cx="2732012" cy="3112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125" y="2695762"/>
            <a:ext cx="2122673" cy="19069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94460" y="4681110"/>
            <a:ext cx="139446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PC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5964" y="5201584"/>
            <a:ext cx="139446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APP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30FF7BD-FE25-48F9-910F-F647A40F1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7CFA1CF-F91E-43A5-9BCA-33F96EAC65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开通龙虎，得精品课</a:t>
            </a:r>
          </a:p>
        </p:txBody>
      </p:sp>
      <p:sp>
        <p:nvSpPr>
          <p:cNvPr id="14" name="文本占位符 4">
            <a:extLst>
              <a:ext uri="{FF2B5EF4-FFF2-40B4-BE49-F238E27FC236}">
                <a16:creationId xmlns:a16="http://schemas.microsoft.com/office/drawing/2014/main" id="{43D62F4C-288B-45B5-818A-2EFD4044F3CA}"/>
              </a:ext>
            </a:extLst>
          </p:cNvPr>
          <p:cNvSpPr txBox="1">
            <a:spLocks/>
          </p:cNvSpPr>
          <p:nvPr/>
        </p:nvSpPr>
        <p:spPr>
          <a:xfrm>
            <a:off x="1127125" y="5845009"/>
            <a:ext cx="9937750" cy="10129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500"/>
              </a:spcBef>
              <a:spcAft>
                <a:spcPts val="0"/>
              </a:spcAft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</a:rPr>
              <a:t>参与方式：开通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</a:rPr>
              <a:t>/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</a:rPr>
              <a:t>续费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</a:rPr>
              <a:t>/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</a:rPr>
              <a:t>升级，皆可获课，手机版自动赠送，电脑版发软件个人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</a:rPr>
              <a:t>ID</a:t>
            </a:r>
            <a:endParaRPr lang="zh-CN" altLang="en-US" b="1" dirty="0">
              <a:solidFill>
                <a:srgbClr val="C00000"/>
              </a:solidFill>
              <a:latin typeface="微软雅黑" panose="020B0503020204020204" charset="-122"/>
            </a:endParaRPr>
          </a:p>
        </p:txBody>
      </p:sp>
      <p:graphicFrame>
        <p:nvGraphicFramePr>
          <p:cNvPr id="15" name="表格 18">
            <a:extLst>
              <a:ext uri="{FF2B5EF4-FFF2-40B4-BE49-F238E27FC236}">
                <a16:creationId xmlns:a16="http://schemas.microsoft.com/office/drawing/2014/main" id="{2D8F5603-6214-4854-9CB8-4F44002A5C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476855"/>
              </p:ext>
            </p:extLst>
          </p:nvPr>
        </p:nvGraphicFramePr>
        <p:xfrm>
          <a:off x="1127125" y="1677133"/>
          <a:ext cx="9901238" cy="4035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6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3470">
                  <a:extLst>
                    <a:ext uri="{9D8B030D-6E8A-4147-A177-3AD203B41FA5}">
                      <a16:colId xmlns:a16="http://schemas.microsoft.com/office/drawing/2014/main" val="2291384099"/>
                    </a:ext>
                  </a:extLst>
                </a:gridCol>
                <a:gridCol w="39738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74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35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活动时间</a:t>
                      </a:r>
                    </a:p>
                  </a:txBody>
                  <a:tcPr anchor="ctr">
                    <a:solidFill>
                      <a:srgbClr val="FF66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开通</a:t>
                      </a:r>
                      <a:r>
                        <a:rPr lang="en-US" altLang="zh-CN" sz="1400" dirty="0"/>
                        <a:t>/</a:t>
                      </a:r>
                      <a:r>
                        <a:rPr lang="zh-CN" altLang="en-US" sz="1400" dirty="0"/>
                        <a:t>续费</a:t>
                      </a:r>
                    </a:p>
                  </a:txBody>
                  <a:tcPr anchor="ctr">
                    <a:solidFill>
                      <a:srgbClr val="FF66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赠送课程</a:t>
                      </a:r>
                    </a:p>
                  </a:txBody>
                  <a:tcPr anchor="ctr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211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altLang="zh-CN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Bef>
                          <a:spcPts val="500"/>
                        </a:spcBef>
                      </a:pPr>
                      <a:r>
                        <a:rPr lang="en-US" altLang="zh-CN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10</a:t>
                      </a:r>
                      <a:r>
                        <a:rPr lang="zh-CN" altLang="en-US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月</a:t>
                      </a:r>
                      <a:r>
                        <a:rPr lang="en-US" altLang="zh-CN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8</a:t>
                      </a:r>
                      <a:r>
                        <a:rPr lang="zh-CN" altLang="en-US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日</a:t>
                      </a:r>
                      <a:r>
                        <a:rPr lang="en-US" altLang="zh-CN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~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Bef>
                          <a:spcPts val="500"/>
                        </a:spcBef>
                      </a:pPr>
                      <a:r>
                        <a:rPr lang="en-US" altLang="zh-CN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10</a:t>
                      </a:r>
                      <a:r>
                        <a:rPr lang="zh-CN" altLang="en-US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月</a:t>
                      </a:r>
                      <a:r>
                        <a:rPr lang="en-US" altLang="zh-CN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31</a:t>
                      </a:r>
                      <a:r>
                        <a:rPr lang="zh-CN" altLang="en-US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日</a:t>
                      </a:r>
                      <a:endParaRPr lang="en-US" altLang="zh-CN" sz="1600" kern="1200" spc="150" dirty="0">
                        <a:solidFill>
                          <a:srgbClr val="C00000"/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手机端：龙虎淘金季度版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/>
                        <a:t>防套解套攻略</a:t>
                      </a:r>
                      <a:endParaRPr lang="en-US" altLang="zh-CN" sz="1400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988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电脑端：机构版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或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智尊版  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找服务老师）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/>
                        <a:t>股市术语手册</a:t>
                      </a:r>
                      <a:r>
                        <a:rPr lang="en-US" altLang="zh-CN" sz="1400" dirty="0"/>
                        <a:t>+</a:t>
                      </a:r>
                      <a:r>
                        <a:rPr lang="zh-CN" altLang="en-US" sz="1400" dirty="0"/>
                        <a:t>防套解套</a:t>
                      </a:r>
                      <a:endParaRPr lang="en-US" altLang="zh-CN" sz="1400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164E86DA-5373-4F76-8FDB-8E182474FA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32" t="41327" r="4396" b="10546"/>
          <a:stretch/>
        </p:blipFill>
        <p:spPr>
          <a:xfrm>
            <a:off x="6177557" y="3144902"/>
            <a:ext cx="1767872" cy="3618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229974-E3A1-445F-A262-136DCDFEA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670" y="4309505"/>
            <a:ext cx="1401250" cy="10473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A78CA0-88FC-49D1-A04B-50432DA35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7257" y="2806721"/>
            <a:ext cx="1401250" cy="103823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C8314002-1058-40C4-BFC4-21B5EECB6310}"/>
              </a:ext>
            </a:extLst>
          </p:cNvPr>
          <p:cNvGrpSpPr/>
          <p:nvPr/>
        </p:nvGrpSpPr>
        <p:grpSpPr>
          <a:xfrm>
            <a:off x="2267845" y="3786949"/>
            <a:ext cx="1371998" cy="1770989"/>
            <a:chOff x="5385879" y="2669739"/>
            <a:chExt cx="1371998" cy="1770989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2C647BC-53E2-4EBE-B3B4-A6B0F81F2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408" t="67766" r="69381" b="12715"/>
            <a:stretch>
              <a:fillRect/>
            </a:stretch>
          </p:blipFill>
          <p:spPr>
            <a:xfrm>
              <a:off x="5385879" y="2669739"/>
              <a:ext cx="1371998" cy="1343613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F7BF246-6BBE-4A1A-8EE7-16BADDFE21DD}"/>
                </a:ext>
              </a:extLst>
            </p:cNvPr>
            <p:cNvSpPr txBox="1"/>
            <p:nvPr/>
          </p:nvSpPr>
          <p:spPr>
            <a:xfrm>
              <a:off x="5438466" y="4017471"/>
              <a:ext cx="1266825" cy="423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500"/>
                </a:spcBef>
              </a:pPr>
              <a:r>
                <a:rPr lang="zh-CN" altLang="en-US" spc="150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扫码开通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B3271B1-F27F-4DE5-8E99-58C72D8F3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113" y="4324985"/>
            <a:ext cx="1401250" cy="103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08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8BAC908-715D-430A-BAE2-A99311933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如何联系获课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21E06-B2DB-42E8-9D8B-FBF7532DE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5"/>
          <a:stretch/>
        </p:blipFill>
        <p:spPr>
          <a:xfrm>
            <a:off x="1127126" y="2119123"/>
            <a:ext cx="5011132" cy="39705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A8B024C-7102-413E-BACE-1CFFE5FD8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8667" y="2116659"/>
            <a:ext cx="4768337" cy="39705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3FCE70-9371-4B29-B669-8743D72E2AF5}"/>
              </a:ext>
            </a:extLst>
          </p:cNvPr>
          <p:cNvGrpSpPr/>
          <p:nvPr/>
        </p:nvGrpSpPr>
        <p:grpSpPr>
          <a:xfrm>
            <a:off x="4675873" y="3701020"/>
            <a:ext cx="2134802" cy="2238920"/>
            <a:chOff x="7857009" y="-213360"/>
            <a:chExt cx="3070746" cy="322051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C75AA6C-2E28-4C13-B494-C5DC40CC5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24" b="49416"/>
            <a:stretch/>
          </p:blipFill>
          <p:spPr>
            <a:xfrm>
              <a:off x="7857009" y="-213360"/>
              <a:ext cx="3070746" cy="322051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4C4F96AF-08F0-4AE1-966D-2BF13C244076}"/>
                </a:ext>
              </a:extLst>
            </p:cNvPr>
            <p:cNvSpPr/>
            <p:nvPr/>
          </p:nvSpPr>
          <p:spPr>
            <a:xfrm>
              <a:off x="10516294" y="-173957"/>
              <a:ext cx="333838" cy="358742"/>
            </a:xfrm>
            <a:prstGeom prst="ellipse">
              <a:avLst/>
            </a:prstGeom>
            <a:noFill/>
            <a:ln w="31750" cap="flat" cmpd="sng" algn="ctr">
              <a:solidFill>
                <a:srgbClr val="F31BF3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3576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A24427E-2A23-43F0-8745-046D28B257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如何看课学习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994974-F011-4997-8187-8725F40F4E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724928"/>
            <a:ext cx="7820008" cy="1012991"/>
          </a:xfrm>
        </p:spPr>
        <p:txBody>
          <a:bodyPr/>
          <a:lstStyle/>
          <a:p>
            <a:pPr algn="ctr"/>
            <a:r>
              <a:rPr lang="zh-CN" altLang="en-US" dirty="0"/>
              <a:t>研究院</a:t>
            </a:r>
            <a:r>
              <a:rPr lang="en-US" altLang="zh-CN" dirty="0"/>
              <a:t>-</a:t>
            </a:r>
            <a:r>
              <a:rPr lang="zh-CN" altLang="en-US" dirty="0"/>
              <a:t>精品课程</a:t>
            </a:r>
            <a:r>
              <a:rPr lang="en-US" altLang="zh-CN" dirty="0"/>
              <a:t>-</a:t>
            </a:r>
            <a:r>
              <a:rPr lang="zh-CN" altLang="en-US" dirty="0"/>
              <a:t>个人中心</a:t>
            </a:r>
            <a:r>
              <a:rPr lang="en-US" altLang="zh-CN" dirty="0"/>
              <a:t>-</a:t>
            </a:r>
            <a:r>
              <a:rPr lang="zh-CN" altLang="en-US" dirty="0"/>
              <a:t>我的课程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77ECAC7-D502-4956-83A0-1ED50EC24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87" r="16087" b="10784"/>
          <a:stretch/>
        </p:blipFill>
        <p:spPr>
          <a:xfrm>
            <a:off x="1133219" y="1910287"/>
            <a:ext cx="5008436" cy="35684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CD6FC5-07F9-4E22-B2D2-D24BEDBB8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29"/>
          <a:stretch/>
        </p:blipFill>
        <p:spPr>
          <a:xfrm>
            <a:off x="6461325" y="1960021"/>
            <a:ext cx="4519383" cy="317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5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盘面节奏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1127125" y="1702629"/>
            <a:ext cx="6162675" cy="3452742"/>
          </a:xfrm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</a:p>
        </p:txBody>
      </p:sp>
      <p:sp>
        <p:nvSpPr>
          <p:cNvPr id="7" name="矩形: 圆角 6"/>
          <p:cNvSpPr/>
          <p:nvPr/>
        </p:nvSpPr>
        <p:spPr>
          <a:xfrm>
            <a:off x="7543800" y="1766836"/>
            <a:ext cx="3345180" cy="3478263"/>
          </a:xfrm>
          <a:prstGeom prst="roundRect">
            <a:avLst>
              <a:gd name="adj" fmla="val 2228"/>
            </a:avLst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01902" y="1894707"/>
            <a:ext cx="3228975" cy="3395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资金量能：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1.91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万亿，相对昨日有一定下降，但依然是火爆的量能级别，短线机会仍足够丰厚；</a:t>
            </a:r>
            <a:endParaRPr lang="en-US" altLang="zh-CN" sz="1600" spc="150" dirty="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支撑</a:t>
            </a:r>
            <a:r>
              <a:rPr lang="en-US" altLang="zh-CN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压力位：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辅助线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-3300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节奏：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金叉已经进行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天，踏空者又会难受，本轮反弹较难突破到前期新高；在未确定死叉何时到来，盘面翻绿分化调整反而是机会。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1"/>
          </p:nvPr>
        </p:nvSpPr>
        <p:spPr>
          <a:xfrm>
            <a:off x="828675" y="5532649"/>
            <a:ext cx="10534650" cy="814582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放量，上冲；量能不变，震荡；量能萎缩，下跌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772" y="1938936"/>
            <a:ext cx="2089416" cy="24851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A866623-0CDE-4E42-BF04-147074CF21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牛市是否还在？</a:t>
            </a:r>
            <a:r>
              <a:rPr lang="zh-CN" altLang="en-US" sz="1600" dirty="0"/>
              <a:t>（</a:t>
            </a:r>
            <a:r>
              <a:rPr lang="en-US" altLang="zh-CN" sz="1600" dirty="0"/>
              <a:t>10-13</a:t>
            </a:r>
            <a:r>
              <a:rPr lang="zh-CN" altLang="en-US" sz="1600" dirty="0"/>
              <a:t>）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4F4B44E-0AF4-457E-97B7-027D8EE7C7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825711"/>
            <a:ext cx="7820008" cy="544401"/>
          </a:xfrm>
        </p:spPr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、近期成交量依然是爆发性量能；</a:t>
            </a:r>
            <a:r>
              <a:rPr lang="en-US" altLang="zh-CN" dirty="0"/>
              <a:t>2</a:t>
            </a:r>
            <a:r>
              <a:rPr lang="zh-CN" altLang="en-US" dirty="0"/>
              <a:t>、中线控筹机构爆发值得期待</a:t>
            </a:r>
          </a:p>
        </p:txBody>
      </p:sp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966F268D-08BF-46FA-85D7-64BDB7EBB3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87" b="187"/>
          <a:stretch/>
        </p:blipFill>
        <p:spPr>
          <a:xfrm>
            <a:off x="2764200" y="1835485"/>
            <a:ext cx="6663600" cy="3733200"/>
          </a:xfr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33AE18-1ECE-4565-B85A-C4E7D0FD0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0154" y="3549650"/>
            <a:ext cx="7643100" cy="12511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1618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267460" y="5564032"/>
            <a:ext cx="9707880" cy="865199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行业：软件信息、建筑装饰、国防军工、机械设备、半导体</a:t>
            </a:r>
            <a:r>
              <a:rPr lang="en-US" altLang="zh-CN" b="1" dirty="0">
                <a:solidFill>
                  <a:srgbClr val="C00000"/>
                </a:solidFill>
              </a:rPr>
              <a:t>(</a:t>
            </a:r>
            <a:r>
              <a:rPr lang="zh-CN" altLang="en-US" b="1" dirty="0">
                <a:solidFill>
                  <a:srgbClr val="C00000"/>
                </a:solidFill>
              </a:rPr>
              <a:t>芯片）</a:t>
            </a:r>
            <a:endParaRPr lang="en-US" altLang="zh-CN" b="1" dirty="0">
              <a:solidFill>
                <a:srgbClr val="C00000"/>
              </a:solidFill>
            </a:endParaRPr>
          </a:p>
          <a:p>
            <a:r>
              <a:rPr lang="zh-CN" altLang="en-US" b="1" dirty="0">
                <a:solidFill>
                  <a:srgbClr val="C00000"/>
                </a:solidFill>
              </a:rPr>
              <a:t>主题：债转股</a:t>
            </a:r>
            <a:r>
              <a:rPr lang="en-US" altLang="zh-CN" b="1" dirty="0">
                <a:solidFill>
                  <a:srgbClr val="C00000"/>
                </a:solidFill>
              </a:rPr>
              <a:t>AMC</a:t>
            </a:r>
            <a:r>
              <a:rPr lang="zh-CN" altLang="en-US" b="1" dirty="0">
                <a:solidFill>
                  <a:srgbClr val="C00000"/>
                </a:solidFill>
              </a:rPr>
              <a:t>、房地产、华为供应链、资本金融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龙虎板块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/>
        </p:blipFill>
        <p:spPr>
          <a:xfrm>
            <a:off x="1129548" y="2098406"/>
            <a:ext cx="9937520" cy="319059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17B9120-E60E-4D73-BC05-CBE7695B49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关于龙虎内参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5E69BC-20E5-43C1-9568-78C26FA591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810614"/>
            <a:ext cx="7820008" cy="544401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每周二固定更新一篇「龙虎淘金」，短线为主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592CEE2-4D7C-4967-A8B4-CF8BF426E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798"/>
          <a:stretch/>
        </p:blipFill>
        <p:spPr>
          <a:xfrm>
            <a:off x="1389028" y="1930138"/>
            <a:ext cx="2821166" cy="31858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114F6EE-9C68-4CB2-A496-123A116DD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241" y="1930138"/>
            <a:ext cx="3771616" cy="299772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5E30555-C612-4DF2-88F4-53B461E7B14C}"/>
              </a:ext>
            </a:extLst>
          </p:cNvPr>
          <p:cNvSpPr txBox="1"/>
          <p:nvPr/>
        </p:nvSpPr>
        <p:spPr>
          <a:xfrm>
            <a:off x="1101762" y="5242804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研究院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经传内参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1EAB7D6-F878-485D-8298-65E7E4CE9857}"/>
              </a:ext>
            </a:extLst>
          </p:cNvPr>
          <p:cNvSpPr txBox="1"/>
          <p:nvPr/>
        </p:nvSpPr>
        <p:spPr>
          <a:xfrm>
            <a:off x="4470200" y="4945980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龙虎淘金圈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内参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391F7A9-16CC-4B52-A394-59FC8F476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346" y="3220219"/>
            <a:ext cx="2777017" cy="17257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7468D8C-A5D1-424D-A29D-253A731CA5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18"/>
          <a:stretch/>
        </p:blipFill>
        <p:spPr>
          <a:xfrm>
            <a:off x="8860726" y="1952084"/>
            <a:ext cx="1558257" cy="119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68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龙虎选股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席位颜色分类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409700" y="5724047"/>
            <a:ext cx="9372600" cy="1012991"/>
          </a:xfrm>
        </p:spPr>
        <p:txBody>
          <a:bodyPr/>
          <a:lstStyle/>
          <a:p>
            <a:pPr algn="ctr"/>
            <a:r>
              <a:rPr lang="zh-CN" altLang="en-US" sz="2000" b="1" dirty="0">
                <a:solidFill>
                  <a:srgbClr val="C00000"/>
                </a:solidFill>
              </a:rPr>
              <a:t>席位主要区别：①买卖双方力量；②有无机构（机构有钱，会考虑基本面）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154368" y="1846916"/>
          <a:ext cx="9883263" cy="3577740"/>
        </p:xfrm>
        <a:graphic>
          <a:graphicData uri="http://schemas.openxmlformats.org/drawingml/2006/table">
            <a:tbl>
              <a:tblPr/>
              <a:tblGrid>
                <a:gridCol w="1248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79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554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旗子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图示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涵义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特点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红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多头较强，席位偏超短操作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紫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多头较强，席位势大力沉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蓝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空头较强，注意波段压力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绿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AB27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空头较强，注意超短压力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2747932" y="2707078"/>
            <a:ext cx="202637" cy="2583903"/>
            <a:chOff x="3948752" y="3356037"/>
            <a:chExt cx="202637" cy="2583903"/>
          </a:xfrm>
        </p:grpSpPr>
        <p:grpSp>
          <p:nvGrpSpPr>
            <p:cNvPr id="6" name="组合 5"/>
            <p:cNvGrpSpPr/>
            <p:nvPr/>
          </p:nvGrpSpPr>
          <p:grpSpPr>
            <a:xfrm>
              <a:off x="3948752" y="3356037"/>
              <a:ext cx="202637" cy="417513"/>
              <a:chOff x="-1701800" y="3305476"/>
              <a:chExt cx="765476" cy="1577187"/>
            </a:xfrm>
          </p:grpSpPr>
          <p:sp>
            <p:nvSpPr>
              <p:cNvPr id="16" name="直角三角形 15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7" name="直接连接符 16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6"/>
            <p:cNvGrpSpPr/>
            <p:nvPr/>
          </p:nvGrpSpPr>
          <p:grpSpPr>
            <a:xfrm>
              <a:off x="3948752" y="4072942"/>
              <a:ext cx="202637" cy="417513"/>
              <a:chOff x="-1701800" y="3305476"/>
              <a:chExt cx="765476" cy="1577187"/>
            </a:xfrm>
          </p:grpSpPr>
          <p:sp>
            <p:nvSpPr>
              <p:cNvPr id="14" name="直角三角形 13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3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3D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/>
            <p:cNvGrpSpPr/>
            <p:nvPr/>
          </p:nvGrpSpPr>
          <p:grpSpPr>
            <a:xfrm>
              <a:off x="3948752" y="4775200"/>
              <a:ext cx="202637" cy="417513"/>
              <a:chOff x="-1701800" y="3305476"/>
              <a:chExt cx="765476" cy="1577187"/>
            </a:xfrm>
          </p:grpSpPr>
          <p:sp>
            <p:nvSpPr>
              <p:cNvPr id="12" name="直角三角形 11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3948752" y="5522427"/>
              <a:ext cx="202637" cy="417513"/>
              <a:chOff x="-1701800" y="3305476"/>
              <a:chExt cx="765476" cy="1577187"/>
            </a:xfrm>
          </p:grpSpPr>
          <p:sp>
            <p:nvSpPr>
              <p:cNvPr id="10" name="直角三角形 9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AB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AB2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盘中：紫旗回档（金叉）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868129" y="5744169"/>
            <a:ext cx="8455742" cy="544401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C00000"/>
                </a:solidFill>
              </a:rPr>
              <a:t>近</a:t>
            </a:r>
            <a:r>
              <a:rPr lang="en-US" altLang="zh-CN" sz="2000" b="1" dirty="0">
                <a:solidFill>
                  <a:srgbClr val="C00000"/>
                </a:solidFill>
              </a:rPr>
              <a:t>10</a:t>
            </a:r>
            <a:r>
              <a:rPr lang="zh-CN" altLang="en-US" sz="2000" b="1" dirty="0">
                <a:solidFill>
                  <a:srgbClr val="C00000"/>
                </a:solidFill>
              </a:rPr>
              <a:t>日出龙虎紫旗，追求更强的回档爆发（操作：用三板斧）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charset="-122"/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1127125" y="1827101"/>
            <a:ext cx="6663600" cy="3733200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58906C-4A18-4942-B53D-465DA55175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4"/>
          <a:stretch/>
        </p:blipFill>
        <p:spPr>
          <a:xfrm>
            <a:off x="8633461" y="1782034"/>
            <a:ext cx="2270759" cy="37855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9E55B7D-6798-4D13-B263-84916919F0AC}"/>
              </a:ext>
            </a:extLst>
          </p:cNvPr>
          <p:cNvSpPr/>
          <p:nvPr/>
        </p:nvSpPr>
        <p:spPr>
          <a:xfrm>
            <a:off x="7790725" y="5242363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10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22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MWFlZWFlM2IzNDEzMTU0ZjE1ZjU5ZDZlMTk1NDQwM2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7543</TotalTime>
  <Words>574</Words>
  <Application>Microsoft Office PowerPoint</Application>
  <PresentationFormat>宽屏</PresentationFormat>
  <Paragraphs>86</Paragraphs>
  <Slides>19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Roboto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42505</dc:creator>
  <cp:lastModifiedBy>十二 猪肠</cp:lastModifiedBy>
  <cp:revision>1622</cp:revision>
  <dcterms:created xsi:type="dcterms:W3CDTF">2019-06-19T02:08:00Z</dcterms:created>
  <dcterms:modified xsi:type="dcterms:W3CDTF">2024-10-22T12:57:47Z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EBF8DB5FD94B49F7B17BC65F9BA08668</vt:lpwstr>
  </property>
</Properties>
</file>