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Lst>
  <p:notesMasterIdLst>
    <p:notesMasterId r:id="rId25"/>
  </p:notesMasterIdLst>
  <p:sldIdLst>
    <p:sldId id="413" r:id="rId6"/>
    <p:sldId id="824" r:id="rId7"/>
    <p:sldId id="823" r:id="rId8"/>
    <p:sldId id="832" r:id="rId9"/>
    <p:sldId id="833" r:id="rId10"/>
    <p:sldId id="825" r:id="rId11"/>
    <p:sldId id="828" r:id="rId12"/>
    <p:sldId id="834" r:id="rId13"/>
    <p:sldId id="835" r:id="rId14"/>
    <p:sldId id="830" r:id="rId15"/>
    <p:sldId id="829" r:id="rId16"/>
    <p:sldId id="831" r:id="rId17"/>
    <p:sldId id="805" r:id="rId18"/>
    <p:sldId id="806" r:id="rId19"/>
    <p:sldId id="678" r:id="rId20"/>
    <p:sldId id="704" r:id="rId21"/>
    <p:sldId id="747" r:id="rId22"/>
    <p:sldId id="836" r:id="rId23"/>
    <p:sldId id="837" r:id="rId24"/>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gs" Target="tags/tag52.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1.xml"/><Relationship Id="rId2" Type="http://schemas.openxmlformats.org/officeDocument/2006/relationships/image" Target="../media/image11.png"/><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2.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3.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5.xml"/><Relationship Id="rId1" Type="http://schemas.openxmlformats.org/officeDocument/2006/relationships/tags" Target="../tags/tag4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6.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7.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8.xml"/><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9.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2.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4.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7.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8.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9.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0.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14925" y="3475355"/>
            <a:ext cx="3231515"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613410" y="798195"/>
            <a:ext cx="8484235" cy="2743200"/>
          </a:xfrm>
          <a:prstGeom prst="rect">
            <a:avLst/>
          </a:prstGeom>
          <a:noFill/>
        </p:spPr>
        <p:txBody>
          <a:bodyPr wrap="square" rtlCol="0">
            <a:noAutofit/>
          </a:bodyPr>
          <a:lstStyle/>
          <a:p>
            <a:pPr algn="ctr">
              <a:lnSpc>
                <a:spcPct val="90000"/>
              </a:lnSpc>
            </a:pPr>
            <a:r>
              <a:rPr lang="zh-CN" sz="6600" b="1" i="0" dirty="0">
                <a:solidFill>
                  <a:schemeClr val="bg1"/>
                </a:solidFill>
                <a:latin typeface="思源黑体 CN Heavy" panose="020B0A00000000000000" pitchFamily="34" charset="-122"/>
                <a:ea typeface="思源黑体 CN Heavy" panose="020B0A00000000000000" pitchFamily="34" charset="-122"/>
              </a:rPr>
              <a:t>周日复盘</a:t>
            </a:r>
            <a:r>
              <a:rPr lang="en-US" altLang="zh-CN" sz="6600" b="1" i="0" dirty="0">
                <a:solidFill>
                  <a:schemeClr val="bg1"/>
                </a:solidFill>
                <a:latin typeface="思源黑体 CN Heavy" panose="020B0A00000000000000" pitchFamily="34" charset="-122"/>
                <a:ea typeface="思源黑体 CN Heavy" panose="020B0A00000000000000" pitchFamily="34" charset="-122"/>
              </a:rPr>
              <a:t> </a:t>
            </a:r>
            <a:r>
              <a:rPr lang="zh-CN" altLang="en-US" sz="6600" b="1" i="0" dirty="0">
                <a:solidFill>
                  <a:schemeClr val="bg1"/>
                </a:solidFill>
                <a:latin typeface="思源黑体 CN Heavy" panose="020B0A00000000000000" pitchFamily="34" charset="-122"/>
                <a:ea typeface="思源黑体 CN Heavy" panose="020B0A00000000000000" pitchFamily="34" charset="-122"/>
              </a:rPr>
              <a:t>中美谈判</a:t>
            </a:r>
            <a:endParaRPr lang="zh-CN" altLang="en-US" sz="66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10</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26</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 8</a:t>
            </a:r>
            <a:r>
              <a:rPr lang="en-US" altLang="zh-CN"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795845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53924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05585" y="762635"/>
            <a:ext cx="9019540" cy="4885690"/>
          </a:xfrm>
          <a:prstGeom prst="rect">
            <a:avLst/>
          </a:prstGeom>
        </p:spPr>
      </p:pic>
      <p:sp>
        <p:nvSpPr>
          <p:cNvPr id="5" name="文本框 4"/>
          <p:cNvSpPr txBox="1"/>
          <p:nvPr/>
        </p:nvSpPr>
        <p:spPr>
          <a:xfrm>
            <a:off x="1817370" y="5775960"/>
            <a:ext cx="8557260" cy="645160"/>
          </a:xfrm>
          <a:prstGeom prst="rect">
            <a:avLst/>
          </a:prstGeom>
        </p:spPr>
        <p:style>
          <a:lnRef idx="0">
            <a:srgbClr val="FFFFFF"/>
          </a:lnRef>
          <a:fillRef idx="1">
            <a:schemeClr val="accent6"/>
          </a:fillRef>
          <a:effectRef idx="1">
            <a:schemeClr val="accent6"/>
          </a:effectRef>
          <a:fontRef idx="minor">
            <a:schemeClr val="lt1"/>
          </a:fontRef>
        </p:style>
        <p:txBody>
          <a:bodyPr wrap="square" rtlCol="0">
            <a:spAutoFit/>
          </a:bodyPr>
          <a:p>
            <a:r>
              <a:rPr lang="en-US" altLang="zh-CN"/>
              <a:t>1.</a:t>
            </a:r>
            <a:r>
              <a:rPr lang="zh-CN"/>
              <a:t>短线</a:t>
            </a:r>
            <a:r>
              <a:rPr lang="en-US" altLang="zh-CN"/>
              <a:t>1</a:t>
            </a:r>
            <a:r>
              <a:rPr lang="zh-CN" altLang="en-US"/>
              <a:t>浪</a:t>
            </a:r>
            <a:r>
              <a:rPr lang="zh-CN"/>
              <a:t>启动上涨，连续</a:t>
            </a:r>
            <a:r>
              <a:rPr lang="en-US" altLang="zh-CN"/>
              <a:t>2</a:t>
            </a:r>
            <a:r>
              <a:rPr lang="zh-CN" altLang="en-US"/>
              <a:t>天以上的超级单疯狂买入（几十万手）</a:t>
            </a:r>
            <a:endParaRPr lang="zh-CN" altLang="en-US"/>
          </a:p>
          <a:p>
            <a:r>
              <a:rPr lang="en-US" altLang="zh-CN"/>
              <a:t>2.900</a:t>
            </a:r>
            <a:r>
              <a:rPr lang="zh-CN" altLang="en-US"/>
              <a:t>万手</a:t>
            </a:r>
            <a:r>
              <a:rPr lang="en-US" altLang="zh-CN"/>
              <a:t>=90000</a:t>
            </a:r>
            <a:r>
              <a:rPr lang="zh-CN" altLang="en-US"/>
              <a:t>万股</a:t>
            </a:r>
            <a:r>
              <a:rPr lang="en-US" altLang="zh-CN"/>
              <a:t>  </a:t>
            </a:r>
            <a:endParaRPr lang="en-US" altLang="zh-CN"/>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99235" y="900430"/>
            <a:ext cx="9501505" cy="4450080"/>
          </a:xfrm>
          <a:prstGeom prst="rect">
            <a:avLst/>
          </a:prstGeom>
        </p:spPr>
      </p:pic>
      <p:sp>
        <p:nvSpPr>
          <p:cNvPr id="5" name="文本框 4"/>
          <p:cNvSpPr txBox="1"/>
          <p:nvPr/>
        </p:nvSpPr>
        <p:spPr>
          <a:xfrm>
            <a:off x="2032635" y="5544185"/>
            <a:ext cx="8557260" cy="645160"/>
          </a:xfrm>
          <a:prstGeom prst="rect">
            <a:avLst/>
          </a:prstGeom>
        </p:spPr>
        <p:style>
          <a:lnRef idx="0">
            <a:srgbClr val="FFFFFF"/>
          </a:lnRef>
          <a:fillRef idx="1">
            <a:schemeClr val="accent6"/>
          </a:fillRef>
          <a:effectRef idx="1">
            <a:schemeClr val="accent6"/>
          </a:effectRef>
          <a:fontRef idx="minor">
            <a:schemeClr val="lt1"/>
          </a:fontRef>
        </p:style>
        <p:txBody>
          <a:bodyPr wrap="square" rtlCol="0">
            <a:spAutoFit/>
          </a:bodyPr>
          <a:p>
            <a:r>
              <a:rPr lang="en-US" altLang="zh-CN"/>
              <a:t>1.</a:t>
            </a:r>
            <a:r>
              <a:rPr lang="zh-CN"/>
              <a:t>短线</a:t>
            </a:r>
            <a:r>
              <a:rPr lang="en-US" altLang="zh-CN"/>
              <a:t>1</a:t>
            </a:r>
            <a:r>
              <a:rPr lang="zh-CN" altLang="en-US"/>
              <a:t>浪</a:t>
            </a:r>
            <a:r>
              <a:rPr lang="zh-CN"/>
              <a:t>启动上涨，连续</a:t>
            </a:r>
            <a:r>
              <a:rPr lang="en-US" altLang="zh-CN"/>
              <a:t>2</a:t>
            </a:r>
            <a:r>
              <a:rPr lang="zh-CN" altLang="en-US"/>
              <a:t>天以上的超级单疯狂买入（几十万手）</a:t>
            </a:r>
            <a:endParaRPr lang="zh-CN" altLang="en-US"/>
          </a:p>
          <a:p>
            <a:r>
              <a:rPr lang="en-US" altLang="zh-CN"/>
              <a:t>2.900</a:t>
            </a:r>
            <a:r>
              <a:rPr lang="zh-CN" altLang="en-US"/>
              <a:t>万手</a:t>
            </a:r>
            <a:r>
              <a:rPr lang="en-US" altLang="zh-CN"/>
              <a:t>=90000</a:t>
            </a:r>
            <a:r>
              <a:rPr lang="zh-CN" altLang="en-US"/>
              <a:t>万股</a:t>
            </a:r>
            <a:r>
              <a:rPr lang="en-US" altLang="zh-CN"/>
              <a:t>  </a:t>
            </a:r>
            <a:endParaRPr lang="en-US" altLang="zh-CN"/>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 name="文本框 92"/>
          <p:cNvSpPr txBox="1"/>
          <p:nvPr>
            <p:custDataLst>
              <p:tags r:id="rId1"/>
            </p:custDataLst>
          </p:nvPr>
        </p:nvSpPr>
        <p:spPr>
          <a:xfrm>
            <a:off x="695960" y="1007110"/>
            <a:ext cx="10800715" cy="5282565"/>
          </a:xfrm>
          <a:prstGeom prst="rect">
            <a:avLst/>
          </a:prstGeom>
          <a:noFill/>
        </p:spPr>
        <p:txBody>
          <a:bodyPr wrap="square" lIns="90000" tIns="46800" rIns="90000" bIns="46800" rtlCol="0" anchor="ctr" anchorCtr="0">
            <a:noAutofit/>
          </a:bodyPr>
          <a:lstStyle>
            <a:defPPr>
              <a:defRPr lang="zh-CN"/>
            </a:defPPr>
            <a:lvl1pPr fontAlgn="auto">
              <a:lnSpc>
                <a:spcPct val="130000"/>
              </a:lnSpc>
              <a:spcAft>
                <a:spcPts val="1000"/>
              </a:spcAft>
              <a:defRPr sz="1600" spc="150"/>
            </a:lvl1pPr>
          </a:lstStyle>
          <a:p>
            <a:pPr lvl="0" indent="0" algn="l" fontAlgn="ctr">
              <a:lnSpc>
                <a:spcPts val="2400"/>
              </a:lnSpc>
              <a:spcBef>
                <a:spcPts val="0"/>
              </a:spcBef>
              <a:spcAft>
                <a:spcPts val="800"/>
              </a:spcAft>
              <a:buClr>
                <a:schemeClr val="accent2"/>
              </a:buClr>
              <a:buSzTx/>
              <a:buFont typeface="WPS-Bullets" pitchFamily="2" charset="0"/>
              <a:buNone/>
            </a:pPr>
            <a:r>
              <a:rPr lang="zh-CN" altLang="en-US" sz="2000" b="1" spc="90">
                <a:solidFill>
                  <a:schemeClr val="tx1"/>
                </a:solidFill>
                <a:latin typeface="黑体" panose="02010609060101010101" charset="-122"/>
                <a:ea typeface="黑体" panose="02010609060101010101" charset="-122"/>
                <a:cs typeface="黑体" panose="02010609060101010101" charset="-122"/>
              </a:rPr>
              <a:t>方法逻辑：</a:t>
            </a:r>
            <a:endParaRPr lang="zh-CN" altLang="en-US" sz="2000"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sz="2000" spc="0">
                <a:solidFill>
                  <a:schemeClr val="tx1"/>
                </a:solidFill>
                <a:latin typeface="黑体" panose="02010609060101010101" charset="-122"/>
                <a:ea typeface="黑体" panose="02010609060101010101" charset="-122"/>
                <a:cs typeface="黑体" panose="02010609060101010101" charset="-122"/>
              </a:rPr>
              <a:t>短线超级单连续</a:t>
            </a:r>
            <a:r>
              <a:rPr lang="en-US" altLang="zh-CN" sz="2000" spc="0">
                <a:solidFill>
                  <a:schemeClr val="tx1"/>
                </a:solidFill>
                <a:latin typeface="黑体" panose="02010609060101010101" charset="-122"/>
                <a:ea typeface="黑体" panose="02010609060101010101" charset="-122"/>
                <a:cs typeface="黑体" panose="02010609060101010101" charset="-122"/>
              </a:rPr>
              <a:t>2</a:t>
            </a:r>
            <a:r>
              <a:rPr lang="zh-CN" altLang="en-US" sz="2000" spc="0">
                <a:solidFill>
                  <a:schemeClr val="tx1"/>
                </a:solidFill>
                <a:latin typeface="黑体" panose="02010609060101010101" charset="-122"/>
                <a:ea typeface="黑体" panose="02010609060101010101" charset="-122"/>
                <a:cs typeface="黑体" panose="02010609060101010101" charset="-122"/>
              </a:rPr>
              <a:t>天以上的买入</a:t>
            </a:r>
            <a:endParaRPr lang="zh-CN" altLang="en-US" sz="2000" spc="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sz="2000" spc="0">
                <a:solidFill>
                  <a:schemeClr val="tx1"/>
                </a:solidFill>
                <a:latin typeface="黑体" panose="02010609060101010101" charset="-122"/>
                <a:ea typeface="黑体" panose="02010609060101010101" charset="-122"/>
                <a:cs typeface="黑体" panose="02010609060101010101" charset="-122"/>
              </a:rPr>
              <a:t>短线超级单当日买入几十万手</a:t>
            </a:r>
            <a:r>
              <a:rPr lang="en-US" altLang="zh-CN" sz="2000" spc="0">
                <a:solidFill>
                  <a:schemeClr val="tx1"/>
                </a:solidFill>
                <a:latin typeface="黑体" panose="02010609060101010101" charset="-122"/>
                <a:ea typeface="黑体" panose="02010609060101010101" charset="-122"/>
                <a:cs typeface="黑体" panose="02010609060101010101" charset="-122"/>
              </a:rPr>
              <a:t> 50</a:t>
            </a:r>
            <a:r>
              <a:rPr lang="zh-CN" altLang="en-US" sz="2000" spc="0">
                <a:solidFill>
                  <a:schemeClr val="tx1"/>
                </a:solidFill>
                <a:latin typeface="黑体" panose="02010609060101010101" charset="-122"/>
                <a:ea typeface="黑体" panose="02010609060101010101" charset="-122"/>
                <a:cs typeface="黑体" panose="02010609060101010101" charset="-122"/>
              </a:rPr>
              <a:t>万手</a:t>
            </a:r>
            <a:r>
              <a:rPr lang="en-US" altLang="zh-CN" sz="2000" spc="0">
                <a:solidFill>
                  <a:schemeClr val="tx1"/>
                </a:solidFill>
                <a:latin typeface="黑体" panose="02010609060101010101" charset="-122"/>
                <a:ea typeface="黑体" panose="02010609060101010101" charset="-122"/>
                <a:cs typeface="黑体" panose="02010609060101010101" charset="-122"/>
              </a:rPr>
              <a:t>=5000</a:t>
            </a:r>
            <a:r>
              <a:rPr lang="zh-CN" altLang="en-US" sz="2000" spc="0">
                <a:solidFill>
                  <a:schemeClr val="tx1"/>
                </a:solidFill>
                <a:latin typeface="黑体" panose="02010609060101010101" charset="-122"/>
                <a:ea typeface="黑体" panose="02010609060101010101" charset="-122"/>
                <a:cs typeface="黑体" panose="02010609060101010101" charset="-122"/>
              </a:rPr>
              <a:t>万股</a:t>
            </a:r>
            <a:r>
              <a:rPr lang="en-US" altLang="zh-CN" sz="2000" spc="0">
                <a:solidFill>
                  <a:schemeClr val="tx1"/>
                </a:solidFill>
                <a:latin typeface="黑体" panose="02010609060101010101" charset="-122"/>
                <a:ea typeface="黑体" panose="02010609060101010101" charset="-122"/>
                <a:cs typeface="黑体" panose="02010609060101010101" charset="-122"/>
              </a:rPr>
              <a:t>  100</a:t>
            </a:r>
            <a:r>
              <a:rPr lang="zh-CN" altLang="en-US" sz="2000" spc="0">
                <a:solidFill>
                  <a:schemeClr val="tx1"/>
                </a:solidFill>
                <a:latin typeface="黑体" panose="02010609060101010101" charset="-122"/>
                <a:ea typeface="黑体" panose="02010609060101010101" charset="-122"/>
                <a:cs typeface="黑体" panose="02010609060101010101" charset="-122"/>
              </a:rPr>
              <a:t>万手</a:t>
            </a:r>
            <a:r>
              <a:rPr lang="en-US" altLang="zh-CN" sz="2000" spc="0">
                <a:solidFill>
                  <a:schemeClr val="tx1"/>
                </a:solidFill>
                <a:latin typeface="黑体" panose="02010609060101010101" charset="-122"/>
                <a:ea typeface="黑体" panose="02010609060101010101" charset="-122"/>
                <a:cs typeface="黑体" panose="02010609060101010101" charset="-122"/>
              </a:rPr>
              <a:t>=10000</a:t>
            </a:r>
            <a:r>
              <a:rPr lang="zh-CN" altLang="en-US" sz="2000" spc="0">
                <a:solidFill>
                  <a:schemeClr val="tx1"/>
                </a:solidFill>
                <a:latin typeface="黑体" panose="02010609060101010101" charset="-122"/>
                <a:ea typeface="黑体" panose="02010609060101010101" charset="-122"/>
                <a:cs typeface="黑体" panose="02010609060101010101" charset="-122"/>
              </a:rPr>
              <a:t>万股</a:t>
            </a:r>
            <a:r>
              <a:rPr lang="en-US" altLang="zh-CN" sz="2000" spc="0">
                <a:solidFill>
                  <a:schemeClr val="tx1"/>
                </a:solidFill>
                <a:latin typeface="黑体" panose="02010609060101010101" charset="-122"/>
                <a:ea typeface="黑体" panose="02010609060101010101" charset="-122"/>
                <a:cs typeface="黑体" panose="02010609060101010101" charset="-122"/>
              </a:rPr>
              <a:t>=1</a:t>
            </a:r>
            <a:r>
              <a:rPr lang="zh-CN" altLang="en-US" sz="2000" spc="0">
                <a:solidFill>
                  <a:schemeClr val="tx1"/>
                </a:solidFill>
                <a:latin typeface="黑体" panose="02010609060101010101" charset="-122"/>
                <a:ea typeface="黑体" panose="02010609060101010101" charset="-122"/>
                <a:cs typeface="黑体" panose="02010609060101010101" charset="-122"/>
              </a:rPr>
              <a:t>亿股</a:t>
            </a:r>
            <a:endParaRPr lang="zh-CN" altLang="en-US" sz="2000" spc="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sz="2000" spc="0">
                <a:solidFill>
                  <a:schemeClr val="tx1"/>
                </a:solidFill>
                <a:latin typeface="黑体" panose="02010609060101010101" charset="-122"/>
                <a:ea typeface="黑体" panose="02010609060101010101" charset="-122"/>
                <a:cs typeface="黑体" panose="02010609060101010101" charset="-122"/>
              </a:rPr>
              <a:t>短线买入后首次回踩</a:t>
            </a:r>
            <a:r>
              <a:rPr lang="en-US" altLang="zh-CN" sz="2000" spc="0">
                <a:solidFill>
                  <a:schemeClr val="tx1"/>
                </a:solidFill>
                <a:latin typeface="黑体" panose="02010609060101010101" charset="-122"/>
                <a:ea typeface="黑体" panose="02010609060101010101" charset="-122"/>
                <a:cs typeface="黑体" panose="02010609060101010101" charset="-122"/>
              </a:rPr>
              <a:t>5-8</a:t>
            </a:r>
            <a:r>
              <a:rPr lang="zh-CN" altLang="en-US" sz="2000" spc="0">
                <a:solidFill>
                  <a:schemeClr val="tx1"/>
                </a:solidFill>
                <a:latin typeface="黑体" panose="02010609060101010101" charset="-122"/>
                <a:ea typeface="黑体" panose="02010609060101010101" charset="-122"/>
                <a:cs typeface="黑体" panose="02010609060101010101" charset="-122"/>
              </a:rPr>
              <a:t>天，</a:t>
            </a:r>
            <a:r>
              <a:rPr lang="en-US" altLang="zh-CN" sz="2000" spc="0">
                <a:solidFill>
                  <a:schemeClr val="tx1"/>
                </a:solidFill>
                <a:latin typeface="黑体" panose="02010609060101010101" charset="-122"/>
                <a:ea typeface="黑体" panose="02010609060101010101" charset="-122"/>
                <a:cs typeface="黑体" panose="02010609060101010101" charset="-122"/>
              </a:rPr>
              <a:t>bbi</a:t>
            </a:r>
            <a:r>
              <a:rPr lang="zh-CN" altLang="en-US" sz="2000" spc="0">
                <a:solidFill>
                  <a:schemeClr val="tx1"/>
                </a:solidFill>
                <a:latin typeface="黑体" panose="02010609060101010101" charset="-122"/>
                <a:ea typeface="黑体" panose="02010609060101010101" charset="-122"/>
                <a:cs typeface="黑体" panose="02010609060101010101" charset="-122"/>
              </a:rPr>
              <a:t>支撑低吸</a:t>
            </a:r>
            <a:endParaRPr lang="zh-CN" altLang="en-US" sz="2000" spc="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endParaRPr lang="zh-CN" altLang="en-US" sz="2000" b="1" spc="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endParaRPr lang="zh-CN" altLang="en-US" sz="2000" b="1" spc="90">
              <a:solidFill>
                <a:schemeClr val="tx1"/>
              </a:solidFill>
              <a:latin typeface="黑体" panose="02010609060101010101" charset="-122"/>
              <a:ea typeface="黑体" panose="02010609060101010101" charset="-122"/>
              <a:cs typeface="黑体" panose="02010609060101010101" charset="-122"/>
            </a:endParaRPr>
          </a:p>
          <a:p>
            <a:pPr lvl="0" indent="0" algn="l" fontAlgn="ctr">
              <a:lnSpc>
                <a:spcPts val="2400"/>
              </a:lnSpc>
              <a:spcBef>
                <a:spcPts val="0"/>
              </a:spcBef>
              <a:spcAft>
                <a:spcPts val="800"/>
              </a:spcAft>
              <a:buClr>
                <a:schemeClr val="accent2"/>
              </a:buClr>
              <a:buSzPct val="100000"/>
              <a:buFont typeface="WPS-Bullets" pitchFamily="2" charset="0"/>
              <a:buNone/>
            </a:pPr>
            <a:r>
              <a:rPr lang="zh-CN" altLang="en-US" sz="2000" b="1" spc="90">
                <a:solidFill>
                  <a:schemeClr val="tx1"/>
                </a:solidFill>
                <a:latin typeface="黑体" panose="02010609060101010101" charset="-122"/>
                <a:ea typeface="黑体" panose="02010609060101010101" charset="-122"/>
                <a:cs typeface="黑体" panose="02010609060101010101" charset="-122"/>
              </a:rPr>
              <a:t>买入处理：</a:t>
            </a:r>
            <a:r>
              <a:rPr lang="en-US" altLang="zh-CN" sz="2000" b="1" spc="90">
                <a:solidFill>
                  <a:schemeClr val="tx1"/>
                </a:solidFill>
                <a:latin typeface="黑体" panose="02010609060101010101" charset="-122"/>
                <a:ea typeface="黑体" panose="02010609060101010101" charset="-122"/>
                <a:cs typeface="黑体" panose="02010609060101010101" charset="-122"/>
              </a:rPr>
              <a:t>2</a:t>
            </a:r>
            <a:r>
              <a:rPr lang="zh-CN" altLang="en-US" sz="2000" b="1" spc="90">
                <a:solidFill>
                  <a:schemeClr val="tx1"/>
                </a:solidFill>
                <a:latin typeface="黑体" panose="02010609060101010101" charset="-122"/>
                <a:ea typeface="黑体" panose="02010609060101010101" charset="-122"/>
                <a:cs typeface="黑体" panose="02010609060101010101" charset="-122"/>
              </a:rPr>
              <a:t>浪强势回踩后低吸，启动大涨，关注卖出信号（上引线，死叉，放量等），如果</a:t>
            </a:r>
            <a:r>
              <a:rPr lang="en-US" altLang="zh-CN" sz="2000" b="1" spc="90">
                <a:solidFill>
                  <a:schemeClr val="tx1"/>
                </a:solidFill>
                <a:latin typeface="黑体" panose="02010609060101010101" charset="-122"/>
                <a:ea typeface="黑体" panose="02010609060101010101" charset="-122"/>
                <a:cs typeface="黑体" panose="02010609060101010101" charset="-122"/>
              </a:rPr>
              <a:t>3</a:t>
            </a:r>
            <a:r>
              <a:rPr lang="zh-CN" altLang="en-US" sz="2000" b="1" spc="90">
                <a:solidFill>
                  <a:schemeClr val="tx1"/>
                </a:solidFill>
                <a:latin typeface="黑体" panose="02010609060101010101" charset="-122"/>
                <a:ea typeface="黑体" panose="02010609060101010101" charset="-122"/>
                <a:cs typeface="黑体" panose="02010609060101010101" charset="-122"/>
              </a:rPr>
              <a:t>天不大涨，则容易调整周期延长，那么先离场，继续关注</a:t>
            </a:r>
            <a:r>
              <a:rPr lang="en-US" altLang="zh-CN" sz="2000" b="1" spc="90">
                <a:solidFill>
                  <a:schemeClr val="tx1"/>
                </a:solidFill>
                <a:latin typeface="黑体" panose="02010609060101010101" charset="-122"/>
                <a:ea typeface="黑体" panose="02010609060101010101" charset="-122"/>
                <a:cs typeface="黑体" panose="02010609060101010101" charset="-122"/>
              </a:rPr>
              <a:t>13,21</a:t>
            </a:r>
            <a:r>
              <a:rPr lang="zh-CN" altLang="en-US" sz="2000" b="1" spc="90">
                <a:solidFill>
                  <a:schemeClr val="tx1"/>
                </a:solidFill>
                <a:latin typeface="黑体" panose="02010609060101010101" charset="-122"/>
                <a:ea typeface="黑体" panose="02010609060101010101" charset="-122"/>
                <a:cs typeface="黑体" panose="02010609060101010101" charset="-122"/>
              </a:rPr>
              <a:t>天的变盘。</a:t>
            </a:r>
            <a:endParaRPr lang="zh-CN" altLang="en-US" sz="2000" b="1" spc="90">
              <a:solidFill>
                <a:schemeClr val="tx1"/>
              </a:solidFill>
              <a:latin typeface="黑体" panose="02010609060101010101" charset="-122"/>
              <a:ea typeface="黑体" panose="02010609060101010101" charset="-122"/>
              <a:cs typeface="黑体" panose="02010609060101010101" charset="-122"/>
            </a:endParaRPr>
          </a:p>
          <a:p>
            <a:pPr lvl="0" indent="0" algn="l" fontAlgn="ctr">
              <a:lnSpc>
                <a:spcPts val="2400"/>
              </a:lnSpc>
              <a:spcBef>
                <a:spcPts val="0"/>
              </a:spcBef>
              <a:spcAft>
                <a:spcPts val="800"/>
              </a:spcAft>
              <a:buClr>
                <a:schemeClr val="accent2"/>
              </a:buClr>
              <a:buSzPct val="100000"/>
              <a:buFont typeface="WPS-Bullets" pitchFamily="2" charset="0"/>
              <a:buNone/>
            </a:pPr>
            <a:endParaRPr lang="zh-CN" altLang="en-US" sz="2000" b="1" spc="90">
              <a:solidFill>
                <a:schemeClr val="tx1"/>
              </a:solidFill>
              <a:latin typeface="黑体" panose="02010609060101010101" charset="-122"/>
              <a:ea typeface="黑体" panose="02010609060101010101" charset="-122"/>
              <a:cs typeface="黑体" panose="02010609060101010101" charset="-122"/>
              <a:sym typeface="+mn-ea"/>
            </a:endParaRPr>
          </a:p>
          <a:p>
            <a:pPr lvl="0" indent="0" algn="l" fontAlgn="ctr">
              <a:lnSpc>
                <a:spcPts val="2400"/>
              </a:lnSpc>
              <a:spcBef>
                <a:spcPts val="0"/>
              </a:spcBef>
              <a:spcAft>
                <a:spcPts val="800"/>
              </a:spcAft>
              <a:buClr>
                <a:schemeClr val="accent2"/>
              </a:buClr>
              <a:buSzPct val="100000"/>
              <a:buFont typeface="WPS-Bullets" pitchFamily="2" charset="0"/>
              <a:buNone/>
            </a:pPr>
            <a:r>
              <a:rPr lang="zh-CN" altLang="en-US" sz="2000" b="1" spc="90">
                <a:solidFill>
                  <a:schemeClr val="tx1"/>
                </a:solidFill>
                <a:latin typeface="黑体" panose="02010609060101010101" charset="-122"/>
                <a:ea typeface="黑体" panose="02010609060101010101" charset="-122"/>
                <a:cs typeface="黑体" panose="02010609060101010101" charset="-122"/>
                <a:sym typeface="+mn-ea"/>
              </a:rPr>
              <a:t>此模型和平时方法不冲突，此类个股选股后更值得关注</a:t>
            </a:r>
            <a:endParaRPr lang="zh-CN" altLang="en-US" sz="2000" b="1" spc="90">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9375" y="723900"/>
            <a:ext cx="11844655" cy="565086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3420" y="989330"/>
            <a:ext cx="10805160" cy="546862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2995" y="1374775"/>
            <a:ext cx="10186035" cy="1476375"/>
          </a:xfrm>
          <a:prstGeom prst="rect">
            <a:avLst/>
          </a:prstGeom>
          <a:noFill/>
        </p:spPr>
        <p:txBody>
          <a:bodyPr wrap="square" rtlCol="0">
            <a:spAutoFit/>
          </a:bodyPr>
          <a:p>
            <a:r>
              <a:rPr lang="zh-CN" altLang="en-US"/>
              <a:t>当智能交易线上穿熊线</a:t>
            </a:r>
            <a:r>
              <a:rPr lang="en-US" altLang="zh-CN"/>
              <a:t>+</a:t>
            </a:r>
            <a:r>
              <a:rPr lang="zh-CN" altLang="en-US"/>
              <a:t>控盘</a:t>
            </a:r>
            <a:r>
              <a:rPr lang="en-US" altLang="zh-CN"/>
              <a:t>+</a:t>
            </a:r>
            <a:r>
              <a:rPr lang="zh-CN" altLang="en-US"/>
              <a:t>主力爆量加速后，我们买点分成</a:t>
            </a:r>
            <a:r>
              <a:rPr lang="en-US" altLang="zh-CN"/>
              <a:t>2</a:t>
            </a:r>
            <a:r>
              <a:rPr lang="zh-CN" altLang="en-US"/>
              <a:t>种：</a:t>
            </a:r>
            <a:endParaRPr lang="zh-CN" altLang="en-US"/>
          </a:p>
          <a:p>
            <a:endParaRPr lang="zh-CN" altLang="en-US"/>
          </a:p>
          <a:p>
            <a:r>
              <a:rPr lang="en-US" altLang="zh-CN"/>
              <a:t>1.</a:t>
            </a:r>
            <a:r>
              <a:rPr lang="zh-CN" altLang="en-US"/>
              <a:t>智能交易线上穿当日，配合控盘</a:t>
            </a:r>
            <a:r>
              <a:rPr lang="en-US" altLang="zh-CN"/>
              <a:t>+</a:t>
            </a:r>
            <a:r>
              <a:rPr lang="zh-CN" altLang="en-US"/>
              <a:t>爆量，是第一个买点，但是不要多买</a:t>
            </a:r>
            <a:r>
              <a:rPr lang="zh-CN" altLang="en-US">
                <a:solidFill>
                  <a:srgbClr val="FF0000"/>
                </a:solidFill>
              </a:rPr>
              <a:t>【加速当日一买】</a:t>
            </a:r>
            <a:endParaRPr lang="zh-CN" altLang="en-US">
              <a:solidFill>
                <a:srgbClr val="FF0000"/>
              </a:solidFill>
            </a:endParaRPr>
          </a:p>
          <a:p>
            <a:r>
              <a:rPr lang="en-US" altLang="zh-CN"/>
              <a:t>2.</a:t>
            </a:r>
            <a:r>
              <a:rPr lang="zh-CN" altLang="en-US"/>
              <a:t>智能交易线上穿后主力喜欢在回踩洗下，回踩</a:t>
            </a:r>
            <a:r>
              <a:rPr lang="en-US" altLang="zh-CN"/>
              <a:t>3,4</a:t>
            </a:r>
            <a:r>
              <a:rPr lang="zh-CN" altLang="en-US"/>
              <a:t>天到</a:t>
            </a:r>
            <a:r>
              <a:rPr lang="en-US" altLang="zh-CN"/>
              <a:t>bbi</a:t>
            </a:r>
            <a:r>
              <a:rPr lang="zh-CN" altLang="en-US"/>
              <a:t>然后再加一波</a:t>
            </a:r>
            <a:r>
              <a:rPr lang="zh-CN" altLang="en-US">
                <a:solidFill>
                  <a:srgbClr val="FF0000"/>
                </a:solidFill>
              </a:rPr>
              <a:t>【加速后回踩</a:t>
            </a:r>
            <a:r>
              <a:rPr lang="en-US" altLang="zh-CN">
                <a:solidFill>
                  <a:srgbClr val="FF0000"/>
                </a:solidFill>
              </a:rPr>
              <a:t>bbi</a:t>
            </a:r>
            <a:r>
              <a:rPr lang="zh-CN" altLang="en-US">
                <a:solidFill>
                  <a:srgbClr val="FF0000"/>
                </a:solidFill>
              </a:rPr>
              <a:t>二买】</a:t>
            </a:r>
            <a:endParaRPr lang="zh-CN" altLang="en-US"/>
          </a:p>
          <a:p>
            <a:r>
              <a:rPr lang="en-US" altLang="zh-CN"/>
              <a:t>3.</a:t>
            </a:r>
            <a:r>
              <a:rPr lang="zh-CN" altLang="en-US"/>
              <a:t>回踩跌破</a:t>
            </a:r>
            <a:r>
              <a:rPr lang="en-US" altLang="zh-CN"/>
              <a:t>bbi</a:t>
            </a:r>
            <a:r>
              <a:rPr lang="zh-CN" altLang="en-US"/>
              <a:t>那就是走坏，止损</a:t>
            </a:r>
            <a:endParaRPr lang="zh-CN" altLang="en-US"/>
          </a:p>
        </p:txBody>
      </p:sp>
      <p:pic>
        <p:nvPicPr>
          <p:cNvPr id="3" name="图片 2"/>
          <p:cNvPicPr>
            <a:picLocks noChangeAspect="1"/>
          </p:cNvPicPr>
          <p:nvPr/>
        </p:nvPicPr>
        <p:blipFill>
          <a:blip r:embed="rId1"/>
          <a:stretch>
            <a:fillRect/>
          </a:stretch>
        </p:blipFill>
        <p:spPr>
          <a:xfrm>
            <a:off x="6937375" y="3429000"/>
            <a:ext cx="3589020" cy="2769235"/>
          </a:xfrm>
          <a:prstGeom prst="rect">
            <a:avLst/>
          </a:prstGeom>
        </p:spPr>
      </p:pic>
      <p:pic>
        <p:nvPicPr>
          <p:cNvPr id="4" name="图片 3"/>
          <p:cNvPicPr>
            <a:picLocks noChangeAspect="1"/>
          </p:cNvPicPr>
          <p:nvPr/>
        </p:nvPicPr>
        <p:blipFill>
          <a:blip r:embed="rId2"/>
          <a:stretch>
            <a:fillRect/>
          </a:stretch>
        </p:blipFill>
        <p:spPr>
          <a:xfrm>
            <a:off x="1557655" y="3429000"/>
            <a:ext cx="3879215" cy="2769235"/>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_1761473000816"/>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总 拷贝_176147299379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69740" y="205740"/>
            <a:ext cx="2878455" cy="368300"/>
          </a:xfrm>
          <a:prstGeom prst="rect">
            <a:avLst/>
          </a:prstGeom>
          <a:noFill/>
        </p:spPr>
        <p:txBody>
          <a:bodyPr wrap="square" rtlCol="0">
            <a:spAutoFit/>
          </a:bodyPr>
          <a:p>
            <a:pPr algn="ctr"/>
            <a:r>
              <a:rPr lang="zh-CN" altLang="en-US">
                <a:solidFill>
                  <a:srgbClr val="FF0000"/>
                </a:solidFill>
                <a:highlight>
                  <a:srgbClr val="FFFF00"/>
                </a:highlight>
              </a:rPr>
              <a:t>周末消息面</a:t>
            </a:r>
            <a:endParaRPr lang="zh-CN" altLang="en-US">
              <a:solidFill>
                <a:srgbClr val="FF0000"/>
              </a:solidFill>
              <a:highlight>
                <a:srgbClr val="FFFF00"/>
              </a:highlight>
            </a:endParaRPr>
          </a:p>
        </p:txBody>
      </p:sp>
      <p:sp>
        <p:nvSpPr>
          <p:cNvPr id="5" name="文本框 4"/>
          <p:cNvSpPr txBox="1"/>
          <p:nvPr/>
        </p:nvSpPr>
        <p:spPr>
          <a:xfrm>
            <a:off x="342900" y="996315"/>
            <a:ext cx="11530965" cy="3969385"/>
          </a:xfrm>
          <a:prstGeom prst="rect">
            <a:avLst/>
          </a:prstGeom>
          <a:noFill/>
        </p:spPr>
        <p:txBody>
          <a:bodyPr wrap="square" rtlCol="0">
            <a:spAutoFit/>
          </a:bodyPr>
          <a:p>
            <a:r>
              <a:rPr lang="zh-CN" altLang="en-US" sz="1400"/>
              <a:t>【我国芯片领域取得新突破！显著减少芯片光刻缺陷：提升</a:t>
            </a:r>
            <a:r>
              <a:rPr lang="en-US" altLang="zh-CN" sz="1400"/>
              <a:t>7nm</a:t>
            </a:r>
            <a:r>
              <a:rPr lang="zh-CN" altLang="en-US" sz="1400"/>
              <a:t>及以下先进制程良率】光刻技术是推动集成电路芯片制程工艺持续微缩的核心驱动力之一。近日，北京大学化学与分子工程学院彭海琳教授团队及合作者通过冷冻电子断层扫描技术，首次在原位状态下解析了光刻胶分子在液相环境中的微观三维结构、界面分布与缠结行为，指导开发出可显著减少光刻缺陷的产业化方案。相关论文近日刊发于《自然</a:t>
            </a:r>
            <a:r>
              <a:rPr lang="en-US" altLang="zh-CN" sz="1400"/>
              <a:t>·</a:t>
            </a:r>
            <a:r>
              <a:rPr lang="zh-CN" altLang="en-US" sz="1400"/>
              <a:t>通讯》。</a:t>
            </a:r>
            <a:endParaRPr lang="zh-CN" altLang="en-US" sz="1400"/>
          </a:p>
          <a:p>
            <a:endParaRPr lang="en-US" altLang="zh-CN" sz="1400"/>
          </a:p>
          <a:p>
            <a:r>
              <a:rPr lang="en-US" altLang="zh-CN" sz="1400"/>
              <a:t>“</a:t>
            </a:r>
            <a:r>
              <a:rPr lang="zh-CN" altLang="en-US" sz="1400"/>
              <a:t>显影</a:t>
            </a:r>
            <a:r>
              <a:rPr lang="en-US" altLang="zh-CN" sz="1400"/>
              <a:t>”</a:t>
            </a:r>
            <a:r>
              <a:rPr lang="zh-CN" altLang="en-US" sz="1400"/>
              <a:t>是光刻的核心步骤之一，通过显影液溶解光刻胶的曝光区域，将电路图案精确转移到硅片上。光刻胶如同刻画电路的颜料，它在显影液中的运动，直接决定电路画得准不准、好不好，进而影响芯片良率。长期以来，光刻胶在显影液中的微观行为是</a:t>
            </a:r>
            <a:r>
              <a:rPr lang="en-US" altLang="zh-CN" sz="1400"/>
              <a:t>“</a:t>
            </a:r>
            <a:r>
              <a:rPr lang="zh-CN" altLang="en-US" sz="1400"/>
              <a:t>黑匣子</a:t>
            </a:r>
            <a:r>
              <a:rPr lang="en-US" altLang="zh-CN" sz="1400"/>
              <a:t>”</a:t>
            </a:r>
            <a:r>
              <a:rPr lang="zh-CN" altLang="en-US" sz="1400"/>
              <a:t>，工业界的工艺优化只能靠反复试错，这成为制约</a:t>
            </a:r>
            <a:r>
              <a:rPr lang="en-US" altLang="zh-CN" sz="1400"/>
              <a:t>7</a:t>
            </a:r>
            <a:r>
              <a:rPr lang="zh-CN" altLang="en-US" sz="1400"/>
              <a:t>纳米及以下先进制程良率提升的关键瓶颈之一。</a:t>
            </a:r>
            <a:endParaRPr lang="zh-CN" altLang="en-US" sz="1400"/>
          </a:p>
          <a:p>
            <a:endParaRPr lang="en-US" altLang="zh-CN" sz="1400"/>
          </a:p>
          <a:p>
            <a:r>
              <a:rPr lang="zh-CN" altLang="en-US" sz="1400"/>
              <a:t>为破解难题，研究团队首次将冷冻电子断层扫描技术引入半导体领域。研究人员最终合成出一张分辨率优于</a:t>
            </a:r>
            <a:r>
              <a:rPr lang="en-US" altLang="zh-CN" sz="1400"/>
              <a:t>5</a:t>
            </a:r>
            <a:r>
              <a:rPr lang="zh-CN" altLang="en-US" sz="1400"/>
              <a:t>纳米的微观三维</a:t>
            </a:r>
            <a:r>
              <a:rPr lang="en-US" altLang="zh-CN" sz="1400"/>
              <a:t>“</a:t>
            </a:r>
            <a:r>
              <a:rPr lang="zh-CN" altLang="en-US" sz="1400"/>
              <a:t>全景照片</a:t>
            </a:r>
            <a:r>
              <a:rPr lang="en-US" altLang="zh-CN" sz="1400"/>
              <a:t>”</a:t>
            </a:r>
            <a:r>
              <a:rPr lang="zh-CN" altLang="en-US" sz="1400"/>
              <a:t>，一举克服了传统技术无法原位、三维、高分辨率观测的三大痛点。彭海琳表示，冷冻电子断层扫描技术为在原子</a:t>
            </a:r>
            <a:r>
              <a:rPr lang="en-US" altLang="zh-CN" sz="1400"/>
              <a:t>/</a:t>
            </a:r>
            <a:r>
              <a:rPr lang="zh-CN" altLang="en-US" sz="1400"/>
              <a:t>分子尺度上解析各类液相界面反应提供了强大工具。深入掌握液体中聚合物的结构与微观行为，可推动先进制程中光刻、蚀刻和湿法清洗等关键工艺的缺陷控制与良率提升。（科技日报）</a:t>
            </a:r>
            <a:r>
              <a:rPr lang="en-US" altLang="zh-CN" sz="1400"/>
              <a:t>[07:53]</a:t>
            </a:r>
            <a:endParaRPr lang="en-US" altLang="zh-CN" sz="1400"/>
          </a:p>
          <a:p>
            <a:endParaRPr lang="en-US" altLang="zh-CN" sz="1400"/>
          </a:p>
          <a:p>
            <a:endParaRPr lang="en-US" altLang="zh-CN" sz="1400"/>
          </a:p>
          <a:p>
            <a:r>
              <a:rPr lang="zh-CN" altLang="en-US" sz="1400">
                <a:solidFill>
                  <a:srgbClr val="FF0000"/>
                </a:solidFill>
              </a:rPr>
              <a:t>光刻胶新突破，作为芯片制造的核心耗材，当前国产化率仅约</a:t>
            </a:r>
            <a:r>
              <a:rPr lang="en-US" altLang="zh-CN" sz="1400">
                <a:solidFill>
                  <a:srgbClr val="FF0000"/>
                </a:solidFill>
              </a:rPr>
              <a:t>5%</a:t>
            </a:r>
            <a:r>
              <a:rPr lang="zh-CN" altLang="en-US" sz="1400">
                <a:solidFill>
                  <a:srgbClr val="FF0000"/>
                </a:solidFill>
              </a:rPr>
              <a:t>，</a:t>
            </a:r>
            <a:endParaRPr lang="zh-CN" altLang="en-US" sz="1400">
              <a:solidFill>
                <a:srgbClr val="FF0000"/>
              </a:solidFill>
            </a:endParaRPr>
          </a:p>
          <a:p>
            <a:r>
              <a:rPr lang="zh-CN" altLang="en-US" sz="1400">
                <a:solidFill>
                  <a:srgbClr val="FF0000"/>
                </a:solidFill>
              </a:rPr>
              <a:t>高端</a:t>
            </a:r>
            <a:r>
              <a:rPr lang="en-US" altLang="zh-CN" sz="1400">
                <a:solidFill>
                  <a:srgbClr val="FF0000"/>
                </a:solidFill>
              </a:rPr>
              <a:t>KrF/ArF</a:t>
            </a:r>
            <a:r>
              <a:rPr lang="zh-CN" altLang="en-US" sz="1400">
                <a:solidFill>
                  <a:srgbClr val="FF0000"/>
                </a:solidFill>
              </a:rPr>
              <a:t>光刻胶基本依赖进口。国家层面高度重视其国产替代，</a:t>
            </a:r>
            <a:endParaRPr lang="zh-CN" altLang="en-US" sz="1400">
              <a:solidFill>
                <a:srgbClr val="FF0000"/>
              </a:solidFill>
            </a:endParaRPr>
          </a:p>
          <a:p>
            <a:r>
              <a:rPr lang="zh-CN" altLang="en-US" sz="1400">
                <a:solidFill>
                  <a:srgbClr val="FF0000"/>
                </a:solidFill>
              </a:rPr>
              <a:t>《国家集成电路产业投资基金三期》将投入超</a:t>
            </a:r>
            <a:r>
              <a:rPr lang="en-US" altLang="zh-CN" sz="1400">
                <a:solidFill>
                  <a:srgbClr val="FF0000"/>
                </a:solidFill>
              </a:rPr>
              <a:t>500</a:t>
            </a:r>
            <a:r>
              <a:rPr lang="zh-CN" altLang="en-US" sz="1400">
                <a:solidFill>
                  <a:srgbClr val="FF0000"/>
                </a:solidFill>
              </a:rPr>
              <a:t>亿元专项支持光刻胶研发，</a:t>
            </a:r>
            <a:endParaRPr lang="zh-CN" altLang="en-US" sz="1400">
              <a:solidFill>
                <a:srgbClr val="FF0000"/>
              </a:solidFill>
            </a:endParaRPr>
          </a:p>
          <a:p>
            <a:r>
              <a:rPr lang="zh-CN" altLang="en-US" sz="1400">
                <a:solidFill>
                  <a:srgbClr val="FF0000"/>
                </a:solidFill>
              </a:rPr>
              <a:t>并设定</a:t>
            </a:r>
            <a:r>
              <a:rPr lang="en-US" altLang="zh-CN" sz="1400">
                <a:solidFill>
                  <a:srgbClr val="FF0000"/>
                </a:solidFill>
              </a:rPr>
              <a:t>2025</a:t>
            </a:r>
            <a:r>
              <a:rPr lang="zh-CN" altLang="en-US" sz="1400">
                <a:solidFill>
                  <a:srgbClr val="FF0000"/>
                </a:solidFill>
              </a:rPr>
              <a:t>年</a:t>
            </a:r>
            <a:r>
              <a:rPr lang="en-US" altLang="zh-CN" sz="1400">
                <a:solidFill>
                  <a:srgbClr val="FF0000"/>
                </a:solidFill>
              </a:rPr>
              <a:t>KrF/ArF</a:t>
            </a:r>
            <a:r>
              <a:rPr lang="zh-CN" altLang="en-US" sz="1400">
                <a:solidFill>
                  <a:srgbClr val="FF0000"/>
                </a:solidFill>
              </a:rPr>
              <a:t>国产化率提升至</a:t>
            </a:r>
            <a:r>
              <a:rPr lang="en-US" altLang="zh-CN" sz="1400">
                <a:solidFill>
                  <a:srgbClr val="FF0000"/>
                </a:solidFill>
              </a:rPr>
              <a:t>10%</a:t>
            </a:r>
            <a:r>
              <a:rPr lang="zh-CN" altLang="en-US" sz="1400">
                <a:solidFill>
                  <a:srgbClr val="FF0000"/>
                </a:solidFill>
              </a:rPr>
              <a:t>的目标。</a:t>
            </a:r>
            <a:endParaRPr lang="zh-CN" altLang="en-US" sz="1400">
              <a:solidFill>
                <a:srgbClr val="FF0000"/>
              </a:solidFill>
            </a:endParaRPr>
          </a:p>
        </p:txBody>
      </p:sp>
      <p:pic>
        <p:nvPicPr>
          <p:cNvPr id="6" name="图片 5"/>
          <p:cNvPicPr>
            <a:picLocks noChangeAspect="1"/>
          </p:cNvPicPr>
          <p:nvPr/>
        </p:nvPicPr>
        <p:blipFill>
          <a:blip r:embed="rId1"/>
          <a:stretch>
            <a:fillRect/>
          </a:stretch>
        </p:blipFill>
        <p:spPr>
          <a:xfrm>
            <a:off x="6442075" y="3594735"/>
            <a:ext cx="5113655" cy="2665095"/>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14960" y="1198245"/>
          <a:ext cx="11537950" cy="5056505"/>
        </p:xfrm>
        <a:graphic>
          <a:graphicData uri="http://schemas.openxmlformats.org/drawingml/2006/table">
            <a:tbl>
              <a:tblPr firstRow="1" bandRow="1">
                <a:tableStyleId>{5C22544A-7EE6-4342-B048-85BDC9FD1C3A}</a:tableStyleId>
              </a:tblPr>
              <a:tblGrid>
                <a:gridCol w="1206500"/>
                <a:gridCol w="1730375"/>
                <a:gridCol w="5405120"/>
                <a:gridCol w="3195955"/>
              </a:tblGrid>
              <a:tr h="653415">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rPr>
                        <a:t>时间</a:t>
                      </a:r>
                      <a:endParaRPr lang="zh-CN" altLang="en-US" sz="16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rPr>
                        <a:t>主要事件</a:t>
                      </a:r>
                      <a:endParaRPr lang="zh-CN" altLang="en-US" sz="16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rPr>
                        <a:t>美国行动</a:t>
                      </a:r>
                      <a:endParaRPr lang="zh-CN" altLang="en-US" sz="16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rPr>
                        <a:t>中国行动</a:t>
                      </a:r>
                      <a:endParaRPr lang="zh-CN" altLang="en-US" sz="1600" spc="120">
                        <a:latin typeface="微软雅黑" panose="020B0503020204020204" pitchFamily="34" charset="-122"/>
                        <a:ea typeface="微软雅黑" panose="020B0503020204020204" pitchFamily="34" charset="-122"/>
                      </a:endParaRPr>
                    </a:p>
                  </a:txBody>
                  <a:tcPr marL="177800" marR="177800" marT="57150" marB="57150" anchor="ctr"/>
                </a:tc>
              </a:tr>
              <a:tr h="595630">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2</a:t>
                      </a:r>
                      <a:r>
                        <a:rPr lang="zh-CN" altLang="en-US" sz="1400" spc="120">
                          <a:latin typeface="微软雅黑" panose="020B0503020204020204" pitchFamily="34" charset="-122"/>
                          <a:ea typeface="微软雅黑" panose="020B0503020204020204" pitchFamily="34" charset="-122"/>
                        </a:rPr>
                        <a:t>月</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贸易摩擦开启</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对华加征</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关税</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对美部分商品加征</a:t>
                      </a:r>
                      <a:r>
                        <a:rPr lang="en-US" altLang="zh-CN" sz="1200" spc="120">
                          <a:latin typeface="微软雅黑" panose="020B0503020204020204" pitchFamily="34" charset="-122"/>
                          <a:ea typeface="微软雅黑" panose="020B0503020204020204" pitchFamily="34" charset="-122"/>
                        </a:rPr>
                        <a:t>10%-15%</a:t>
                      </a:r>
                      <a:r>
                        <a:rPr lang="zh-CN" altLang="en-US" sz="1200" spc="120">
                          <a:latin typeface="微软雅黑" panose="020B0503020204020204" pitchFamily="34" charset="-122"/>
                          <a:ea typeface="微软雅黑" panose="020B0503020204020204" pitchFamily="34" charset="-122"/>
                        </a:rPr>
                        <a:t>关税</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654685">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3</a:t>
                      </a:r>
                      <a:r>
                        <a:rPr lang="zh-CN" altLang="en-US" sz="1400" spc="120">
                          <a:latin typeface="微软雅黑" panose="020B0503020204020204" pitchFamily="34" charset="-122"/>
                          <a:ea typeface="微软雅黑" panose="020B0503020204020204" pitchFamily="34" charset="-122"/>
                        </a:rPr>
                        <a:t>月</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摩擦升级</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以</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芬太尼问题</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为由，将部分对华关税从</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上调至</a:t>
                      </a:r>
                      <a:r>
                        <a:rPr lang="en-US" altLang="zh-CN" sz="1200" spc="120">
                          <a:latin typeface="微软雅黑" panose="020B0503020204020204" pitchFamily="34" charset="-122"/>
                          <a:ea typeface="微软雅黑" panose="020B0503020204020204" pitchFamily="34" charset="-122"/>
                        </a:rPr>
                        <a:t>20%</a:t>
                      </a:r>
                      <a:endParaRPr lang="en-US" altLang="zh-CN"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对美农产品等加征</a:t>
                      </a:r>
                      <a:r>
                        <a:rPr lang="en-US" altLang="zh-CN" sz="1200" spc="120">
                          <a:latin typeface="微软雅黑" panose="020B0503020204020204" pitchFamily="34" charset="-122"/>
                          <a:ea typeface="微软雅黑" panose="020B0503020204020204" pitchFamily="34" charset="-122"/>
                        </a:rPr>
                        <a:t>10%-15%</a:t>
                      </a:r>
                      <a:r>
                        <a:rPr lang="zh-CN" altLang="en-US" sz="1200" spc="120">
                          <a:latin typeface="微软雅黑" panose="020B0503020204020204" pitchFamily="34" charset="-122"/>
                          <a:ea typeface="微软雅黑" panose="020B0503020204020204" pitchFamily="34" charset="-122"/>
                        </a:rPr>
                        <a:t>关税</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771525">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4</a:t>
                      </a:r>
                      <a:r>
                        <a:rPr lang="zh-CN" altLang="en-US" sz="1400" spc="120">
                          <a:latin typeface="微软雅黑" panose="020B0503020204020204" pitchFamily="34" charset="-122"/>
                          <a:ea typeface="微软雅黑" panose="020B0503020204020204" pitchFamily="34" charset="-122"/>
                        </a:rPr>
                        <a:t>月上</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激烈博弈</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推行</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对等关税</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，对华税率在数日内从</a:t>
                      </a:r>
                      <a:r>
                        <a:rPr lang="en-US" altLang="zh-CN" sz="1200" spc="120">
                          <a:latin typeface="微软雅黑" panose="020B0503020204020204" pitchFamily="34" charset="-122"/>
                          <a:ea typeface="微软雅黑" panose="020B0503020204020204" pitchFamily="34" charset="-122"/>
                        </a:rPr>
                        <a:t>34%</a:t>
                      </a:r>
                      <a:r>
                        <a:rPr lang="zh-CN" altLang="en-US" sz="1200" spc="120">
                          <a:latin typeface="微软雅黑" panose="020B0503020204020204" pitchFamily="34" charset="-122"/>
                          <a:ea typeface="微软雅黑" panose="020B0503020204020204" pitchFamily="34" charset="-122"/>
                        </a:rPr>
                        <a:t>一路飙升至</a:t>
                      </a:r>
                      <a:r>
                        <a:rPr lang="en-US" altLang="zh-CN" sz="1200" spc="120">
                          <a:latin typeface="微软雅黑" panose="020B0503020204020204" pitchFamily="34" charset="-122"/>
                          <a:ea typeface="微软雅黑" panose="020B0503020204020204" pitchFamily="34" charset="-122"/>
                        </a:rPr>
                        <a:t>125%</a:t>
                      </a:r>
                      <a:endParaRPr lang="en-US" altLang="zh-CN"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对等反制，税率同步从</a:t>
                      </a:r>
                      <a:r>
                        <a:rPr lang="en-US" altLang="zh-CN" sz="1200" spc="120">
                          <a:latin typeface="微软雅黑" panose="020B0503020204020204" pitchFamily="34" charset="-122"/>
                          <a:ea typeface="微软雅黑" panose="020B0503020204020204" pitchFamily="34" charset="-122"/>
                        </a:rPr>
                        <a:t>34%</a:t>
                      </a:r>
                      <a:r>
                        <a:rPr lang="zh-CN" altLang="en-US" sz="1200" spc="120">
                          <a:latin typeface="微软雅黑" panose="020B0503020204020204" pitchFamily="34" charset="-122"/>
                          <a:ea typeface="微软雅黑" panose="020B0503020204020204" pitchFamily="34" charset="-122"/>
                        </a:rPr>
                        <a:t>提升至</a:t>
                      </a:r>
                      <a:r>
                        <a:rPr lang="en-US" altLang="zh-CN" sz="1200" spc="120">
                          <a:latin typeface="微软雅黑" panose="020B0503020204020204" pitchFamily="34" charset="-122"/>
                          <a:ea typeface="微软雅黑" panose="020B0503020204020204" pitchFamily="34" charset="-122"/>
                        </a:rPr>
                        <a:t>125%</a:t>
                      </a:r>
                      <a:r>
                        <a:rPr lang="zh-CN" altLang="en-US" sz="1200" spc="120">
                          <a:latin typeface="微软雅黑" panose="020B0503020204020204" pitchFamily="34" charset="-122"/>
                          <a:ea typeface="微软雅黑" panose="020B0503020204020204" pitchFamily="34" charset="-122"/>
                        </a:rPr>
                        <a:t>，并出台出口管制、不可靠实体清单等非关税措施</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595630">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5</a:t>
                      </a:r>
                      <a:r>
                        <a:rPr lang="zh-CN" altLang="en-US" sz="1400" spc="120">
                          <a:latin typeface="微软雅黑" panose="020B0503020204020204" pitchFamily="34" charset="-122"/>
                          <a:ea typeface="微软雅黑" panose="020B0503020204020204" pitchFamily="34" charset="-122"/>
                        </a:rPr>
                        <a:t>月</a:t>
                      </a:r>
                      <a:r>
                        <a:rPr lang="en-US" altLang="zh-CN" sz="1400" spc="120">
                          <a:latin typeface="微软雅黑" panose="020B0503020204020204" pitchFamily="34" charset="-122"/>
                          <a:ea typeface="微软雅黑" panose="020B0503020204020204" pitchFamily="34" charset="-122"/>
                        </a:rPr>
                        <a:t>12</a:t>
                      </a:r>
                      <a:r>
                        <a:rPr lang="zh-CN" altLang="en-US" sz="1400" spc="120">
                          <a:latin typeface="微软雅黑" panose="020B0503020204020204" pitchFamily="34" charset="-122"/>
                          <a:ea typeface="微软雅黑" panose="020B0503020204020204" pitchFamily="34" charset="-122"/>
                        </a:rPr>
                        <a:t>号</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首次缓和</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签署《日内瓦联合声明》，取消</a:t>
                      </a:r>
                      <a:r>
                        <a:rPr lang="en-US" altLang="zh-CN" sz="1200" spc="120">
                          <a:latin typeface="微软雅黑" panose="020B0503020204020204" pitchFamily="34" charset="-122"/>
                          <a:ea typeface="微软雅黑" panose="020B0503020204020204" pitchFamily="34" charset="-122"/>
                        </a:rPr>
                        <a:t>4</a:t>
                      </a:r>
                      <a:r>
                        <a:rPr lang="zh-CN" altLang="en-US" sz="1200" spc="120">
                          <a:latin typeface="微软雅黑" panose="020B0503020204020204" pitchFamily="34" charset="-122"/>
                          <a:ea typeface="微软雅黑" panose="020B0503020204020204" pitchFamily="34" charset="-122"/>
                        </a:rPr>
                        <a:t>月加征的部分关税，将</a:t>
                      </a:r>
                      <a:r>
                        <a:rPr lang="en-US" altLang="zh-CN" sz="1200" spc="120">
                          <a:latin typeface="微软雅黑" panose="020B0503020204020204" pitchFamily="34" charset="-122"/>
                          <a:ea typeface="微软雅黑" panose="020B0503020204020204" pitchFamily="34" charset="-122"/>
                        </a:rPr>
                        <a:t>125%</a:t>
                      </a:r>
                      <a:r>
                        <a:rPr lang="zh-CN" altLang="en-US" sz="1200" spc="120">
                          <a:latin typeface="微软雅黑" panose="020B0503020204020204" pitchFamily="34" charset="-122"/>
                          <a:ea typeface="微软雅黑" panose="020B0503020204020204" pitchFamily="34" charset="-122"/>
                        </a:rPr>
                        <a:t>的税率调整为</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暂停</a:t>
                      </a:r>
                      <a:r>
                        <a:rPr lang="en-US" altLang="zh-CN" sz="1200" spc="120">
                          <a:latin typeface="微软雅黑" panose="020B0503020204020204" pitchFamily="34" charset="-122"/>
                          <a:ea typeface="微软雅黑" panose="020B0503020204020204" pitchFamily="34" charset="-122"/>
                        </a:rPr>
                        <a:t>24%</a:t>
                      </a:r>
                      <a:r>
                        <a:rPr lang="zh-CN" altLang="en-US" sz="1200" spc="120">
                          <a:latin typeface="微软雅黑" panose="020B0503020204020204" pitchFamily="34" charset="-122"/>
                          <a:ea typeface="微软雅黑" panose="020B0503020204020204" pitchFamily="34" charset="-122"/>
                        </a:rPr>
                        <a:t>、保留</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，暂停期</a:t>
                      </a:r>
                      <a:r>
                        <a:rPr lang="en-US" altLang="zh-CN" sz="1200" spc="120">
                          <a:latin typeface="微软雅黑" panose="020B0503020204020204" pitchFamily="34" charset="-122"/>
                          <a:ea typeface="微软雅黑" panose="020B0503020204020204" pitchFamily="34" charset="-122"/>
                        </a:rPr>
                        <a:t>90</a:t>
                      </a:r>
                      <a:r>
                        <a:rPr lang="zh-CN" altLang="en-US" sz="1200" spc="120">
                          <a:latin typeface="微软雅黑" panose="020B0503020204020204" pitchFamily="34" charset="-122"/>
                          <a:ea typeface="微软雅黑" panose="020B0503020204020204" pitchFamily="34" charset="-122"/>
                        </a:rPr>
                        <a:t>天到</a:t>
                      </a:r>
                      <a:r>
                        <a:rPr lang="en-US" altLang="zh-CN" sz="1200" spc="120">
                          <a:latin typeface="微软雅黑" panose="020B0503020204020204" pitchFamily="34" charset="-122"/>
                          <a:ea typeface="微软雅黑" panose="020B0503020204020204" pitchFamily="34" charset="-122"/>
                        </a:rPr>
                        <a:t>8</a:t>
                      </a:r>
                      <a:r>
                        <a:rPr lang="zh-CN" altLang="en-US" sz="1200" spc="120">
                          <a:latin typeface="微软雅黑" panose="020B0503020204020204" pitchFamily="34" charset="-122"/>
                          <a:ea typeface="微软雅黑" panose="020B0503020204020204" pitchFamily="34" charset="-122"/>
                        </a:rPr>
                        <a:t>月</a:t>
                      </a:r>
                      <a:r>
                        <a:rPr lang="en-US" altLang="zh-CN" sz="1200" spc="120">
                          <a:latin typeface="微软雅黑" panose="020B0503020204020204" pitchFamily="34" charset="-122"/>
                          <a:ea typeface="微软雅黑" panose="020B0503020204020204" pitchFamily="34" charset="-122"/>
                        </a:rPr>
                        <a:t>11</a:t>
                      </a:r>
                      <a:r>
                        <a:rPr lang="zh-CN" altLang="en-US" sz="1200" spc="120">
                          <a:latin typeface="微软雅黑" panose="020B0503020204020204" pitchFamily="34" charset="-122"/>
                          <a:ea typeface="微软雅黑" panose="020B0503020204020204" pitchFamily="34" charset="-122"/>
                        </a:rPr>
                        <a:t>号</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同步取消</a:t>
                      </a:r>
                      <a:r>
                        <a:rPr lang="en-US" altLang="zh-CN" sz="1200" spc="120">
                          <a:latin typeface="微软雅黑" panose="020B0503020204020204" pitchFamily="34" charset="-122"/>
                          <a:ea typeface="微软雅黑" panose="020B0503020204020204" pitchFamily="34" charset="-122"/>
                        </a:rPr>
                        <a:t>4</a:t>
                      </a:r>
                      <a:r>
                        <a:rPr lang="zh-CN" altLang="en-US" sz="1200" spc="120">
                          <a:latin typeface="微软雅黑" panose="020B0503020204020204" pitchFamily="34" charset="-122"/>
                          <a:ea typeface="微软雅黑" panose="020B0503020204020204" pitchFamily="34" charset="-122"/>
                        </a:rPr>
                        <a:t>月部分加征关税，实施对等的</a:t>
                      </a:r>
                      <a:r>
                        <a:rPr lang="en-US" altLang="zh-CN" sz="1200" spc="120">
                          <a:latin typeface="微软雅黑" panose="020B0503020204020204" pitchFamily="34" charset="-122"/>
                          <a:ea typeface="微软雅黑" panose="020B0503020204020204" pitchFamily="34" charset="-122"/>
                        </a:rPr>
                        <a:t>"</a:t>
                      </a:r>
                      <a:r>
                        <a:rPr lang="zh-CN" altLang="en-US" sz="1200" spc="120">
                          <a:latin typeface="微软雅黑" panose="020B0503020204020204" pitchFamily="34" charset="-122"/>
                          <a:ea typeface="微软雅黑" panose="020B0503020204020204" pitchFamily="34" charset="-122"/>
                        </a:rPr>
                        <a:t>暂停</a:t>
                      </a:r>
                      <a:r>
                        <a:rPr lang="en-US" altLang="zh-CN" sz="1200" spc="120">
                          <a:latin typeface="微软雅黑" panose="020B0503020204020204" pitchFamily="34" charset="-122"/>
                          <a:ea typeface="微软雅黑" panose="020B0503020204020204" pitchFamily="34" charset="-122"/>
                        </a:rPr>
                        <a:t>24%</a:t>
                      </a:r>
                      <a:r>
                        <a:rPr lang="zh-CN" altLang="en-US" sz="1200" spc="120">
                          <a:latin typeface="微软雅黑" panose="020B0503020204020204" pitchFamily="34" charset="-122"/>
                          <a:ea typeface="微软雅黑" panose="020B0503020204020204" pitchFamily="34" charset="-122"/>
                        </a:rPr>
                        <a:t>、保留</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措施</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595630">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8</a:t>
                      </a:r>
                      <a:r>
                        <a:rPr lang="zh-CN" altLang="en-US" sz="1400" spc="120">
                          <a:latin typeface="微软雅黑" panose="020B0503020204020204" pitchFamily="34" charset="-122"/>
                          <a:ea typeface="微软雅黑" panose="020B0503020204020204" pitchFamily="34" charset="-122"/>
                        </a:rPr>
                        <a:t>月</a:t>
                      </a:r>
                      <a:r>
                        <a:rPr lang="en-US" altLang="zh-CN" sz="1400" spc="120">
                          <a:latin typeface="微软雅黑" panose="020B0503020204020204" pitchFamily="34" charset="-122"/>
                          <a:ea typeface="微软雅黑" panose="020B0503020204020204" pitchFamily="34" charset="-122"/>
                        </a:rPr>
                        <a:t>12</a:t>
                      </a:r>
                      <a:r>
                        <a:rPr lang="zh-CN" altLang="en-US" sz="1400" spc="120">
                          <a:latin typeface="微软雅黑" panose="020B0503020204020204" pitchFamily="34" charset="-122"/>
                          <a:ea typeface="微软雅黑" panose="020B0503020204020204" pitchFamily="34" charset="-122"/>
                        </a:rPr>
                        <a:t>号</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缓和态势延续</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在《斯德哥尔摩联合声明》中，同意继续暂停</a:t>
                      </a:r>
                      <a:r>
                        <a:rPr lang="en-US" altLang="zh-CN" sz="1200" spc="120">
                          <a:latin typeface="微软雅黑" panose="020B0503020204020204" pitchFamily="34" charset="-122"/>
                          <a:ea typeface="微软雅黑" panose="020B0503020204020204" pitchFamily="34" charset="-122"/>
                        </a:rPr>
                        <a:t>24%</a:t>
                      </a:r>
                      <a:r>
                        <a:rPr lang="zh-CN" altLang="en-US" sz="1200" spc="120">
                          <a:latin typeface="微软雅黑" panose="020B0503020204020204" pitchFamily="34" charset="-122"/>
                          <a:ea typeface="微软雅黑" panose="020B0503020204020204" pitchFamily="34" charset="-122"/>
                        </a:rPr>
                        <a:t>的关税</a:t>
                      </a:r>
                      <a:r>
                        <a:rPr lang="en-US" altLang="zh-CN" sz="1200" spc="120">
                          <a:latin typeface="微软雅黑" panose="020B0503020204020204" pitchFamily="34" charset="-122"/>
                          <a:ea typeface="微软雅黑" panose="020B0503020204020204" pitchFamily="34" charset="-122"/>
                        </a:rPr>
                        <a:t>90</a:t>
                      </a:r>
                      <a:r>
                        <a:rPr lang="zh-CN" altLang="en-US" sz="1200" spc="120">
                          <a:latin typeface="微软雅黑" panose="020B0503020204020204" pitchFamily="34" charset="-122"/>
                          <a:ea typeface="微软雅黑" panose="020B0503020204020204" pitchFamily="34" charset="-122"/>
                        </a:rPr>
                        <a:t>天，维持</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的基本关税到</a:t>
                      </a:r>
                      <a:r>
                        <a:rPr lang="en-US" altLang="zh-CN" sz="1200" spc="120">
                          <a:latin typeface="微软雅黑" panose="020B0503020204020204" pitchFamily="34" charset="-122"/>
                          <a:ea typeface="微软雅黑" panose="020B0503020204020204" pitchFamily="34" charset="-122"/>
                        </a:rPr>
                        <a:t>11</a:t>
                      </a:r>
                      <a:r>
                        <a:rPr lang="zh-CN" altLang="en-US" sz="1200" spc="120">
                          <a:latin typeface="微软雅黑" panose="020B0503020204020204" pitchFamily="34" charset="-122"/>
                          <a:ea typeface="微软雅黑" panose="020B0503020204020204" pitchFamily="34" charset="-122"/>
                        </a:rPr>
                        <a:t>月</a:t>
                      </a:r>
                      <a:r>
                        <a:rPr lang="en-US" altLang="zh-CN" sz="1200" spc="120">
                          <a:latin typeface="微软雅黑" panose="020B0503020204020204" pitchFamily="34" charset="-122"/>
                          <a:ea typeface="微软雅黑" panose="020B0503020204020204" pitchFamily="34" charset="-122"/>
                        </a:rPr>
                        <a:t>10</a:t>
                      </a:r>
                      <a:r>
                        <a:rPr lang="zh-CN" altLang="en-US" sz="1200" spc="120">
                          <a:latin typeface="微软雅黑" panose="020B0503020204020204" pitchFamily="34" charset="-122"/>
                          <a:ea typeface="微软雅黑" panose="020B0503020204020204" pitchFamily="34" charset="-122"/>
                        </a:rPr>
                        <a:t>号</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同步继续暂停</a:t>
                      </a:r>
                      <a:r>
                        <a:rPr lang="en-US" altLang="zh-CN" sz="1200" spc="120">
                          <a:latin typeface="微软雅黑" panose="020B0503020204020204" pitchFamily="34" charset="-122"/>
                          <a:ea typeface="微软雅黑" panose="020B0503020204020204" pitchFamily="34" charset="-122"/>
                        </a:rPr>
                        <a:t>24%</a:t>
                      </a:r>
                      <a:r>
                        <a:rPr lang="zh-CN" altLang="en-US" sz="1200" spc="120">
                          <a:latin typeface="微软雅黑" panose="020B0503020204020204" pitchFamily="34" charset="-122"/>
                          <a:ea typeface="微软雅黑" panose="020B0503020204020204" pitchFamily="34" charset="-122"/>
                        </a:rPr>
                        <a:t>的关税</a:t>
                      </a:r>
                      <a:r>
                        <a:rPr lang="en-US" altLang="zh-CN" sz="1200" spc="120">
                          <a:latin typeface="微软雅黑" panose="020B0503020204020204" pitchFamily="34" charset="-122"/>
                          <a:ea typeface="微软雅黑" panose="020B0503020204020204" pitchFamily="34" charset="-122"/>
                        </a:rPr>
                        <a:t>90</a:t>
                      </a:r>
                      <a:r>
                        <a:rPr lang="zh-CN" altLang="en-US" sz="1200" spc="120">
                          <a:latin typeface="微软雅黑" panose="020B0503020204020204" pitchFamily="34" charset="-122"/>
                          <a:ea typeface="微软雅黑" panose="020B0503020204020204" pitchFamily="34" charset="-122"/>
                        </a:rPr>
                        <a:t>天，并暂停或取消部分非关税反制措施</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594995">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10</a:t>
                      </a:r>
                      <a:r>
                        <a:rPr lang="zh-CN" altLang="en-US" sz="1400" spc="120">
                          <a:latin typeface="微软雅黑" panose="020B0503020204020204" pitchFamily="34" charset="-122"/>
                          <a:ea typeface="微软雅黑" panose="020B0503020204020204" pitchFamily="34" charset="-122"/>
                        </a:rPr>
                        <a:t>月</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新的变数</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特朗普宣布，拟从</a:t>
                      </a:r>
                      <a:r>
                        <a:rPr lang="en-US" altLang="zh-CN" sz="1200" spc="120">
                          <a:latin typeface="微软雅黑" panose="020B0503020204020204" pitchFamily="34" charset="-122"/>
                          <a:ea typeface="微软雅黑" panose="020B0503020204020204" pitchFamily="34" charset="-122"/>
                        </a:rPr>
                        <a:t>11</a:t>
                      </a:r>
                      <a:r>
                        <a:rPr lang="zh-CN" altLang="en-US" sz="1200" spc="120">
                          <a:latin typeface="微软雅黑" panose="020B0503020204020204" pitchFamily="34" charset="-122"/>
                          <a:ea typeface="微软雅黑" panose="020B0503020204020204" pitchFamily="34" charset="-122"/>
                        </a:rPr>
                        <a:t>月</a:t>
                      </a:r>
                      <a:r>
                        <a:rPr lang="en-US" altLang="zh-CN" sz="1200" spc="120">
                          <a:latin typeface="微软雅黑" panose="020B0503020204020204" pitchFamily="34" charset="-122"/>
                          <a:ea typeface="微软雅黑" panose="020B0503020204020204" pitchFamily="34" charset="-122"/>
                        </a:rPr>
                        <a:t>1</a:t>
                      </a:r>
                      <a:r>
                        <a:rPr lang="zh-CN" altLang="en-US" sz="1200" spc="120">
                          <a:latin typeface="微软雅黑" panose="020B0503020204020204" pitchFamily="34" charset="-122"/>
                          <a:ea typeface="微软雅黑" panose="020B0503020204020204" pitchFamily="34" charset="-122"/>
                        </a:rPr>
                        <a:t>日起对华加征额外</a:t>
                      </a:r>
                      <a:r>
                        <a:rPr lang="en-US" altLang="zh-CN" sz="1200" spc="120">
                          <a:latin typeface="微软雅黑" panose="020B0503020204020204" pitchFamily="34" charset="-122"/>
                          <a:ea typeface="微软雅黑" panose="020B0503020204020204" pitchFamily="34" charset="-122"/>
                        </a:rPr>
                        <a:t>100%</a:t>
                      </a:r>
                      <a:r>
                        <a:rPr lang="zh-CN" altLang="en-US" sz="1200" spc="120">
                          <a:latin typeface="微软雅黑" panose="020B0503020204020204" pitchFamily="34" charset="-122"/>
                          <a:ea typeface="微软雅黑" panose="020B0503020204020204" pitchFamily="34" charset="-122"/>
                        </a:rPr>
                        <a:t>的关税</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c>
                  <a:txBody>
                    <a:bodyPr/>
                    <a:p>
                      <a:pPr algn="ctr">
                        <a:lnSpc>
                          <a:spcPct val="120000"/>
                        </a:lnSpc>
                        <a:spcBef>
                          <a:spcPts val="0"/>
                        </a:spcBef>
                        <a:spcAft>
                          <a:spcPts val="0"/>
                        </a:spcAft>
                        <a:buNone/>
                      </a:pPr>
                      <a:r>
                        <a:rPr lang="zh-CN" altLang="en-US" sz="1200" spc="120">
                          <a:latin typeface="微软雅黑" panose="020B0503020204020204" pitchFamily="34" charset="-122"/>
                          <a:ea typeface="微软雅黑" panose="020B0503020204020204" pitchFamily="34" charset="-122"/>
                        </a:rPr>
                        <a:t>待观察</a:t>
                      </a:r>
                      <a:endParaRPr lang="zh-CN" altLang="en-US" sz="1200" spc="120">
                        <a:latin typeface="微软雅黑" panose="020B0503020204020204" pitchFamily="34" charset="-122"/>
                        <a:ea typeface="微软雅黑" panose="020B0503020204020204" pitchFamily="34" charset="-122"/>
                      </a:endParaRPr>
                    </a:p>
                  </a:txBody>
                  <a:tcPr marL="177800" marR="177800" marT="57150" marB="57150" anchor="ctr"/>
                </a:tc>
              </a:tr>
              <a:tr h="594995">
                <a:tc>
                  <a:txBody>
                    <a:bodyPr/>
                    <a:p>
                      <a:pPr algn="ctr">
                        <a:lnSpc>
                          <a:spcPct val="120000"/>
                        </a:lnSpc>
                        <a:spcBef>
                          <a:spcPts val="0"/>
                        </a:spcBef>
                        <a:spcAft>
                          <a:spcPts val="0"/>
                        </a:spcAft>
                        <a:buNone/>
                      </a:pPr>
                      <a:r>
                        <a:rPr lang="en-US" altLang="zh-CN" sz="1400" spc="120">
                          <a:latin typeface="微软雅黑" panose="020B0503020204020204" pitchFamily="34" charset="-122"/>
                          <a:ea typeface="微软雅黑" panose="020B0503020204020204" pitchFamily="34" charset="-122"/>
                        </a:rPr>
                        <a:t>10</a:t>
                      </a:r>
                      <a:r>
                        <a:rPr lang="zh-CN" altLang="en-US" sz="1400" spc="120">
                          <a:latin typeface="微软雅黑" panose="020B0503020204020204" pitchFamily="34" charset="-122"/>
                          <a:ea typeface="微软雅黑" panose="020B0503020204020204" pitchFamily="34" charset="-122"/>
                        </a:rPr>
                        <a:t>月</a:t>
                      </a:r>
                      <a:r>
                        <a:rPr lang="en-US" altLang="zh-CN" sz="1400" spc="120">
                          <a:latin typeface="微软雅黑" panose="020B0503020204020204" pitchFamily="34" charset="-122"/>
                          <a:ea typeface="微软雅黑" panose="020B0503020204020204" pitchFamily="34" charset="-122"/>
                        </a:rPr>
                        <a:t>24</a:t>
                      </a:r>
                      <a:r>
                        <a:rPr lang="zh-CN" altLang="en-US" sz="1400" spc="120">
                          <a:latin typeface="微软雅黑" panose="020B0503020204020204" pitchFamily="34" charset="-122"/>
                          <a:ea typeface="微软雅黑" panose="020B0503020204020204" pitchFamily="34" charset="-122"/>
                        </a:rPr>
                        <a:t>日至</a:t>
                      </a:r>
                      <a:r>
                        <a:rPr lang="en-US" altLang="zh-CN" sz="1400" spc="120">
                          <a:latin typeface="微软雅黑" panose="020B0503020204020204" pitchFamily="34" charset="-122"/>
                          <a:ea typeface="微软雅黑" panose="020B0503020204020204" pitchFamily="34" charset="-122"/>
                        </a:rPr>
                        <a:t>27</a:t>
                      </a:r>
                      <a:r>
                        <a:rPr lang="zh-CN" altLang="en-US" sz="1400" spc="120">
                          <a:latin typeface="微软雅黑" panose="020B0503020204020204" pitchFamily="34" charset="-122"/>
                          <a:ea typeface="微软雅黑" panose="020B0503020204020204" pitchFamily="34" charset="-122"/>
                        </a:rPr>
                        <a:t>日</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gridSpan="3">
                  <a:txBody>
                    <a:bodyPr/>
                    <a:p>
                      <a:pPr algn="ctr">
                        <a:lnSpc>
                          <a:spcPct val="120000"/>
                        </a:lnSpc>
                        <a:spcBef>
                          <a:spcPts val="0"/>
                        </a:spcBef>
                        <a:spcAft>
                          <a:spcPts val="0"/>
                        </a:spcAft>
                        <a:buNone/>
                      </a:pPr>
                      <a:r>
                        <a:rPr lang="zh-CN" altLang="en-US" sz="1400" spc="120">
                          <a:latin typeface="微软雅黑" panose="020B0503020204020204" pitchFamily="34" charset="-122"/>
                          <a:ea typeface="微软雅黑" panose="020B0503020204020204" pitchFamily="34" charset="-122"/>
                        </a:rPr>
                        <a:t>国务院副总理何立峰将于</a:t>
                      </a:r>
                      <a:r>
                        <a:rPr lang="en-US" altLang="zh-CN" sz="1400" spc="120">
                          <a:latin typeface="微软雅黑" panose="020B0503020204020204" pitchFamily="34" charset="-122"/>
                          <a:ea typeface="微软雅黑" panose="020B0503020204020204" pitchFamily="34" charset="-122"/>
                        </a:rPr>
                        <a:t>10</a:t>
                      </a:r>
                      <a:r>
                        <a:rPr lang="zh-CN" altLang="en-US" sz="1400" spc="120">
                          <a:latin typeface="微软雅黑" panose="020B0503020204020204" pitchFamily="34" charset="-122"/>
                          <a:ea typeface="微软雅黑" panose="020B0503020204020204" pitchFamily="34" charset="-122"/>
                        </a:rPr>
                        <a:t>月</a:t>
                      </a:r>
                      <a:r>
                        <a:rPr lang="en-US" altLang="zh-CN" sz="1400" spc="120">
                          <a:latin typeface="微软雅黑" panose="020B0503020204020204" pitchFamily="34" charset="-122"/>
                          <a:ea typeface="微软雅黑" panose="020B0503020204020204" pitchFamily="34" charset="-122"/>
                        </a:rPr>
                        <a:t>24</a:t>
                      </a:r>
                      <a:r>
                        <a:rPr lang="zh-CN" altLang="en-US" sz="1400" spc="120">
                          <a:latin typeface="微软雅黑" panose="020B0503020204020204" pitchFamily="34" charset="-122"/>
                          <a:ea typeface="微软雅黑" panose="020B0503020204020204" pitchFamily="34" charset="-122"/>
                        </a:rPr>
                        <a:t>日至</a:t>
                      </a:r>
                      <a:r>
                        <a:rPr lang="en-US" altLang="zh-CN" sz="1400" spc="120">
                          <a:latin typeface="微软雅黑" panose="020B0503020204020204" pitchFamily="34" charset="-122"/>
                          <a:ea typeface="微软雅黑" panose="020B0503020204020204" pitchFamily="34" charset="-122"/>
                        </a:rPr>
                        <a:t>27</a:t>
                      </a:r>
                      <a:r>
                        <a:rPr lang="zh-CN" altLang="en-US" sz="1400" spc="120">
                          <a:latin typeface="微软雅黑" panose="020B0503020204020204" pitchFamily="34" charset="-122"/>
                          <a:ea typeface="微软雅黑" panose="020B0503020204020204" pitchFamily="34" charset="-122"/>
                        </a:rPr>
                        <a:t>日率团赴马来西亚与美方举行经贸磋商。</a:t>
                      </a:r>
                      <a:endParaRPr lang="zh-CN" altLang="en-US" sz="1400" spc="120">
                        <a:latin typeface="微软雅黑" panose="020B0503020204020204" pitchFamily="34" charset="-122"/>
                        <a:ea typeface="微软雅黑" panose="020B0503020204020204" pitchFamily="34" charset="-122"/>
                      </a:endParaRPr>
                    </a:p>
                  </a:txBody>
                  <a:tcPr marL="177800" marR="177800" marT="57150" marB="57150" anchor="ctr"/>
                </a:tc>
                <a:tc hMerge="1">
                  <a:tcPr marL="177800" marR="177800" marT="57150" marB="57150" anchor="ctr"/>
                </a:tc>
                <a:tc hMerge="1">
                  <a:tcPr marL="177800" marR="177800" marT="57150" marB="57150" anchor="ctr"/>
                </a:tc>
              </a:tr>
            </a:tbl>
          </a:graphicData>
        </a:graphic>
      </p:graphicFrame>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4010" y="962025"/>
            <a:ext cx="11524615" cy="5419090"/>
          </a:xfrm>
          <a:prstGeom prst="rect">
            <a:avLst/>
          </a:prstGeom>
          <a:noFill/>
        </p:spPr>
        <p:txBody>
          <a:bodyPr wrap="square" rtlCol="0">
            <a:noAutofit/>
          </a:bodyPr>
          <a:p>
            <a:r>
              <a:rPr lang="zh-CN" altLang="en-US" sz="1600"/>
              <a:t>【中美在马来西亚吉隆坡举行经贸磋商：就解决各自关切的安排达成基本共识】当地时间</a:t>
            </a:r>
            <a:r>
              <a:rPr lang="en-US" altLang="zh-CN" sz="1600"/>
              <a:t>10</a:t>
            </a:r>
            <a:r>
              <a:rPr lang="zh-CN" altLang="en-US" sz="1600"/>
              <a:t>月</a:t>
            </a:r>
            <a:r>
              <a:rPr lang="en-US" altLang="zh-CN" sz="1600"/>
              <a:t>25</a:t>
            </a:r>
            <a:r>
              <a:rPr lang="zh-CN" altLang="en-US" sz="1600"/>
              <a:t>日至</a:t>
            </a:r>
            <a:r>
              <a:rPr lang="en-US" altLang="zh-CN" sz="1600"/>
              <a:t>26</a:t>
            </a:r>
            <a:r>
              <a:rPr lang="zh-CN" altLang="en-US" sz="1600"/>
              <a:t>日，中美经贸中方牵头人、国务院副总理何立峰与美方牵头人、美国财政部长贝森特和贸易代表格里尔在马来西亚吉隆坡举行中美经贸磋商。双方以今年以来两国元首历次通话重要共识为引领，围绕美对华海事物流和造船业</a:t>
            </a:r>
            <a:r>
              <a:rPr lang="en-US" altLang="zh-CN" sz="1600"/>
              <a:t>301</a:t>
            </a:r>
            <a:r>
              <a:rPr lang="zh-CN" altLang="en-US" sz="1600"/>
              <a:t>措施、延长对等关税暂停期、芬太尼关税和执法合作、农产品贸易、出口管制等双方共同关心的重要经贸问题，进行了坦诚、深入、富有建设性的交流磋商，就解决各自关切的安排达成</a:t>
            </a:r>
            <a:r>
              <a:rPr lang="zh-CN" altLang="en-US" sz="1600">
                <a:solidFill>
                  <a:srgbClr val="FF0000"/>
                </a:solidFill>
              </a:rPr>
              <a:t>基本共识【大方向一致，但在具体细节上还存在分歧】</a:t>
            </a:r>
            <a:r>
              <a:rPr lang="zh-CN" altLang="en-US" sz="1600"/>
              <a:t>。双方同意进一步确定具体细节，并履行各自</a:t>
            </a:r>
            <a:r>
              <a:rPr lang="zh-CN" altLang="en-US" sz="1600">
                <a:solidFill>
                  <a:srgbClr val="FF0000"/>
                </a:solidFill>
              </a:rPr>
              <a:t>国内批准程序【潜在变数，谈判代表达成的共识，最终能否变成现实，还需要克服各自内部的障碍】</a:t>
            </a:r>
            <a:r>
              <a:rPr lang="zh-CN" altLang="en-US" sz="1600"/>
              <a:t>。</a:t>
            </a:r>
            <a:endParaRPr lang="zh-CN" altLang="en-US" sz="1600"/>
          </a:p>
          <a:p>
            <a:endParaRPr lang="en-US" altLang="zh-CN" sz="1600"/>
          </a:p>
          <a:p>
            <a:r>
              <a:rPr lang="zh-CN" altLang="en-US" sz="1600"/>
              <a:t>何立峰表示，中美经贸关系的本质是互利共赢，双方合则两利、斗则俱伤，维护中美经贸关系稳定发展，符合两国和两国人民的根本利益，也符合国际社会的期待。对于在经贸合作中出现的分歧和摩擦，双方应本着相互尊重、和平共处、合作共赢的原则，通过平等对话协商，找到妥善解决彼此关切的办法。中美经贸磋商成果来之不易，需要双方共同维护。希望美方与中方相向而行，共同落实好两国元首历次通话重要共识和今年以来历次经贸磋商成果，进一步积累互信、管控分歧，拓展互利合作，推动双边经贸关系不断迈向更高水平。</a:t>
            </a:r>
            <a:endParaRPr lang="zh-CN" altLang="en-US" sz="1600"/>
          </a:p>
          <a:p>
            <a:endParaRPr lang="en-US" altLang="zh-CN" sz="1600"/>
          </a:p>
          <a:p>
            <a:r>
              <a:rPr lang="zh-CN" altLang="en-US" sz="1600"/>
              <a:t>美方表示，美中经贸关系是全球最具影响力的双边关系，美方愿同中方通过平等、尊重的方式解决分歧、加强合作，实现共同发展。</a:t>
            </a:r>
            <a:endParaRPr lang="zh-CN" altLang="en-US" sz="1600"/>
          </a:p>
          <a:p>
            <a:endParaRPr lang="en-US" altLang="zh-CN" sz="1600"/>
          </a:p>
          <a:p>
            <a:r>
              <a:rPr lang="zh-CN" altLang="en-US" sz="1600"/>
              <a:t>双方同意，将在两国元首战略引领下，充分发挥中美经贸磋商机制作用，就双方在经贸领域的各自关切保持密切沟通，推动中美经贸关系健康、稳定、可持续发展，造福两国人民，促进世界繁荣。（新华社）</a:t>
            </a:r>
            <a:r>
              <a:rPr lang="en-US" altLang="zh-CN" sz="1600"/>
              <a:t>[17:30]</a:t>
            </a:r>
            <a:endParaRPr lang="en-US" altLang="zh-CN" sz="1600"/>
          </a:p>
          <a:p>
            <a:endParaRPr lang="en-US" altLang="zh-CN" sz="1600"/>
          </a:p>
          <a:p>
            <a:endParaRPr lang="en-US" altLang="zh-CN" sz="1600"/>
          </a:p>
          <a:p>
            <a:r>
              <a:rPr lang="zh-CN" altLang="en-US" sz="1600"/>
              <a:t>总结：尽管存在分歧，差点打起来，但中美两国政府仍在努力保持沟通渠道畅通。</a:t>
            </a:r>
            <a:endParaRPr lang="zh-CN" altLang="en-US" sz="1600"/>
          </a:p>
          <a:p>
            <a:endParaRPr lang="en-US" altLang="zh-CN" sz="1600"/>
          </a:p>
          <a:p>
            <a:endParaRPr lang="en-US" altLang="zh-CN" sz="1600"/>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8005" y="1134110"/>
            <a:ext cx="10699750" cy="2306955"/>
          </a:xfrm>
          <a:prstGeom prst="rect">
            <a:avLst/>
          </a:prstGeom>
          <a:noFill/>
        </p:spPr>
        <p:txBody>
          <a:bodyPr wrap="square" rtlCol="0">
            <a:spAutoFit/>
          </a:bodyPr>
          <a:p>
            <a:r>
              <a:rPr lang="zh-CN" altLang="en-US"/>
              <a:t>【马来西亚已承诺不禁止向美国出口关键矿物或稀土元素】马来西亚、美国发布联合声明，马来西亚已承诺为美国工业产品出口提供重要的优惠市场准入。马来西亚已承诺解决影响优先工业领域双边贸易的非关税壁垒问题。马来西亚已承诺解决美国食品和农产品在马来西亚市场面临的非关税壁垒问题。马来西亚已承诺不禁止向美国出口关键矿物或稀土元素，也不对这类出口施加配额限制。（新浪）</a:t>
            </a:r>
            <a:endParaRPr lang="zh-CN" altLang="en-US"/>
          </a:p>
          <a:p>
            <a:endParaRPr lang="zh-CN" altLang="en-US"/>
          </a:p>
          <a:p>
            <a:endParaRPr lang="en-US" altLang="zh-CN"/>
          </a:p>
          <a:p>
            <a:r>
              <a:rPr lang="zh-CN" altLang="en-US"/>
              <a:t>【特朗普：与泰国签署重要的矿产协议】特朗普签署美国与柬埔寨的互惠贸易协议，以及美国与泰国的关键矿产协议。白宫官员称，美国将在东盟峰会期间与马来西亚签署关键矿产协议。（新浪）</a:t>
            </a: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458075" y="1443355"/>
            <a:ext cx="4382135" cy="4523105"/>
          </a:xfrm>
          <a:prstGeom prst="rect">
            <a:avLst/>
          </a:prstGeom>
          <a:noFill/>
        </p:spPr>
        <p:txBody>
          <a:bodyPr wrap="square" rtlCol="0">
            <a:spAutoFit/>
          </a:bodyPr>
          <a:p>
            <a:r>
              <a:rPr lang="zh-CN" altLang="en-US">
                <a:highlight>
                  <a:srgbClr val="FFFF00"/>
                </a:highlight>
              </a:rPr>
              <a:t>大盘分析：</a:t>
            </a:r>
            <a:endParaRPr lang="zh-CN" altLang="en-US">
              <a:highlight>
                <a:srgbClr val="FFFF00"/>
              </a:highlight>
            </a:endParaRPr>
          </a:p>
          <a:p>
            <a:r>
              <a:rPr lang="en-US" altLang="zh-CN">
                <a:highlight>
                  <a:srgbClr val="FFFF00"/>
                </a:highlight>
              </a:rPr>
              <a:t>1.</a:t>
            </a:r>
            <a:r>
              <a:rPr lang="zh-CN" altLang="en-US">
                <a:highlight>
                  <a:srgbClr val="FFFF00"/>
                </a:highlight>
              </a:rPr>
              <a:t>超跌反弹</a:t>
            </a:r>
            <a:r>
              <a:rPr lang="en-US" altLang="zh-CN">
                <a:highlight>
                  <a:srgbClr val="FFFF00"/>
                </a:highlight>
              </a:rPr>
              <a:t> </a:t>
            </a:r>
            <a:r>
              <a:rPr lang="zh-CN" altLang="en-US">
                <a:highlight>
                  <a:srgbClr val="FFFF00"/>
                </a:highlight>
              </a:rPr>
              <a:t>牛熊线箱体</a:t>
            </a:r>
            <a:endParaRPr lang="zh-CN" altLang="en-US">
              <a:highlight>
                <a:srgbClr val="FFFF00"/>
              </a:highlight>
            </a:endParaRPr>
          </a:p>
          <a:p>
            <a:endParaRPr lang="zh-CN" altLang="en-US">
              <a:highlight>
                <a:srgbClr val="FFFF00"/>
              </a:highlight>
            </a:endParaRPr>
          </a:p>
          <a:p>
            <a:r>
              <a:rPr lang="en-US" altLang="zh-CN">
                <a:highlight>
                  <a:srgbClr val="FFFF00"/>
                </a:highlight>
              </a:rPr>
              <a:t>2.</a:t>
            </a:r>
            <a:r>
              <a:rPr lang="zh-CN" altLang="en-US">
                <a:highlight>
                  <a:srgbClr val="FFFF00"/>
                </a:highlight>
              </a:rPr>
              <a:t>流动资金翻绿后，捕捞季节红柱第一根</a:t>
            </a:r>
            <a:endParaRPr lang="zh-CN" altLang="en-US">
              <a:highlight>
                <a:srgbClr val="FFFF00"/>
              </a:highlight>
            </a:endParaRPr>
          </a:p>
          <a:p>
            <a:endParaRPr lang="zh-CN" altLang="en-US">
              <a:highlight>
                <a:srgbClr val="FFFF00"/>
              </a:highlight>
            </a:endParaRPr>
          </a:p>
          <a:p>
            <a:r>
              <a:rPr lang="en-US" altLang="zh-CN">
                <a:highlight>
                  <a:srgbClr val="FFFF00"/>
                </a:highlight>
              </a:rPr>
              <a:t>3.J</a:t>
            </a:r>
            <a:r>
              <a:rPr lang="zh-CN" altLang="en-US">
                <a:highlight>
                  <a:srgbClr val="FFFF00"/>
                </a:highlight>
              </a:rPr>
              <a:t>值</a:t>
            </a:r>
            <a:r>
              <a:rPr lang="en-US" altLang="zh-CN">
                <a:highlight>
                  <a:srgbClr val="FFFF00"/>
                </a:highlight>
              </a:rPr>
              <a:t>70</a:t>
            </a:r>
            <a:r>
              <a:rPr lang="zh-CN" altLang="en-US">
                <a:highlight>
                  <a:srgbClr val="FFFF00"/>
                </a:highlight>
              </a:rPr>
              <a:t>的位置，中间偏上</a:t>
            </a:r>
            <a:endParaRPr lang="zh-CN" altLang="en-US">
              <a:highlight>
                <a:srgbClr val="FFFF00"/>
              </a:highlight>
            </a:endParaRPr>
          </a:p>
          <a:p>
            <a:endParaRPr lang="zh-CN" altLang="en-US">
              <a:highlight>
                <a:srgbClr val="FFFF00"/>
              </a:highlight>
            </a:endParaRPr>
          </a:p>
          <a:p>
            <a:endParaRPr lang="zh-CN" altLang="en-US">
              <a:highlight>
                <a:srgbClr val="FFFF00"/>
              </a:highlight>
            </a:endParaRPr>
          </a:p>
          <a:p>
            <a:r>
              <a:rPr lang="zh-CN" altLang="en-US">
                <a:highlight>
                  <a:srgbClr val="FFFF00"/>
                </a:highlight>
              </a:rPr>
              <a:t>总结：本周市场依然处于超跌反弹的金叉区域内，目前短线属于金叉末端，牛熊线箱体，本周反弹，注意周二，周三日线的死叉信号。</a:t>
            </a:r>
            <a:endParaRPr lang="zh-CN" altLang="en-US">
              <a:highlight>
                <a:srgbClr val="FFFF00"/>
              </a:highlight>
            </a:endParaRPr>
          </a:p>
          <a:p>
            <a:endParaRPr lang="zh-CN" altLang="en-US">
              <a:highlight>
                <a:srgbClr val="FFFF00"/>
              </a:highlight>
            </a:endParaRPr>
          </a:p>
          <a:p>
            <a:endParaRPr lang="zh-CN" altLang="en-US">
              <a:highlight>
                <a:srgbClr val="FFFF00"/>
              </a:highlight>
            </a:endParaRPr>
          </a:p>
          <a:p>
            <a:r>
              <a:rPr lang="zh-CN" altLang="en-US">
                <a:highlight>
                  <a:srgbClr val="FFFF00"/>
                </a:highlight>
              </a:rPr>
              <a:t>政策的真空期（</a:t>
            </a:r>
            <a:r>
              <a:rPr lang="en-US" altLang="zh-CN">
                <a:highlight>
                  <a:srgbClr val="FFFF00"/>
                </a:highlight>
              </a:rPr>
              <a:t>11</a:t>
            </a:r>
            <a:r>
              <a:rPr lang="zh-CN" altLang="en-US">
                <a:highlight>
                  <a:srgbClr val="FFFF00"/>
                </a:highlight>
              </a:rPr>
              <a:t>月</a:t>
            </a:r>
            <a:r>
              <a:rPr lang="en-US" altLang="zh-CN">
                <a:highlight>
                  <a:srgbClr val="FFFF00"/>
                </a:highlight>
              </a:rPr>
              <a:t>10</a:t>
            </a:r>
            <a:r>
              <a:rPr lang="zh-CN" altLang="en-US">
                <a:highlight>
                  <a:srgbClr val="FFFF00"/>
                </a:highlight>
              </a:rPr>
              <a:t>号中美关税</a:t>
            </a:r>
            <a:r>
              <a:rPr lang="en-US" altLang="zh-CN">
                <a:highlight>
                  <a:srgbClr val="FFFF00"/>
                </a:highlight>
              </a:rPr>
              <a:t>+10</a:t>
            </a:r>
            <a:r>
              <a:rPr lang="zh-CN" altLang="en-US">
                <a:highlight>
                  <a:srgbClr val="FFFF00"/>
                </a:highlight>
              </a:rPr>
              <a:t>月份</a:t>
            </a:r>
            <a:r>
              <a:rPr lang="en-US" altLang="zh-CN">
                <a:highlight>
                  <a:srgbClr val="FFFF00"/>
                </a:highlight>
              </a:rPr>
              <a:t>3</a:t>
            </a:r>
            <a:r>
              <a:rPr lang="zh-CN" altLang="en-US">
                <a:highlight>
                  <a:srgbClr val="FFFF00"/>
                </a:highlight>
              </a:rPr>
              <a:t>季度业绩公布）</a:t>
            </a:r>
            <a:endParaRPr lang="zh-CN" altLang="en-US">
              <a:highlight>
                <a:srgbClr val="FFFF00"/>
              </a:highlight>
            </a:endParaRPr>
          </a:p>
        </p:txBody>
      </p:sp>
      <p:pic>
        <p:nvPicPr>
          <p:cNvPr id="4" name="图片 3"/>
          <p:cNvPicPr>
            <a:picLocks noChangeAspect="1"/>
          </p:cNvPicPr>
          <p:nvPr/>
        </p:nvPicPr>
        <p:blipFill>
          <a:blip r:embed="rId1"/>
          <a:stretch>
            <a:fillRect/>
          </a:stretch>
        </p:blipFill>
        <p:spPr>
          <a:xfrm>
            <a:off x="203835" y="1306195"/>
            <a:ext cx="7042150" cy="4649470"/>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753235" y="954405"/>
            <a:ext cx="8840470" cy="478853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42365" y="871220"/>
            <a:ext cx="9442450" cy="5114925"/>
          </a:xfrm>
          <a:prstGeom prst="rect">
            <a:avLst/>
          </a:prstGeom>
        </p:spPr>
      </p:pic>
      <p:sp>
        <p:nvSpPr>
          <p:cNvPr id="3" name="文本框 2"/>
          <p:cNvSpPr txBox="1"/>
          <p:nvPr/>
        </p:nvSpPr>
        <p:spPr>
          <a:xfrm>
            <a:off x="1673860" y="6135370"/>
            <a:ext cx="837882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zh-CN" altLang="en-US"/>
              <a:t>榜一代表高潮，本周十五五规划相关板块异动，当日利好兑现分化，不太持续</a:t>
            </a:r>
            <a:endParaRPr lang="en-US" altLang="zh-CN"/>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80160" y="1261110"/>
            <a:ext cx="9304655" cy="503999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p="http://schemas.openxmlformats.org/presentationml/2006/main">
  <p:tag name="KSO_WM_BEAUTIFY_FLAG" val="#wm#"/>
  <p:tag name="KSO_WM_TEMPLATE_CATEGORY" val="diagram"/>
  <p:tag name="KSO_WM_TEMPLATE_INDEX" val="20217040"/>
</p:tagLst>
</file>

<file path=ppt/tags/tag33.xml><?xml version="1.0" encoding="utf-8"?>
<p:tagLst xmlns:p="http://schemas.openxmlformats.org/presentationml/2006/main">
  <p:tag name="TABLE_ENDDRAG_ORIGIN_RECT" val="908*389"/>
  <p:tag name="TABLE_ENDDRAG_RECT" val="24*73*908*389"/>
  <p:tag name="TABLE_AUTOADJUST_FLAG" val="1"/>
</p:tagLst>
</file>

<file path=ppt/tags/tag34.xml><?xml version="1.0" encoding="utf-8"?>
<p:tagLst xmlns:p="http://schemas.openxmlformats.org/presentationml/2006/main">
  <p:tag name="KSO_WM_BEAUTIFY_FLAG" val="#wm#"/>
  <p:tag name="KSO_WM_TEMPLATE_CATEGORY" val="diagram"/>
  <p:tag name="KSO_WM_TEMPLATE_INDEX" val="20217040"/>
</p:tagLst>
</file>

<file path=ppt/tags/tag35.xml><?xml version="1.0" encoding="utf-8"?>
<p:tagLst xmlns:p="http://schemas.openxmlformats.org/presentationml/2006/main">
  <p:tag name="KSO_WM_BEAUTIFY_FLAG" val="#wm#"/>
  <p:tag name="KSO_WM_TEMPLATE_CATEGORY" val="diagram"/>
  <p:tag name="KSO_WM_TEMPLATE_INDEX" val="20217040"/>
</p:tagLst>
</file>

<file path=ppt/tags/tag36.xml><?xml version="1.0" encoding="utf-8"?>
<p:tagLst xmlns:p="http://schemas.openxmlformats.org/presentationml/2006/main">
  <p:tag name="KSO_WM_BEAUTIFY_FLAG" val="#wm#"/>
  <p:tag name="KSO_WM_TEMPLATE_CATEGORY" val="diagram"/>
  <p:tag name="KSO_WM_TEMPLATE_INDEX" val="20217040"/>
</p:tagLst>
</file>

<file path=ppt/tags/tag37.xml><?xml version="1.0" encoding="utf-8"?>
<p:tagLst xmlns:p="http://schemas.openxmlformats.org/presentationml/2006/main">
  <p:tag name="KSO_WM_BEAUTIFY_FLAG" val="#wm#"/>
  <p:tag name="KSO_WM_TEMPLATE_CATEGORY" val="diagram"/>
  <p:tag name="KSO_WM_TEMPLATE_INDEX" val="20217040"/>
</p:tagLst>
</file>

<file path=ppt/tags/tag38.xml><?xml version="1.0" encoding="utf-8"?>
<p:tagLst xmlns:p="http://schemas.openxmlformats.org/presentationml/2006/main">
  <p:tag name="KSO_WM_BEAUTIFY_FLAG" val="#wm#"/>
  <p:tag name="KSO_WM_TEMPLATE_CATEGORY" val="diagram"/>
  <p:tag name="KSO_WM_TEMPLATE_INDEX" val="20217040"/>
</p:tagLst>
</file>

<file path=ppt/tags/tag39.xml><?xml version="1.0" encoding="utf-8"?>
<p:tagLst xmlns:p="http://schemas.openxmlformats.org/presentationml/2006/main">
  <p:tag name="KSO_WM_BEAUTIFY_FLAG" val="#wm#"/>
  <p:tag name="KSO_WM_TEMPLATE_CATEGORY" val="diagram"/>
  <p:tag name="KSO_WM_TEMPLATE_INDEX" val="2021704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diagram"/>
  <p:tag name="KSO_WM_TEMPLATE_INDEX" val="20217040"/>
</p:tagLst>
</file>

<file path=ppt/tags/tag41.xml><?xml version="1.0" encoding="utf-8"?>
<p:tagLst xmlns:p="http://schemas.openxmlformats.org/presentationml/2006/main">
  <p:tag name="KSO_WM_BEAUTIFY_FLAG" val="#wm#"/>
  <p:tag name="KSO_WM_TEMPLATE_CATEGORY" val="diagram"/>
  <p:tag name="KSO_WM_TEMPLATE_INDEX" val="20217040"/>
</p:tagLst>
</file>

<file path=ppt/tags/tag42.xml><?xml version="1.0" encoding="utf-8"?>
<p:tagLst xmlns:p="http://schemas.openxmlformats.org/presentationml/2006/main">
  <p:tag name="KSO_WM_BEAUTIFY_FLAG" val="#wm#"/>
  <p:tag name="KSO_WM_TEMPLATE_CATEGORY" val="diagram"/>
  <p:tag name="KSO_WM_TEMPLATE_INDEX" val="20217040"/>
</p:tagLst>
</file>

<file path=ppt/tags/tag43.xml><?xml version="1.0" encoding="utf-8"?>
<p:tagLst xmlns:p="http://schemas.openxmlformats.org/presentationml/2006/main">
  <p:tag name="KSO_WM_BEAUTIFY_FLAG" val="#wm#"/>
  <p:tag name="KSO_WM_TEMPLATE_CATEGORY" val="diagram"/>
  <p:tag name="KSO_WM_TEMPLATE_INDEX" val="20217040"/>
</p:tagLst>
</file>

<file path=ppt/tags/tag44.xml><?xml version="1.0" encoding="utf-8"?>
<p:tagLst xmlns:p="http://schemas.openxmlformats.org/presentationml/2006/main">
  <p:tag name="KSO_WM_UNIT_TEXT_PART_ID_V2" val="d-4-2"/>
  <p:tag name="KSO_WM_UNIT_COLOR_SCHEME_SHAPE_ID" val="2"/>
  <p:tag name="KSO_WM_UNIT_COLOR_SCHEME_PARENT_PAGE" val="0_1"/>
  <p:tag name="KSO_WM_UNIT_SUBTYPE" val="a"/>
  <p:tag name="KSO_WM_UNIT_PRESET_TEXT" val="单击此处添加小标题：&#13;点击此处添加正文，文字是您思想的提炼，为了最终演示发布的良好效果，请尽量言简意赅的阐述观点；根据需要可酌情增减文字，以便观者可以准确理解您所传达的信息。您的正文已经简明扼要，字字珠玑，但信息却千丝万缕、错综复杂，需要用更多的文字来表述；但请您尽可能提炼思想的精髓，恰如其分的表达观点，往往可以事半功倍。&#13;我们为您  标注了最  适合的位  置您输入  的文字到  这里时就  是最佳视&#13;为了能让  您有更直  观的字数  感受并进  一步方便    &#13;单击此处添加小标题：&#13;点击此处添加正文，文字是您思想的提炼，为了最终演示发布的良好效果，请尽量言简意赅。"/>
  <p:tag name="KSO_WM_UNIT_NOCLEAR" val="1"/>
  <p:tag name="KSO_WM_UNIT_VALUE" val="468"/>
  <p:tag name="KSO_WM_UNIT_HIGHLIGHT" val="0"/>
  <p:tag name="KSO_WM_UNIT_COMPATIBLE" val="0"/>
  <p:tag name="KSO_WM_UNIT_DIAGRAM_ISNUMVISUAL" val="0"/>
  <p:tag name="KSO_WM_UNIT_DIAGRAM_ISREFERUNIT" val="0"/>
  <p:tag name="KSO_WM_UNIT_TYPE" val="f"/>
  <p:tag name="KSO_WM_UNIT_INDEX" val="1"/>
  <p:tag name="KSO_WM_UNIT_ID" val="diagram20194755_1*f*1"/>
  <p:tag name="KSO_WM_TEMPLATE_CATEGORY" val="diagram"/>
  <p:tag name="KSO_WM_TEMPLATE_INDEX" val="2019475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45.xml><?xml version="1.0" encoding="utf-8"?>
<p:tagLst xmlns:p="http://schemas.openxmlformats.org/presentationml/2006/main">
  <p:tag name="KSO_WM_BEAUTIFY_FLAG" val="#wm#"/>
  <p:tag name="KSO_WM_TEMPLATE_CATEGORY" val="diagram"/>
  <p:tag name="KSO_WM_TEMPLATE_INDEX" val="20217040"/>
</p:tagLst>
</file>

<file path=ppt/tags/tag46.xml><?xml version="1.0" encoding="utf-8"?>
<p:tagLst xmlns:p="http://schemas.openxmlformats.org/presentationml/2006/main">
  <p:tag name="KSO_WM_BEAUTIFY_FLAG" val="#wm#"/>
  <p:tag name="KSO_WM_TEMPLATE_CATEGORY" val="diagram"/>
  <p:tag name="KSO_WM_TEMPLATE_INDEX" val="20217040"/>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diagram"/>
  <p:tag name="KSO_WM_TEMPLATE_INDEX" val="20217040"/>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3147</Words>
  <Application>WPS 演示</Application>
  <PresentationFormat>宽屏</PresentationFormat>
  <Paragraphs>158</Paragraphs>
  <Slides>19</Slides>
  <Notes>0</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19</vt:i4>
      </vt:variant>
    </vt:vector>
  </HeadingPairs>
  <TitlesOfParts>
    <vt:vector size="40"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Heavy</vt:lpstr>
      <vt:lpstr>WPS-Bullets</vt:lpstr>
      <vt:lpstr>Arial Unicode MS</vt:lpstr>
      <vt:lpstr>Calibri</vt:lpstr>
      <vt:lpstr>等线 Light</vt:lpstr>
      <vt:lpstr>等线</vt:lpstr>
      <vt:lpstr>Office 主题​​</vt:lpstr>
      <vt:lpstr>1_自定义设计方案</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莓莓</cp:lastModifiedBy>
  <cp:revision>1415</cp:revision>
  <dcterms:created xsi:type="dcterms:W3CDTF">2019-06-19T02:08:00Z</dcterms:created>
  <dcterms:modified xsi:type="dcterms:W3CDTF">2025-10-26T10:04:24Z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244ACA2EB60840989A6E7AD0DF89266E</vt:lpwstr>
  </property>
</Properties>
</file>