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68" r:id="rId2"/>
    <p:sldId id="877" r:id="rId3"/>
    <p:sldId id="1230" r:id="rId4"/>
    <p:sldId id="1231" r:id="rId5"/>
    <p:sldId id="1234" r:id="rId6"/>
    <p:sldId id="1162" r:id="rId7"/>
    <p:sldId id="1173" r:id="rId8"/>
    <p:sldId id="1232" r:id="rId9"/>
    <p:sldId id="1224" r:id="rId10"/>
    <p:sldId id="1245" r:id="rId11"/>
    <p:sldId id="1163" r:id="rId12"/>
    <p:sldId id="1154" r:id="rId13"/>
    <p:sldId id="1201" r:id="rId14"/>
    <p:sldId id="1237" r:id="rId15"/>
    <p:sldId id="1236" r:id="rId16"/>
    <p:sldId id="1243" r:id="rId17"/>
    <p:sldId id="1174" r:id="rId18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31"/>
            <p14:sldId id="1234"/>
            <p14:sldId id="1162"/>
            <p14:sldId id="1173"/>
            <p14:sldId id="1232"/>
            <p14:sldId id="1224"/>
            <p14:sldId id="1245"/>
            <p14:sldId id="1163"/>
            <p14:sldId id="1154"/>
            <p14:sldId id="1201"/>
            <p14:sldId id="1237"/>
            <p14:sldId id="1236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3FA"/>
    <a:srgbClr val="F31BF3"/>
    <a:srgbClr val="E62D34"/>
    <a:srgbClr val="FFFA9D"/>
    <a:srgbClr val="FFFFFF"/>
    <a:srgbClr val="ED000E"/>
    <a:srgbClr val="FF4E00"/>
    <a:srgbClr val="FF7900"/>
    <a:srgbClr val="0089CF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5558" autoAdjust="0"/>
  </p:normalViewPr>
  <p:slideViewPr>
    <p:cSldViewPr snapToGrid="0" showGuides="1">
      <p:cViewPr varScale="1">
        <p:scale>
          <a:sx n="102" d="100"/>
          <a:sy n="102" d="100"/>
        </p:scale>
        <p:origin x="1350" y="462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通过龙虎方向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找热点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2024/10/29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关于近期龙虎的卖点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1658"/>
            <a:ext cx="3634505" cy="16571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799" y="3594587"/>
            <a:ext cx="4572002" cy="25898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>
            <a:fillRect/>
          </a:stretch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开通龙虎，得精品课</a:t>
            </a:r>
          </a:p>
        </p:txBody>
      </p:sp>
      <p:sp>
        <p:nvSpPr>
          <p:cNvPr id="14" name="文本占位符 4"/>
          <p:cNvSpPr txBox="1"/>
          <p:nvPr/>
        </p:nvSpPr>
        <p:spPr>
          <a:xfrm>
            <a:off x="1127125" y="5845009"/>
            <a:ext cx="9937750" cy="10129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参与方式：开通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/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续费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/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</a:rPr>
              <a:t>升级，皆可获课，手机版自动赠送，电脑版发软件个人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charset="-122"/>
              </a:rPr>
              <a:t>ID</a:t>
            </a:r>
            <a:endParaRPr lang="zh-CN" altLang="en-US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graphicFrame>
        <p:nvGraphicFramePr>
          <p:cNvPr id="15" name="表格 18"/>
          <p:cNvGraphicFramePr>
            <a:graphicFrameLocks noGrp="1"/>
          </p:cNvGraphicFramePr>
          <p:nvPr/>
        </p:nvGraphicFramePr>
        <p:xfrm>
          <a:off x="1127125" y="1677133"/>
          <a:ext cx="9901238" cy="403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64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73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74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351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活动时间</a:t>
                      </a:r>
                    </a:p>
                  </a:txBody>
                  <a:tcPr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开通</a:t>
                      </a:r>
                      <a:r>
                        <a:rPr lang="en-US" altLang="zh-CN" sz="1400" dirty="0"/>
                        <a:t>/</a:t>
                      </a:r>
                      <a:r>
                        <a:rPr lang="zh-CN" altLang="en-US" sz="1400" dirty="0"/>
                        <a:t>续费</a:t>
                      </a:r>
                    </a:p>
                  </a:txBody>
                  <a:tcPr anchor="ctr">
                    <a:solidFill>
                      <a:srgbClr val="FF66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赠送课程</a:t>
                      </a:r>
                    </a:p>
                  </a:txBody>
                  <a:tcPr anchor="ctr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211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500"/>
                        </a:spcBef>
                      </a:pP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月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8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日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~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Bef>
                          <a:spcPts val="500"/>
                        </a:spcBef>
                      </a:pP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月</a:t>
                      </a:r>
                      <a:r>
                        <a:rPr lang="en-US" altLang="zh-CN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31</a:t>
                      </a:r>
                      <a:r>
                        <a:rPr lang="zh-CN" altLang="en-US" sz="1600" kern="1200" spc="150" dirty="0">
                          <a:solidFill>
                            <a:srgbClr val="C00000"/>
                          </a:solidFill>
                          <a:latin typeface="思源黑体 CN Normal" panose="020B0400000000000000" pitchFamily="34" charset="-122"/>
                          <a:ea typeface="思源黑体 CN Normal" panose="020B0400000000000000" pitchFamily="34" charset="-122"/>
                          <a:cs typeface="+mn-cs"/>
                        </a:rPr>
                        <a:t>日</a:t>
                      </a:r>
                      <a:endParaRPr lang="en-US" altLang="zh-CN" sz="1600" kern="1200" spc="150" dirty="0">
                        <a:solidFill>
                          <a:srgbClr val="C00000"/>
                        </a:solidFill>
                        <a:latin typeface="思源黑体 CN Normal" panose="020B0400000000000000" pitchFamily="34" charset="-122"/>
                        <a:ea typeface="思源黑体 CN Normal" panose="020B0400000000000000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手机端：龙虎淘金季度版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/>
                        <a:t>防套解套攻略</a:t>
                      </a:r>
                      <a:endParaRPr lang="en-US" altLang="zh-CN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988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电脑端：机构版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或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智尊版  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找服务老师）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/>
                        <a:t>股市术语手册</a:t>
                      </a:r>
                      <a:r>
                        <a:rPr lang="en-US" altLang="zh-CN" sz="1400" dirty="0"/>
                        <a:t>+</a:t>
                      </a:r>
                      <a:r>
                        <a:rPr lang="zh-CN" altLang="en-US" sz="1400" dirty="0"/>
                        <a:t>防套解套</a:t>
                      </a:r>
                      <a:endParaRPr lang="en-US" altLang="zh-CN" sz="14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3132" t="41327" r="4396" b="10546"/>
          <a:stretch>
            <a:fillRect/>
          </a:stretch>
        </p:blipFill>
        <p:spPr>
          <a:xfrm>
            <a:off x="6177557" y="3144902"/>
            <a:ext cx="1767872" cy="3618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670" y="4309505"/>
            <a:ext cx="1401250" cy="10473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7257" y="2806721"/>
            <a:ext cx="1401250" cy="103823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267845" y="3786949"/>
            <a:ext cx="1371998" cy="1770989"/>
            <a:chOff x="5385879" y="2669739"/>
            <a:chExt cx="1371998" cy="177098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/>
            <a:srcRect l="19408" t="67766" r="69381" b="12715"/>
            <a:stretch>
              <a:fillRect/>
            </a:stretch>
          </p:blipFill>
          <p:spPr>
            <a:xfrm>
              <a:off x="5385879" y="2669739"/>
              <a:ext cx="1371998" cy="134361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5438466" y="4017471"/>
              <a:ext cx="1266825" cy="423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500"/>
                </a:spcBef>
              </a:pPr>
              <a:r>
                <a:rPr lang="zh-CN" altLang="en-US" spc="150" dirty="0">
                  <a:solidFill>
                    <a:srgbClr val="C00000"/>
                  </a:solidFill>
                  <a:latin typeface="思源黑体 CN Normal" panose="020B0400000000000000" pitchFamily="34" charset="-122"/>
                  <a:ea typeface="思源黑体 CN Normal" panose="020B0400000000000000" pitchFamily="34" charset="-122"/>
                </a:rPr>
                <a:t>扫码开通</a:t>
              </a: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113" y="4324985"/>
            <a:ext cx="1401250" cy="10382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如何联系获课（电脑版）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645"/>
          <a:stretch>
            <a:fillRect/>
          </a:stretch>
        </p:blipFill>
        <p:spPr>
          <a:xfrm>
            <a:off x="1127125" y="1821215"/>
            <a:ext cx="5198085" cy="4118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135" y="3639947"/>
            <a:ext cx="4253176" cy="23183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2" name="组合 11"/>
          <p:cNvGrpSpPr/>
          <p:nvPr/>
        </p:nvGrpSpPr>
        <p:grpSpPr>
          <a:xfrm>
            <a:off x="7506848" y="1821215"/>
            <a:ext cx="2617540" cy="1757356"/>
            <a:chOff x="7857009" y="-213360"/>
            <a:chExt cx="3070746" cy="206162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4" b="66314"/>
            <a:stretch/>
          </p:blipFill>
          <p:spPr>
            <a:xfrm>
              <a:off x="7857009" y="-213360"/>
              <a:ext cx="3070746" cy="206162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椭圆 10"/>
            <p:cNvSpPr/>
            <p:nvPr/>
          </p:nvSpPr>
          <p:spPr>
            <a:xfrm>
              <a:off x="10516294" y="-173957"/>
              <a:ext cx="333838" cy="358742"/>
            </a:xfrm>
            <a:prstGeom prst="ellipse">
              <a:avLst/>
            </a:prstGeom>
            <a:noFill/>
            <a:ln w="31750" cap="flat" cmpd="sng" algn="ctr">
              <a:solidFill>
                <a:srgbClr val="F31BF3"/>
              </a:solidFill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4B80F876-7B90-48E5-8616-DAF601B61F23}"/>
              </a:ext>
            </a:extLst>
          </p:cNvPr>
          <p:cNvCxnSpPr>
            <a:cxnSpLocks/>
          </p:cNvCxnSpPr>
          <p:nvPr/>
        </p:nvCxnSpPr>
        <p:spPr>
          <a:xfrm flipV="1">
            <a:off x="4886325" y="2160599"/>
            <a:ext cx="4887329" cy="1642501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D8E0B13-6F08-41E6-8954-48B48963E464}"/>
              </a:ext>
            </a:extLst>
          </p:cNvPr>
          <p:cNvCxnSpPr>
            <a:cxnSpLocks/>
          </p:cNvCxnSpPr>
          <p:nvPr/>
        </p:nvCxnSpPr>
        <p:spPr>
          <a:xfrm flipH="1">
            <a:off x="8815618" y="2194187"/>
            <a:ext cx="958036" cy="1776914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1080000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D9E6D35F-5CE1-4BA2-B5B1-87035D4DEE51}"/>
              </a:ext>
            </a:extLst>
          </p:cNvPr>
          <p:cNvSpPr txBox="1"/>
          <p:nvPr/>
        </p:nvSpPr>
        <p:spPr>
          <a:xfrm>
            <a:off x="1058371" y="5993435"/>
            <a:ext cx="1007525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通过手机龙虎淘金右上角「客服</a:t>
            </a:r>
            <a:r>
              <a:rPr lang="en-US" altLang="zh-CN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咨询」，发送个人中心的</a:t>
            </a:r>
            <a:r>
              <a:rPr lang="en-US" altLang="zh-CN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ID</a:t>
            </a:r>
            <a:r>
              <a:rPr lang="zh-CN" altLang="en-US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联系赠送即可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>
            <a:fillRect/>
          </a:stretch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929"/>
          <a:stretch>
            <a:fillRect/>
          </a:stretch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702629"/>
            <a:ext cx="6162675" cy="3452742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01902" y="1894707"/>
            <a:ext cx="3228975" cy="3395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2.06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万亿，继续火爆量能，短线玩家的持续福音；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辅助线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-3300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在高度量能及龙虎炒作强势下，几乎每一轮死叉调整都是倒车接人的机会，每一轮盘中大幅度翻绿低走都是低吸好机会，作为龙虎短线选手，更应感到兴奋！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828675" y="5532649"/>
            <a:ext cx="1053465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125" y="1908415"/>
            <a:ext cx="2622213" cy="301752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行业：机械设备、电气设备、通信行业、建筑装饰、汽车配件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主题：重组、华为供应链、网络安全、金融科技、房地产开发（</a:t>
            </a:r>
            <a:r>
              <a:rPr lang="en-US" altLang="zh-CN" b="1" dirty="0">
                <a:solidFill>
                  <a:srgbClr val="C00000"/>
                </a:solidFill>
              </a:rPr>
              <a:t>AMC</a:t>
            </a:r>
            <a:r>
              <a:rPr lang="zh-CN" altLang="en-US" b="1" dirty="0">
                <a:solidFill>
                  <a:srgbClr val="C00000"/>
                </a:solidFill>
              </a:rPr>
              <a:t>）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" b="129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633461" y="178203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518829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27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125" y="1876424"/>
            <a:ext cx="4858971" cy="3765549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27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" b="957"/>
          <a:stretch/>
        </p:blipFill>
        <p:spPr>
          <a:xfrm>
            <a:off x="6196013" y="1876425"/>
            <a:ext cx="4832350" cy="3765550"/>
          </a:xfrm>
        </p:spPr>
      </p:pic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29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555</Words>
  <Application>Microsoft Office PowerPoint</Application>
  <PresentationFormat>宽屏</PresentationFormat>
  <Paragraphs>83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1632</cp:revision>
  <dcterms:created xsi:type="dcterms:W3CDTF">2019-06-19T02:08:00Z</dcterms:created>
  <dcterms:modified xsi:type="dcterms:W3CDTF">2024-10-29T12:55:46Z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