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68" r:id="rId2"/>
    <p:sldId id="1412" r:id="rId3"/>
    <p:sldId id="1449" r:id="rId4"/>
    <p:sldId id="1442" r:id="rId5"/>
    <p:sldId id="1430" r:id="rId6"/>
    <p:sldId id="1431" r:id="rId7"/>
    <p:sldId id="1439" r:id="rId8"/>
    <p:sldId id="1432" r:id="rId9"/>
    <p:sldId id="1450" r:id="rId10"/>
    <p:sldId id="1448" r:id="rId11"/>
    <p:sldId id="1419" r:id="rId12"/>
    <p:sldId id="1440" r:id="rId13"/>
    <p:sldId id="1201" r:id="rId14"/>
    <p:sldId id="734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49"/>
            <p14:sldId id="1442"/>
            <p14:sldId id="1430"/>
            <p14:sldId id="1431"/>
            <p14:sldId id="1439"/>
            <p14:sldId id="1432"/>
            <p14:sldId id="1450"/>
            <p14:sldId id="1448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5510" autoAdjust="0"/>
  </p:normalViewPr>
  <p:slideViewPr>
    <p:cSldViewPr snapToGrid="0" showGuides="1">
      <p:cViewPr>
        <p:scale>
          <a:sx n="125" d="100"/>
          <a:sy n="125" d="100"/>
        </p:scale>
        <p:origin x="372" y="-180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931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1" Type="http://schemas.openxmlformats.org/officeDocument/2006/relationships/image" Target="../media/image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image" Target="../media/image7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0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9.png"/><Relationship Id="rId10" Type="http://schemas.openxmlformats.org/officeDocument/2006/relationships/tags" Target="../tags/tag12.xml"/><Relationship Id="rId19" Type="http://schemas.openxmlformats.org/officeDocument/2006/relationships/notesSlide" Target="../notesSlides/notesSlide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70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71675" y="1172040"/>
            <a:ext cx="8248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机器人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打不死的小强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1750" y="3709035"/>
            <a:ext cx="2001520" cy="380365"/>
            <a:chOff x="6050" y="5841"/>
            <a:chExt cx="3152" cy="599"/>
          </a:xfrm>
        </p:grpSpPr>
        <p:sp>
          <p:nvSpPr>
            <p:cNvPr id="26" name="矩形 25"/>
            <p:cNvSpPr/>
            <p:nvPr/>
          </p:nvSpPr>
          <p:spPr>
            <a:xfrm>
              <a:off x="6110" y="5849"/>
              <a:ext cx="3092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15"/>
              </p:custDataLst>
            </p:nvPr>
          </p:nvSpPr>
          <p:spPr>
            <a:xfrm>
              <a:off x="6120" y="5849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6"/>
              </p:custDataLst>
            </p:nvPr>
          </p:nvSpPr>
          <p:spPr>
            <a:xfrm>
              <a:off x="6050" y="5860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7"/>
              </p:custDataLst>
            </p:nvPr>
          </p:nvSpPr>
          <p:spPr>
            <a:xfrm>
              <a:off x="7702" y="5841"/>
              <a:ext cx="15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10390" y="4372334"/>
            <a:ext cx="3667170" cy="329890"/>
            <a:chOff x="7093" y="6626"/>
            <a:chExt cx="6446" cy="578"/>
          </a:xfrm>
        </p:grpSpPr>
        <p:sp>
          <p:nvSpPr>
            <p:cNvPr id="31" name="矩形 30"/>
            <p:cNvSpPr/>
            <p:nvPr>
              <p:custDataLst>
                <p:tags r:id="rId11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2" name="矩形 31"/>
            <p:cNvSpPr/>
            <p:nvPr>
              <p:custDataLst>
                <p:tags r:id="rId12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3" name="文本框 32"/>
            <p:cNvSpPr txBox="1"/>
            <p:nvPr>
              <p:custDataLst>
                <p:tags r:id="rId13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投资顾问</a:t>
              </a:r>
            </a:p>
          </p:txBody>
        </p:sp>
        <p:sp>
          <p:nvSpPr>
            <p:cNvPr id="34" name="文本框 33"/>
            <p:cNvSpPr txBox="1"/>
            <p:nvPr>
              <p:custDataLst>
                <p:tags r:id="rId14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A1120619100001</a:t>
              </a:r>
              <a:endParaRPr lang="en-US" altLang="zh-CN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6170428" y="3715449"/>
            <a:ext cx="2179849" cy="3567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6052794" y="3715449"/>
            <a:ext cx="995495" cy="356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文本框 37"/>
          <p:cNvSpPr txBox="1"/>
          <p:nvPr>
            <p:custDataLst>
              <p:tags r:id="rId4"/>
            </p:custDataLst>
          </p:nvPr>
        </p:nvSpPr>
        <p:spPr>
          <a:xfrm>
            <a:off x="6033453" y="3728579"/>
            <a:ext cx="1142828" cy="36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课程日期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67630" y="3693046"/>
            <a:ext cx="1282647" cy="38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fld id="{44E84A3E-DAD5-46E0-B2CD-606E2199FB3C}" type="datetime1"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2025/10/29</a:t>
            </a:fld>
            <a:endParaRPr lang="zh-CN" altLang="en-US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869171" y="4367898"/>
            <a:ext cx="768968" cy="698062"/>
            <a:chOff x="4159400" y="4896577"/>
            <a:chExt cx="1191795" cy="367347"/>
          </a:xfrm>
        </p:grpSpPr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4159400" y="4896577"/>
              <a:ext cx="1191795" cy="356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4179722" y="4923800"/>
              <a:ext cx="1142932" cy="34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执业编号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10390" y="4736070"/>
            <a:ext cx="3667170" cy="329890"/>
            <a:chOff x="7093" y="6626"/>
            <a:chExt cx="6446" cy="578"/>
          </a:xfrm>
        </p:grpSpPr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9" name="文本框 38"/>
            <p:cNvSpPr txBox="1"/>
            <p:nvPr>
              <p:custDataLst>
                <p:tags r:id="rId7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基金从业</a:t>
              </a:r>
            </a:p>
          </p:txBody>
        </p:sp>
        <p:sp>
          <p:nvSpPr>
            <p:cNvPr id="40" name="文本框 39"/>
            <p:cNvSpPr txBox="1"/>
            <p:nvPr>
              <p:custDataLst>
                <p:tags r:id="rId8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A20250629000895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3" b="18273"/>
          <a:stretch/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582415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3067528" y="205338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rcRect l="1789" r="62858"/>
          <a:stretch>
            <a:fillRect/>
          </a:stretch>
        </p:blipFill>
        <p:spPr>
          <a:xfrm>
            <a:off x="5183745" y="522189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" b="449"/>
          <a:stretch>
            <a:fillRect/>
          </a:stretch>
        </p:blipFill>
        <p:spPr>
          <a:xfrm>
            <a:off x="5824728" y="1398547"/>
            <a:ext cx="4803992" cy="37679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745" y="232657"/>
            <a:ext cx="6085962" cy="11105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两市增量</a:t>
            </a:r>
            <a:r>
              <a:rPr lang="en-US" altLang="zh-CN" dirty="0"/>
              <a:t>1081</a:t>
            </a:r>
            <a:r>
              <a:rPr lang="zh-CN" altLang="en-US" dirty="0"/>
              <a:t>亿，两市</a:t>
            </a:r>
            <a:r>
              <a:rPr lang="en-US" altLang="zh-CN" dirty="0"/>
              <a:t>2.25</a:t>
            </a:r>
            <a:r>
              <a:rPr lang="zh-CN" altLang="en-US" dirty="0"/>
              <a:t>万亿，</a:t>
            </a:r>
            <a:r>
              <a:rPr lang="en-US" altLang="zh-CN" dirty="0"/>
              <a:t>11</a:t>
            </a:r>
            <a:r>
              <a:rPr lang="zh-CN" altLang="en-US" dirty="0"/>
              <a:t>月想稳</a:t>
            </a:r>
            <a:r>
              <a:rPr lang="en-US" altLang="zh-CN" dirty="0"/>
              <a:t>4000</a:t>
            </a:r>
            <a:r>
              <a:rPr lang="zh-CN" altLang="en-US" dirty="0"/>
              <a:t>点，仍要有量能支持；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操作思路：国家队操盘，新高更吸引资金，下方两个缺口补一补更到位；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龙虎整体净买强度和情绪到位，做龙虎股更容易获得市场溢价。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346" y="1335027"/>
            <a:ext cx="2465636" cy="27526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/>
        </p:blipFill>
        <p:spPr>
          <a:xfrm>
            <a:off x="5439601" y="956710"/>
            <a:ext cx="6344412" cy="35545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9354CD3-23D8-9D1A-CFFB-010AC345D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612" y="1351390"/>
            <a:ext cx="4033908" cy="34939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哪个部分最具价值？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3093"/>
            <a:ext cx="7820008" cy="506496"/>
          </a:xfrm>
        </p:spPr>
        <p:txBody>
          <a:bodyPr/>
          <a:lstStyle/>
          <a:p>
            <a:r>
              <a:rPr lang="zh-CN" altLang="en-US" dirty="0"/>
              <a:t>想收获远超市场平均收益？不是人云亦云，而要跟最强者走！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69464" y="781659"/>
          <a:ext cx="7053072" cy="2436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1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18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大多数人错误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我们错误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2707" y="3470536"/>
            <a:ext cx="3144216" cy="2028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1651" y="3408248"/>
            <a:ext cx="4434866" cy="21130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: 圆角 8"/>
          <p:cNvSpPr/>
          <p:nvPr/>
        </p:nvSpPr>
        <p:spPr>
          <a:xfrm>
            <a:off x="2263140" y="3960576"/>
            <a:ext cx="2753164" cy="373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市场反复震荡，龙虎逆势进攻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6096000" y="3417884"/>
            <a:ext cx="2837688" cy="3097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龙虎主炒方向，近一月韧性强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龙虎炒作情绪分歧多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868353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龙虎情绪活跃代表龙虎进攻意见统一，炒作溢价能力强。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情绪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日活跃反映进攻性好，一两日不活跃不影响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602" y="2820127"/>
            <a:ext cx="8085455" cy="3329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348" y="1524185"/>
            <a:ext cx="2145124" cy="429611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352421"/>
              </p:ext>
            </p:extLst>
          </p:nvPr>
        </p:nvGraphicFramePr>
        <p:xfrm>
          <a:off x="442913" y="660401"/>
          <a:ext cx="11341100" cy="5758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76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4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38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/>
                        <a:t>相关个股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解读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732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英伟达股价超越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美元关口 再创历史新高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英伟达上涨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4.985%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，续创历史新高，总市值逼近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万亿美元。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英伟达概念：胜宏科技、英维克、麦格米特、新易盛、中际旭创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50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优步有意投资小马智行、文远知行的香港上市交易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小马智行上涨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11.13%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、文远知行上涨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5.02%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。消息面上，优步计划投资小马智行和文远知行即将在香港进行的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IPO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，进一步加深与这两家无人驾驶出租车企业的合作关系。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无人驾驶出租车：锦江在线、大众交通、交运股份、宇通重工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39935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r="210"/>
          <a:stretch/>
        </p:blipFill>
        <p:spPr>
          <a:xfrm>
            <a:off x="1948579" y="710857"/>
            <a:ext cx="8294842" cy="3884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化工、电气设备、有色、房产建筑、机械设备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机器人、化工、汽配、芯片、</a:t>
            </a:r>
            <a:r>
              <a:rPr lang="zh-CN" altLang="en-US" sz="2000" spc="15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算力、电力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5485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" b="589"/>
          <a:stretch/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" b="6918"/>
          <a:stretch>
            <a:fillRect/>
          </a:stretch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10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26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矩形 4"/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4D23453-70CF-3817-C5C9-908607128B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近期龙虎回档表现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A84AA3-CFD4-8E96-DA2A-EAAE6E694A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E6A1E5-AE6C-22D5-658A-7C9C42893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0" y="901837"/>
            <a:ext cx="5686988" cy="1117087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86C6CB-9574-B1B1-BA26-E367DF864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20" y="2191185"/>
            <a:ext cx="5686988" cy="11444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CFF14A6-6E66-807F-EF91-E60D20F01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01837"/>
            <a:ext cx="5115479" cy="33138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00F98C-E028-73B9-1A74-2B062A9BB4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4248"/>
          <a:stretch>
            <a:fillRect/>
          </a:stretch>
        </p:blipFill>
        <p:spPr>
          <a:xfrm>
            <a:off x="8529577" y="2436398"/>
            <a:ext cx="1873675" cy="30690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8A62BA-6E8A-59FC-F691-186D692E1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03" y="3378879"/>
            <a:ext cx="5242814" cy="255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755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5510</TotalTime>
  <Words>608</Words>
  <Application>Microsoft Office PowerPoint</Application>
  <PresentationFormat>宽屏</PresentationFormat>
  <Paragraphs>85</Paragraphs>
  <Slides>14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1710</cp:revision>
  <dcterms:created xsi:type="dcterms:W3CDTF">2019-06-19T02:08:00Z</dcterms:created>
  <dcterms:modified xsi:type="dcterms:W3CDTF">2025-10-29T09:13:49Z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EBF8DB5FD94B49F7B17BC65F9BA08668</vt:lpwstr>
  </property>
</Properties>
</file>