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868" r:id="rId2"/>
    <p:sldId id="1412" r:id="rId3"/>
    <p:sldId id="1449" r:id="rId4"/>
    <p:sldId id="1442" r:id="rId5"/>
    <p:sldId id="1430" r:id="rId6"/>
    <p:sldId id="1431" r:id="rId7"/>
    <p:sldId id="1439" r:id="rId8"/>
    <p:sldId id="1432" r:id="rId9"/>
    <p:sldId id="1450" r:id="rId10"/>
    <p:sldId id="1448" r:id="rId11"/>
    <p:sldId id="1419" r:id="rId12"/>
    <p:sldId id="1440" r:id="rId13"/>
    <p:sldId id="1201" r:id="rId14"/>
    <p:sldId id="734" r:id="rId15"/>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9297D41-D083-44DC-9F39-60E18FCB5294}">
          <p14:sldIdLst>
            <p14:sldId id="868"/>
            <p14:sldId id="1412"/>
            <p14:sldId id="1449"/>
            <p14:sldId id="1442"/>
            <p14:sldId id="1430"/>
            <p14:sldId id="1431"/>
            <p14:sldId id="1439"/>
            <p14:sldId id="1432"/>
            <p14:sldId id="1450"/>
            <p14:sldId id="1448"/>
            <p14:sldId id="1419"/>
            <p14:sldId id="1440"/>
            <p14:sldId id="1201"/>
            <p14:sldId id="734"/>
          </p14:sldIdLst>
        </p14:section>
      </p14:sectionLst>
    </p:ext>
    <p:ext uri="{EFAFB233-063F-42B5-8137-9DF3F51BA10A}">
      <p15:sldGuideLst xmlns:p15="http://schemas.microsoft.com/office/powerpoint/2012/main">
        <p15:guide id="1" pos="7423" userDrawn="1">
          <p15:clr>
            <a:srgbClr val="A4A3A4"/>
          </p15:clr>
        </p15:guide>
        <p15:guide id="4" pos="279" userDrawn="1">
          <p15:clr>
            <a:srgbClr val="A4A3A4"/>
          </p15:clr>
        </p15:guide>
        <p15:guide id="5" orient="horz" pos="2160" userDrawn="1">
          <p15:clr>
            <a:srgbClr val="A4A3A4"/>
          </p15:clr>
        </p15:guide>
        <p15:guide id="6"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389"/>
    <a:srgbClr val="FF4DFF"/>
    <a:srgbClr val="EC5F74"/>
    <a:srgbClr val="F2991E"/>
    <a:srgbClr val="7A5CB3"/>
    <a:srgbClr val="555452"/>
    <a:srgbClr val="FFFA9D"/>
    <a:srgbClr val="FFFFFF"/>
    <a:srgbClr val="ED000E"/>
    <a:srgbClr val="4E8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95510" autoAdjust="0"/>
  </p:normalViewPr>
  <p:slideViewPr>
    <p:cSldViewPr snapToGrid="0" showGuides="1">
      <p:cViewPr varScale="1">
        <p:scale>
          <a:sx n="105" d="100"/>
          <a:sy n="105" d="100"/>
        </p:scale>
        <p:origin x="1176" y="-6"/>
      </p:cViewPr>
      <p:guideLst>
        <p:guide pos="7423"/>
        <p:guide pos="279"/>
        <p:guide orient="horz" pos="2160"/>
        <p:guide pos="3840"/>
      </p:guideLst>
    </p:cSldViewPr>
  </p:slideViewPr>
  <p:notesTextViewPr>
    <p:cViewPr>
      <p:scale>
        <a:sx n="100" d="100"/>
        <a:sy n="1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2025/10/31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t>2025/10/31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olidFill>
                  <a:srgbClr val="00C8C8"/>
                </a:solidFill>
                <a:effectLst/>
              </a:rPr>
              <a:t>https://neican.n8n8.cn/vip-column-h5/column-detail/6</a:t>
            </a:r>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defRPr/>
            </a:pPr>
            <a:r>
              <a:rPr lang="en-US" altLang="zh-CN" dirty="0">
                <a:solidFill>
                  <a:srgbClr val="00C8C8"/>
                </a:solidFill>
                <a:effectLst/>
              </a:rPr>
              <a:t>https://a1.n8n8.cn/pc-page/lhtj?open=renewal&amp;pageId=400000980</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经传多赢投资顾问：张明科</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9"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spcAft>
                <a:spcPts val="0"/>
              </a:spcAft>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
        <p:nvSpPr>
          <p:cNvPr id="14" name="文本占位符 11"/>
          <p:cNvSpPr>
            <a:spLocks noGrp="1"/>
          </p:cNvSpPr>
          <p:nvPr>
            <p:ph type="body" sz="quarter" idx="11"/>
          </p:nvPr>
        </p:nvSpPr>
        <p:spPr>
          <a:xfrm>
            <a:off x="2185996" y="5691299"/>
            <a:ext cx="7820008" cy="544401"/>
          </a:xfrm>
          <a:prstGeom prst="rect">
            <a:avLst/>
          </a:prstGeom>
        </p:spPr>
        <p:txBody>
          <a:bodyPr>
            <a:normAutofit/>
          </a:bodyPr>
          <a:lstStyle>
            <a:lvl1pPr marL="0" indent="0" algn="ctr" defTabSz="914400" rtl="0" eaLnBrk="1" fontAlgn="auto" latinLnBrk="0" hangingPunct="1">
              <a:lnSpc>
                <a:spcPct val="120000"/>
              </a:lnSpc>
              <a:spcBef>
                <a:spcPts val="500"/>
              </a:spcBef>
              <a:spcAft>
                <a:spcPts val="0"/>
              </a:spcAft>
              <a:buFont typeface="Arial" panose="020B0604020202020204" pitchFamily="34" charset="0"/>
              <a:buNone/>
              <a:defRPr lang="zh-CN" altLang="en-US" sz="2000" b="1" u="none" strike="noStrike" kern="1200" cap="none" spc="150" normalizeH="0" baseline="0" dirty="0">
                <a:solidFill>
                  <a:srgbClr val="B34500"/>
                </a:solidFill>
                <a:uFillTx/>
                <a:latin typeface="思源黑体 CN Regular" panose="020B0500000000000000" pitchFamily="34" charset="-122"/>
                <a:ea typeface="思源黑体 CN Regular" panose="020B0500000000000000" pitchFamily="34" charset="-122"/>
                <a:cs typeface="+mn-cs"/>
              </a:defRPr>
            </a:lvl1pPr>
          </a:lstStyle>
          <a:p>
            <a:pPr lvl="0"/>
            <a:endParaRPr lang="zh-CN" altLang="en-US" dirty="0"/>
          </a:p>
        </p:txBody>
      </p:sp>
      <p:sp>
        <p:nvSpPr>
          <p:cNvPr id="15" name="图片占位符 15"/>
          <p:cNvSpPr>
            <a:spLocks noGrp="1"/>
          </p:cNvSpPr>
          <p:nvPr>
            <p:ph type="pic" sz="quarter" idx="12"/>
          </p:nvPr>
        </p:nvSpPr>
        <p:spPr>
          <a:xfrm>
            <a:off x="2270224" y="1086636"/>
            <a:ext cx="7656168" cy="4289274"/>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矩形: 圆角 5"/>
          <p:cNvSpPr/>
          <p:nvPr userDrawn="1"/>
        </p:nvSpPr>
        <p:spPr>
          <a:xfrm>
            <a:off x="0" y="600075"/>
            <a:ext cx="12192000" cy="5871491"/>
          </a:xfrm>
          <a:prstGeom prst="roundRect">
            <a:avLst>
              <a:gd name="adj" fmla="val 1031"/>
            </a:avLst>
          </a:prstGeom>
          <a:solidFill>
            <a:schemeClr val="bg1"/>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9" name="图片 8" descr="经传logo白色"/>
          <p:cNvPicPr>
            <a:picLocks noChangeAspect="1"/>
          </p:cNvPicPr>
          <p:nvPr userDrawn="1"/>
        </p:nvPicPr>
        <p:blipFill>
          <a:blip r:embed="rId3"/>
          <a:stretch>
            <a:fillRect/>
          </a:stretch>
        </p:blipFill>
        <p:spPr>
          <a:xfrm>
            <a:off x="142875" y="168910"/>
            <a:ext cx="1162170" cy="262255"/>
          </a:xfrm>
          <a:prstGeom prst="rect">
            <a:avLst/>
          </a:prstGeom>
        </p:spPr>
      </p:pic>
      <p:sp>
        <p:nvSpPr>
          <p:cNvPr id="10" name="文本占位符 7"/>
          <p:cNvSpPr>
            <a:spLocks noGrp="1"/>
          </p:cNvSpPr>
          <p:nvPr>
            <p:ph type="body" sz="quarter" idx="10"/>
          </p:nvPr>
        </p:nvSpPr>
        <p:spPr>
          <a:xfrm>
            <a:off x="3141552" y="0"/>
            <a:ext cx="5908896" cy="660400"/>
          </a:xfrm>
          <a:prstGeom prst="rect">
            <a:avLst/>
          </a:prstGeom>
        </p:spPr>
        <p:txBody>
          <a:bodyPr anchor="ctr" anchorCtr="1"/>
          <a:lstStyle>
            <a:lvl1pPr marL="0" indent="0" algn="ctr" defTabSz="457200" rtl="0" eaLnBrk="1" latinLnBrk="0" hangingPunct="1">
              <a:lnSpc>
                <a:spcPct val="120000"/>
              </a:lnSpc>
              <a:buNone/>
              <a:defRPr lang="zh-CN" altLang="en-US" sz="2800" b="1" kern="1200" dirty="0">
                <a:solidFill>
                  <a:schemeClr val="bg1"/>
                </a:soli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991704"/>
            <a:ext cx="7820008" cy="506496"/>
          </a:xfrm>
          <a:prstGeom prst="rect">
            <a:avLst/>
          </a:prstGeom>
        </p:spPr>
        <p:txBody>
          <a:bodyPr>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stStyle>
          <a:p>
            <a:pPr lvl="0"/>
            <a:endParaRPr lang="zh-CN" altLang="en-US" dirty="0"/>
          </a:p>
        </p:txBody>
      </p:sp>
      <p:sp>
        <p:nvSpPr>
          <p:cNvPr id="15" name="文本框 14"/>
          <p:cNvSpPr txBox="1"/>
          <p:nvPr userDrawn="1"/>
        </p:nvSpPr>
        <p:spPr>
          <a:xfrm>
            <a:off x="5667374" y="6541135"/>
            <a:ext cx="6255385" cy="261610"/>
          </a:xfrm>
          <a:prstGeom prst="rect">
            <a:avLst/>
          </a:prstGeom>
          <a:noFill/>
        </p:spPr>
        <p:txBody>
          <a:bodyPr wrap="square" rtlCol="0">
            <a:spAutoFit/>
          </a:bodyPr>
          <a:lstStyle/>
          <a:p>
            <a:pPr marL="0" algn="r"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7156"/>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2262925" y="-273323"/>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8" name="图片 7" descr="图片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slideLayout" Target="../slideLayouts/slideLayout1.xml"/><Relationship Id="rId3" Type="http://schemas.openxmlformats.org/officeDocument/2006/relationships/tags" Target="../tags/tag5.xml"/><Relationship Id="rId21" Type="http://schemas.openxmlformats.org/officeDocument/2006/relationships/image" Target="../media/image8.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image" Target="../media/image7.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10.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9.png"/><Relationship Id="rId10" Type="http://schemas.openxmlformats.org/officeDocument/2006/relationships/tags" Target="../tags/tag12.xml"/><Relationship Id="rId19" Type="http://schemas.openxmlformats.org/officeDocument/2006/relationships/notesSlide" Target="../notesSlides/notesSlide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20"/>
          <a:stretch>
            <a:fillRect/>
          </a:stretch>
        </p:blipFill>
        <p:spPr>
          <a:xfrm>
            <a:off x="-1270" y="0"/>
            <a:ext cx="12194540" cy="6857365"/>
          </a:xfrm>
          <a:prstGeom prst="rect">
            <a:avLst/>
          </a:prstGeom>
        </p:spPr>
      </p:pic>
      <p:pic>
        <p:nvPicPr>
          <p:cNvPr id="12" name="图片 11" descr="资源 4-8"/>
          <p:cNvPicPr>
            <a:picLocks noChangeAspect="1"/>
          </p:cNvPicPr>
          <p:nvPr/>
        </p:nvPicPr>
        <p:blipFill>
          <a:blip r:embed="rId21"/>
          <a:stretch>
            <a:fillRect/>
          </a:stretch>
        </p:blipFill>
        <p:spPr>
          <a:xfrm>
            <a:off x="0" y="4121150"/>
            <a:ext cx="12192000" cy="2736850"/>
          </a:xfrm>
          <a:prstGeom prst="rect">
            <a:avLst/>
          </a:prstGeom>
        </p:spPr>
      </p:pic>
      <p:sp>
        <p:nvSpPr>
          <p:cNvPr id="5" name="文本框 4"/>
          <p:cNvSpPr txBox="1"/>
          <p:nvPr/>
        </p:nvSpPr>
        <p:spPr>
          <a:xfrm>
            <a:off x="541655" y="277495"/>
            <a:ext cx="5554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全国</a:t>
            </a:r>
            <a:r>
              <a:rPr lang="zh-CN" altLang="en-US" sz="2400" dirty="0">
                <a:solidFill>
                  <a:srgbClr val="FFFFFF"/>
                </a:solidFill>
                <a:latin typeface="+mn-ea"/>
                <a:cs typeface="阿里巴巴和七个小矮人" panose="00000500000000000000" charset="-122"/>
              </a:rPr>
              <a:t>公开</a:t>
            </a: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课系列———</a:t>
            </a:r>
          </a:p>
        </p:txBody>
      </p:sp>
      <p:sp>
        <p:nvSpPr>
          <p:cNvPr id="8" name="文本框 7"/>
          <p:cNvSpPr txBox="1"/>
          <p:nvPr/>
        </p:nvSpPr>
        <p:spPr>
          <a:xfrm>
            <a:off x="1971675" y="1172040"/>
            <a:ext cx="8248650" cy="2123658"/>
          </a:xfrm>
          <a:prstGeom prst="rect">
            <a:avLst/>
          </a:prstGeom>
          <a:noFill/>
        </p:spPr>
        <p:txBody>
          <a:bodyPr wrap="square" rtlCol="0">
            <a:spAutoFit/>
          </a:bodyPr>
          <a:lstStyle/>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回补正常</a:t>
            </a:r>
            <a:endPar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专注放量低吸</a:t>
            </a:r>
            <a:endParaRPr 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p:txBody>
      </p:sp>
      <p:pic>
        <p:nvPicPr>
          <p:cNvPr id="7" name="图片 6" descr="经传logo白色"/>
          <p:cNvPicPr>
            <a:picLocks noChangeAspect="1"/>
          </p:cNvPicPr>
          <p:nvPr/>
        </p:nvPicPr>
        <p:blipFill>
          <a:blip r:embed="rId22"/>
          <a:stretch>
            <a:fillRect/>
          </a:stretch>
        </p:blipFill>
        <p:spPr>
          <a:xfrm>
            <a:off x="10368795" y="330199"/>
            <a:ext cx="1162170" cy="262255"/>
          </a:xfrm>
          <a:prstGeom prst="rect">
            <a:avLst/>
          </a:prstGeom>
        </p:spPr>
      </p:pic>
      <p:grpSp>
        <p:nvGrpSpPr>
          <p:cNvPr id="2" name="组合 1"/>
          <p:cNvGrpSpPr/>
          <p:nvPr/>
        </p:nvGrpSpPr>
        <p:grpSpPr>
          <a:xfrm>
            <a:off x="3841750" y="3709035"/>
            <a:ext cx="2001520" cy="380365"/>
            <a:chOff x="6050" y="5841"/>
            <a:chExt cx="3152" cy="599"/>
          </a:xfrm>
        </p:grpSpPr>
        <p:sp>
          <p:nvSpPr>
            <p:cNvPr id="26" name="矩形 25"/>
            <p:cNvSpPr/>
            <p:nvPr/>
          </p:nvSpPr>
          <p:spPr>
            <a:xfrm>
              <a:off x="6110" y="5849"/>
              <a:ext cx="3092" cy="562"/>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15"/>
              </p:custDataLst>
            </p:nvPr>
          </p:nvSpPr>
          <p:spPr>
            <a:xfrm>
              <a:off x="6120" y="5849"/>
              <a:ext cx="1568" cy="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16"/>
              </p:custDataLst>
            </p:nvPr>
          </p:nvSpPr>
          <p:spPr>
            <a:xfrm>
              <a:off x="6050" y="5860"/>
              <a:ext cx="1800" cy="58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p>
          </p:txBody>
        </p:sp>
        <p:sp>
          <p:nvSpPr>
            <p:cNvPr id="29" name="文本框 28"/>
            <p:cNvSpPr txBox="1"/>
            <p:nvPr>
              <p:custDataLst>
                <p:tags r:id="rId17"/>
              </p:custDataLst>
            </p:nvPr>
          </p:nvSpPr>
          <p:spPr>
            <a:xfrm>
              <a:off x="7702" y="5841"/>
              <a:ext cx="1500" cy="58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张明科</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30" name="组合 29"/>
          <p:cNvGrpSpPr/>
          <p:nvPr/>
        </p:nvGrpSpPr>
        <p:grpSpPr>
          <a:xfrm>
            <a:off x="4710390" y="4372334"/>
            <a:ext cx="3667170" cy="329890"/>
            <a:chOff x="7093" y="6626"/>
            <a:chExt cx="6446" cy="578"/>
          </a:xfrm>
        </p:grpSpPr>
        <p:sp>
          <p:nvSpPr>
            <p:cNvPr id="31" name="矩形 30"/>
            <p:cNvSpPr/>
            <p:nvPr>
              <p:custDataLst>
                <p:tags r:id="rId11"/>
              </p:custDataLst>
            </p:nvPr>
          </p:nvSpPr>
          <p:spPr>
            <a:xfrm>
              <a:off x="7093" y="6626"/>
              <a:ext cx="6446" cy="539"/>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2" name="矩形 31"/>
            <p:cNvSpPr/>
            <p:nvPr>
              <p:custDataLst>
                <p:tags r:id="rId12"/>
              </p:custDataLst>
            </p:nvPr>
          </p:nvSpPr>
          <p:spPr>
            <a:xfrm>
              <a:off x="7105" y="6626"/>
              <a:ext cx="1965" cy="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3" name="文本框 32"/>
            <p:cNvSpPr txBox="1"/>
            <p:nvPr>
              <p:custDataLst>
                <p:tags r:id="rId13"/>
              </p:custDataLst>
            </p:nvPr>
          </p:nvSpPr>
          <p:spPr>
            <a:xfrm>
              <a:off x="7223" y="6665"/>
              <a:ext cx="1809" cy="539"/>
            </a:xfrm>
            <a:prstGeom prst="rect">
              <a:avLst/>
            </a:prstGeom>
            <a:noFill/>
          </p:spPr>
          <p:txBody>
            <a:bodyPr wrap="square" rtlCol="0">
              <a:spAutoFit/>
            </a:bodyPr>
            <a:lstStyle/>
            <a:p>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投资顾问</a:t>
              </a:r>
            </a:p>
          </p:txBody>
        </p:sp>
        <p:sp>
          <p:nvSpPr>
            <p:cNvPr id="34" name="文本框 33"/>
            <p:cNvSpPr txBox="1"/>
            <p:nvPr>
              <p:custDataLst>
                <p:tags r:id="rId14"/>
              </p:custDataLst>
            </p:nvPr>
          </p:nvSpPr>
          <p:spPr>
            <a:xfrm>
              <a:off x="9159" y="6643"/>
              <a:ext cx="4318" cy="539"/>
            </a:xfrm>
            <a:prstGeom prst="rect">
              <a:avLst/>
            </a:prstGeom>
            <a:noFill/>
          </p:spPr>
          <p:txBody>
            <a:bodyPr wrap="square" rtlCol="0">
              <a:spAutoFit/>
            </a:bodyPr>
            <a:lstStyle/>
            <a:p>
              <a:pPr algn="dist"/>
              <a:r>
                <a:rPr lang="en-US" altLang="zh-CN" sz="1400" dirty="0">
                  <a:solidFill>
                    <a:srgbClr val="FFFFFF"/>
                  </a:solidFill>
                  <a:latin typeface="+mn-ea"/>
                </a:rPr>
                <a:t>A1120619100001</a:t>
              </a:r>
              <a:endParaRPr lang="en-US" altLang="zh-CN" sz="1400"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36" name="矩形 35"/>
          <p:cNvSpPr/>
          <p:nvPr>
            <p:custDataLst>
              <p:tags r:id="rId2"/>
            </p:custDataLst>
          </p:nvPr>
        </p:nvSpPr>
        <p:spPr>
          <a:xfrm>
            <a:off x="6170428" y="3715449"/>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3"/>
            </p:custDataLst>
          </p:nvPr>
        </p:nvSpPr>
        <p:spPr>
          <a:xfrm>
            <a:off x="6052794" y="3715449"/>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4"/>
            </p:custDataLst>
          </p:nvPr>
        </p:nvSpPr>
        <p:spPr>
          <a:xfrm>
            <a:off x="6033453" y="3728579"/>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p>
        </p:txBody>
      </p:sp>
      <p:sp>
        <p:nvSpPr>
          <p:cNvPr id="4" name="文本框 3"/>
          <p:cNvSpPr txBox="1"/>
          <p:nvPr/>
        </p:nvSpPr>
        <p:spPr>
          <a:xfrm>
            <a:off x="7067630" y="3693046"/>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t>2025/10/31</a:t>
            </a:fld>
            <a:endParaRPr lang="zh-CN" altLang="en-US" dirty="0">
              <a:solidFill>
                <a:schemeClr val="bg1"/>
              </a:solidFill>
              <a:latin typeface="思源黑体 CN Medium" panose="020B0600000000000000" charset="-122"/>
              <a:ea typeface="思源黑体 CN Medium" panose="020B0600000000000000" charset="-122"/>
            </a:endParaRPr>
          </a:p>
        </p:txBody>
      </p:sp>
      <p:pic>
        <p:nvPicPr>
          <p:cNvPr id="3" name="图片 2"/>
          <p:cNvPicPr>
            <a:picLocks noChangeAspect="1"/>
          </p:cNvPicPr>
          <p:nvPr/>
        </p:nvPicPr>
        <p:blipFill>
          <a:blip r:embed="rId23"/>
          <a:stretch>
            <a:fillRect/>
          </a:stretch>
        </p:blipFill>
        <p:spPr>
          <a:xfrm>
            <a:off x="-126192" y="3197559"/>
            <a:ext cx="3633591" cy="3854867"/>
          </a:xfrm>
          <a:prstGeom prst="rect">
            <a:avLst/>
          </a:prstGeom>
        </p:spPr>
      </p:pic>
      <p:pic>
        <p:nvPicPr>
          <p:cNvPr id="10" name="图片 9"/>
          <p:cNvPicPr>
            <a:picLocks noChangeAspect="1"/>
          </p:cNvPicPr>
          <p:nvPr/>
        </p:nvPicPr>
        <p:blipFill>
          <a:blip r:embed="rId24"/>
          <a:stretch>
            <a:fillRect/>
          </a:stretch>
        </p:blipFill>
        <p:spPr>
          <a:xfrm>
            <a:off x="9363075" y="3161686"/>
            <a:ext cx="2496822" cy="3745234"/>
          </a:xfrm>
          <a:prstGeom prst="rect">
            <a:avLst/>
          </a:prstGeom>
        </p:spPr>
      </p:pic>
      <p:grpSp>
        <p:nvGrpSpPr>
          <p:cNvPr id="18" name="组合 17"/>
          <p:cNvGrpSpPr/>
          <p:nvPr/>
        </p:nvGrpSpPr>
        <p:grpSpPr>
          <a:xfrm>
            <a:off x="3869171" y="4367898"/>
            <a:ext cx="768968" cy="698062"/>
            <a:chOff x="4159400" y="4896577"/>
            <a:chExt cx="1191795" cy="367347"/>
          </a:xfrm>
        </p:grpSpPr>
        <p:sp>
          <p:nvSpPr>
            <p:cNvPr id="16" name="矩形 15"/>
            <p:cNvSpPr/>
            <p:nvPr>
              <p:custDataLst>
                <p:tags r:id="rId9"/>
              </p:custDataLst>
            </p:nvPr>
          </p:nvSpPr>
          <p:spPr>
            <a:xfrm>
              <a:off x="4159400" y="4896577"/>
              <a:ext cx="1191795" cy="356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10"/>
              </p:custDataLst>
            </p:nvPr>
          </p:nvSpPr>
          <p:spPr>
            <a:xfrm>
              <a:off x="4179722" y="4923800"/>
              <a:ext cx="1142932" cy="340124"/>
            </a:xfrm>
            <a:prstGeom prst="rect">
              <a:avLst/>
            </a:prstGeom>
            <a:noFill/>
          </p:spPr>
          <p:txBody>
            <a:bodyPr wrap="square" rtlCol="0">
              <a:spAutoFit/>
            </a:bodyPr>
            <a:lstStyle/>
            <a:p>
              <a:pPr algn="ctr"/>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p>
          </p:txBody>
        </p:sp>
      </p:grpSp>
      <p:grpSp>
        <p:nvGrpSpPr>
          <p:cNvPr id="24" name="组合 23"/>
          <p:cNvGrpSpPr/>
          <p:nvPr/>
        </p:nvGrpSpPr>
        <p:grpSpPr>
          <a:xfrm>
            <a:off x="4710390" y="4736070"/>
            <a:ext cx="3667170" cy="329890"/>
            <a:chOff x="7093" y="6626"/>
            <a:chExt cx="6446" cy="578"/>
          </a:xfrm>
        </p:grpSpPr>
        <p:sp>
          <p:nvSpPr>
            <p:cNvPr id="25" name="矩形 24"/>
            <p:cNvSpPr/>
            <p:nvPr>
              <p:custDataLst>
                <p:tags r:id="rId5"/>
              </p:custDataLst>
            </p:nvPr>
          </p:nvSpPr>
          <p:spPr>
            <a:xfrm>
              <a:off x="7093" y="6626"/>
              <a:ext cx="6446" cy="539"/>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5" name="矩形 34"/>
            <p:cNvSpPr/>
            <p:nvPr>
              <p:custDataLst>
                <p:tags r:id="rId6"/>
              </p:custDataLst>
            </p:nvPr>
          </p:nvSpPr>
          <p:spPr>
            <a:xfrm>
              <a:off x="7105" y="6626"/>
              <a:ext cx="1965" cy="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9" name="文本框 38"/>
            <p:cNvSpPr txBox="1"/>
            <p:nvPr>
              <p:custDataLst>
                <p:tags r:id="rId7"/>
              </p:custDataLst>
            </p:nvPr>
          </p:nvSpPr>
          <p:spPr>
            <a:xfrm>
              <a:off x="7223" y="6665"/>
              <a:ext cx="1809" cy="539"/>
            </a:xfrm>
            <a:prstGeom prst="rect">
              <a:avLst/>
            </a:prstGeom>
            <a:noFill/>
          </p:spPr>
          <p:txBody>
            <a:bodyPr wrap="square" rtlCol="0">
              <a:spAutoFit/>
            </a:bodyPr>
            <a:lstStyle/>
            <a:p>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基金从业</a:t>
              </a:r>
            </a:p>
          </p:txBody>
        </p:sp>
        <p:sp>
          <p:nvSpPr>
            <p:cNvPr id="40" name="文本框 39"/>
            <p:cNvSpPr txBox="1"/>
            <p:nvPr>
              <p:custDataLst>
                <p:tags r:id="rId8"/>
              </p:custDataLst>
            </p:nvPr>
          </p:nvSpPr>
          <p:spPr>
            <a:xfrm>
              <a:off x="9159" y="6643"/>
              <a:ext cx="4318" cy="539"/>
            </a:xfrm>
            <a:prstGeom prst="rect">
              <a:avLst/>
            </a:prstGeom>
            <a:noFill/>
          </p:spPr>
          <p:txBody>
            <a:bodyPr wrap="square" rtlCol="0">
              <a:spAutoFit/>
            </a:bodyPr>
            <a:lstStyle/>
            <a:p>
              <a:pPr algn="dist"/>
              <a:r>
                <a:rPr lang="en-US" altLang="zh-CN" sz="1400" dirty="0">
                  <a:solidFill>
                    <a:srgbClr val="FFFFFF"/>
                  </a:solidFill>
                  <a:latin typeface="+mn-ea"/>
                </a:rPr>
                <a:t>A20250629000895</a:t>
              </a: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 y="0"/>
            <a:ext cx="12191998" cy="685799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18273" b="18273"/>
          <a:stretch>
            <a:fillRect/>
          </a:stretch>
        </p:blipFill>
        <p:spPr>
          <a:xfrm>
            <a:off x="922294" y="196840"/>
            <a:ext cx="3298506" cy="3228429"/>
          </a:xfrm>
          <a:prstGeom prst="rect">
            <a:avLst/>
          </a:prstGeom>
          <a:ln>
            <a:solidFill>
              <a:schemeClr val="accent1"/>
            </a:solidFill>
          </a:ln>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l="14447" t="14772" r="14447"/>
          <a:stretch>
            <a:fillRect/>
          </a:stretch>
        </p:blipFill>
        <p:spPr>
          <a:xfrm>
            <a:off x="922294" y="3582415"/>
            <a:ext cx="3298507" cy="3078745"/>
          </a:xfrm>
          <a:prstGeom prst="rect">
            <a:avLst/>
          </a:prstGeom>
          <a:ln>
            <a:solidFill>
              <a:schemeClr val="accent1"/>
            </a:solidFill>
          </a:ln>
        </p:spPr>
      </p:pic>
      <p:sp>
        <p:nvSpPr>
          <p:cNvPr id="14" name="矩形: 圆角 13"/>
          <p:cNvSpPr/>
          <p:nvPr/>
        </p:nvSpPr>
        <p:spPr>
          <a:xfrm>
            <a:off x="1408852" y="3920246"/>
            <a:ext cx="770467" cy="35992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某友商</a:t>
            </a:r>
          </a:p>
        </p:txBody>
      </p:sp>
      <p:sp>
        <p:nvSpPr>
          <p:cNvPr id="15" name="矩形: 圆角 14"/>
          <p:cNvSpPr/>
          <p:nvPr/>
        </p:nvSpPr>
        <p:spPr>
          <a:xfrm>
            <a:off x="3067528" y="205338"/>
            <a:ext cx="958760" cy="3129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龙虎金榜</a:t>
            </a:r>
          </a:p>
        </p:txBody>
      </p:sp>
      <p:pic>
        <p:nvPicPr>
          <p:cNvPr id="17" name="图片 16"/>
          <p:cNvPicPr>
            <a:picLocks noChangeAspect="1"/>
          </p:cNvPicPr>
          <p:nvPr/>
        </p:nvPicPr>
        <p:blipFill>
          <a:blip r:embed="rId5"/>
          <a:srcRect l="1789" r="62858"/>
          <a:stretch>
            <a:fillRect/>
          </a:stretch>
        </p:blipFill>
        <p:spPr>
          <a:xfrm>
            <a:off x="5183745" y="5221890"/>
            <a:ext cx="1376712" cy="1394653"/>
          </a:xfrm>
          <a:prstGeom prst="rect">
            <a:avLst/>
          </a:prstGeom>
        </p:spPr>
      </p:pic>
      <p:sp>
        <p:nvSpPr>
          <p:cNvPr id="20" name="文本框 19"/>
          <p:cNvSpPr txBox="1"/>
          <p:nvPr/>
        </p:nvSpPr>
        <p:spPr>
          <a:xfrm>
            <a:off x="6819900" y="5257710"/>
            <a:ext cx="4449805" cy="1143455"/>
          </a:xfrm>
          <a:prstGeom prst="rect">
            <a:avLst/>
          </a:prstGeom>
          <a:noFill/>
        </p:spPr>
        <p:txBody>
          <a:bodyPr wrap="square" rtlCol="0">
            <a:spAutoFit/>
          </a:bodyPr>
          <a:lstStyle/>
          <a:p>
            <a:pPr algn="just">
              <a:lnSpc>
                <a:spcPct val="130000"/>
              </a:lnSpc>
              <a:spcBef>
                <a:spcPts val="500"/>
              </a:spcBef>
            </a:pP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扫码订阅</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龙虎金榜</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，畅享一周</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4</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篇（每篇</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2</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个龙虎标的）内容策略服务，助力挖掘更多强势龙虎方向！</a:t>
            </a:r>
            <a:endPar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rcRect t="449" b="449"/>
          <a:stretch>
            <a:fillRect/>
          </a:stretch>
        </p:blipFill>
        <p:spPr>
          <a:xfrm>
            <a:off x="5824728" y="1398547"/>
            <a:ext cx="4803992" cy="3767982"/>
          </a:xfrm>
          <a:prstGeom prst="rect">
            <a:avLst/>
          </a:prstGeom>
          <a:ln>
            <a:solidFill>
              <a:schemeClr val="accent1"/>
            </a:solidFill>
          </a:ln>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183745" y="232657"/>
            <a:ext cx="6085962" cy="1110531"/>
          </a:xfrm>
          <a:prstGeom prst="rect">
            <a:avLst/>
          </a:prstGeom>
          <a:ln>
            <a:solidFill>
              <a:schemeClr val="accent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大盘及市场节奏</a:t>
            </a:r>
          </a:p>
        </p:txBody>
      </p:sp>
      <p:sp>
        <p:nvSpPr>
          <p:cNvPr id="3" name="文本占位符 2"/>
          <p:cNvSpPr>
            <a:spLocks noGrp="1"/>
          </p:cNvSpPr>
          <p:nvPr>
            <p:ph type="body" sz="quarter" idx="11"/>
          </p:nvPr>
        </p:nvSpPr>
        <p:spPr>
          <a:xfrm>
            <a:off x="442912" y="4869398"/>
            <a:ext cx="11306176" cy="1480602"/>
          </a:xfrm>
        </p:spPr>
        <p:txBody>
          <a:bodyPr>
            <a:normAutofit/>
          </a:bodyPr>
          <a:lstStyle/>
          <a:p>
            <a:pPr marL="457200" indent="-457200">
              <a:buFont typeface="+mj-lt"/>
              <a:buAutoNum type="arabicPeriod"/>
            </a:pPr>
            <a:r>
              <a:rPr lang="zh-CN" altLang="en-US" dirty="0"/>
              <a:t>两市增量</a:t>
            </a:r>
            <a:r>
              <a:rPr lang="en-US" altLang="zh-CN" dirty="0"/>
              <a:t>1600</a:t>
            </a:r>
            <a:r>
              <a:rPr lang="zh-CN" altLang="en-US" dirty="0"/>
              <a:t>亿，两市</a:t>
            </a:r>
            <a:r>
              <a:rPr lang="en-US" altLang="zh-CN" dirty="0"/>
              <a:t>2.41</a:t>
            </a:r>
            <a:r>
              <a:rPr lang="zh-CN" altLang="en-US" dirty="0"/>
              <a:t>万亿，回补缺口趋势正常，下跌多低吸为主；</a:t>
            </a:r>
            <a:endParaRPr lang="en-US" altLang="zh-CN" dirty="0"/>
          </a:p>
          <a:p>
            <a:pPr marL="457200" indent="-457200">
              <a:buFont typeface="+mj-lt"/>
              <a:buAutoNum type="arabicPeriod"/>
            </a:pPr>
            <a:r>
              <a:rPr lang="zh-CN" altLang="en-US" dirty="0"/>
              <a:t>操作思路：国家队操盘，新高更吸引资金，下方两个缺口补一补更到位；</a:t>
            </a:r>
            <a:endParaRPr lang="en-US" altLang="zh-CN" dirty="0"/>
          </a:p>
          <a:p>
            <a:pPr marL="457200" indent="-457200">
              <a:buFont typeface="+mj-lt"/>
              <a:buAutoNum type="arabicPeriod"/>
            </a:pPr>
            <a:r>
              <a:rPr lang="zh-CN" altLang="en-US" dirty="0"/>
              <a:t>龙虎整体净买强度和情绪到位，做龙虎股更容易获得市场溢价。</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p:blipFill>
        <p:spPr>
          <a:xfrm>
            <a:off x="671768" y="1335027"/>
            <a:ext cx="2446792" cy="2752641"/>
          </a:xfrm>
          <a:prstGeom prst="rect">
            <a:avLst/>
          </a:prstGeom>
          <a:ln>
            <a:solidFill>
              <a:schemeClr val="accent1"/>
            </a:solidFill>
          </a:ln>
        </p:spPr>
      </p:pic>
      <p:pic>
        <p:nvPicPr>
          <p:cNvPr id="5" name="图片占位符 9"/>
          <p:cNvPicPr>
            <a:picLocks noChangeAspect="1"/>
          </p:cNvPicPr>
          <p:nvPr/>
        </p:nvPicPr>
        <p:blipFill rotWithShape="1">
          <a:blip r:embed="rId4" cstate="print">
            <a:extLst>
              <a:ext uri="{28A0092B-C50C-407E-A947-70E740481C1C}">
                <a14:useLocalDpi xmlns:a14="http://schemas.microsoft.com/office/drawing/2010/main" val="0"/>
              </a:ext>
            </a:extLst>
          </a:blip>
          <a:srcRect t="184" b="184"/>
          <a:stretch/>
        </p:blipFill>
        <p:spPr>
          <a:xfrm>
            <a:off x="5439601" y="956710"/>
            <a:ext cx="6344412" cy="3554564"/>
          </a:xfrm>
          <a:prstGeom prst="rect">
            <a:avLst/>
          </a:prstGeom>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哪个部分最具价值？</a:t>
            </a:r>
          </a:p>
        </p:txBody>
      </p:sp>
      <p:sp>
        <p:nvSpPr>
          <p:cNvPr id="3" name="文本占位符 2"/>
          <p:cNvSpPr>
            <a:spLocks noGrp="1"/>
          </p:cNvSpPr>
          <p:nvPr>
            <p:ph type="body" sz="quarter" idx="11"/>
          </p:nvPr>
        </p:nvSpPr>
        <p:spPr>
          <a:xfrm>
            <a:off x="2185996" y="5823093"/>
            <a:ext cx="7820008" cy="506496"/>
          </a:xfrm>
        </p:spPr>
        <p:txBody>
          <a:bodyPr/>
          <a:lstStyle/>
          <a:p>
            <a:r>
              <a:rPr lang="zh-CN" altLang="en-US" dirty="0"/>
              <a:t>想收获远超市场平均收益？不是人云亦云，而要跟最强者走！</a:t>
            </a:r>
          </a:p>
        </p:txBody>
      </p:sp>
      <p:graphicFrame>
        <p:nvGraphicFramePr>
          <p:cNvPr id="4" name="表格 3"/>
          <p:cNvGraphicFramePr>
            <a:graphicFrameLocks noGrp="1"/>
          </p:cNvGraphicFramePr>
          <p:nvPr/>
        </p:nvGraphicFramePr>
        <p:xfrm>
          <a:off x="2569464" y="781659"/>
          <a:ext cx="7053072" cy="2436540"/>
        </p:xfrm>
        <a:graphic>
          <a:graphicData uri="http://schemas.openxmlformats.org/drawingml/2006/table">
            <a:tbl>
              <a:tblPr firstRow="1" bandRow="1">
                <a:tableStyleId>{93296810-A885-4BE3-A3E7-6D5BEEA58F35}</a:tableStyleId>
              </a:tblPr>
              <a:tblGrid>
                <a:gridCol w="2351024">
                  <a:extLst>
                    <a:ext uri="{9D8B030D-6E8A-4147-A177-3AD203B41FA5}">
                      <a16:colId xmlns:a16="http://schemas.microsoft.com/office/drawing/2014/main" val="20000"/>
                    </a:ext>
                  </a:extLst>
                </a:gridCol>
                <a:gridCol w="2351024">
                  <a:extLst>
                    <a:ext uri="{9D8B030D-6E8A-4147-A177-3AD203B41FA5}">
                      <a16:colId xmlns:a16="http://schemas.microsoft.com/office/drawing/2014/main" val="20001"/>
                    </a:ext>
                  </a:extLst>
                </a:gridCol>
                <a:gridCol w="2351024">
                  <a:extLst>
                    <a:ext uri="{9D8B030D-6E8A-4147-A177-3AD203B41FA5}">
                      <a16:colId xmlns:a16="http://schemas.microsoft.com/office/drawing/2014/main" val="20002"/>
                    </a:ext>
                  </a:extLst>
                </a:gridCol>
              </a:tblGrid>
              <a:tr h="812180">
                <a:tc>
                  <a:txBody>
                    <a:bodyPr/>
                    <a:lstStyle/>
                    <a:p>
                      <a:pPr algn="ctr"/>
                      <a:endParaRPr lang="zh-CN" altLang="en-US" dirty="0"/>
                    </a:p>
                  </a:txBody>
                  <a:tcPr anchor="ctr"/>
                </a:tc>
                <a:tc>
                  <a:txBody>
                    <a:bodyPr/>
                    <a:lstStyle/>
                    <a:p>
                      <a:pPr algn="ctr"/>
                      <a:r>
                        <a:rPr lang="zh-CN" altLang="en-US" dirty="0"/>
                        <a:t>大多数人正确</a:t>
                      </a:r>
                    </a:p>
                  </a:txBody>
                  <a:tcPr anchor="ctr"/>
                </a:tc>
                <a:tc>
                  <a:txBody>
                    <a:bodyPr/>
                    <a:lstStyle/>
                    <a:p>
                      <a:pPr algn="ctr"/>
                      <a:r>
                        <a:rPr lang="zh-CN" altLang="en-US" dirty="0"/>
                        <a:t>大多数人错误</a:t>
                      </a:r>
                    </a:p>
                  </a:txBody>
                  <a:tcPr anchor="ctr"/>
                </a:tc>
                <a:extLst>
                  <a:ext uri="{0D108BD9-81ED-4DB2-BD59-A6C34878D82A}">
                    <a16:rowId xmlns:a16="http://schemas.microsoft.com/office/drawing/2014/main" val="10000"/>
                  </a:ext>
                </a:extLst>
              </a:tr>
              <a:tr h="812180">
                <a:tc>
                  <a:txBody>
                    <a:bodyPr/>
                    <a:lstStyle/>
                    <a:p>
                      <a:pPr algn="ctr"/>
                      <a:r>
                        <a:rPr lang="zh-CN" altLang="en-US" dirty="0"/>
                        <a:t>我们正确</a:t>
                      </a:r>
                    </a:p>
                  </a:txBody>
                  <a:tcPr anchor="ctr"/>
                </a:tc>
                <a:tc>
                  <a:txBody>
                    <a:bodyPr/>
                    <a:lstStyle/>
                    <a:p>
                      <a:pPr algn="ctr"/>
                      <a:r>
                        <a:rPr lang="en-US" altLang="zh-CN" dirty="0"/>
                        <a:t>1</a:t>
                      </a:r>
                      <a:endParaRPr lang="zh-CN" altLang="en-US" dirty="0"/>
                    </a:p>
                  </a:txBody>
                  <a:tcPr anchor="ctr"/>
                </a:tc>
                <a:tc>
                  <a:txBody>
                    <a:bodyPr/>
                    <a:lstStyle/>
                    <a:p>
                      <a:pPr algn="ctr"/>
                      <a:r>
                        <a:rPr lang="en-US" altLang="zh-CN" dirty="0"/>
                        <a:t>2</a:t>
                      </a:r>
                      <a:endParaRPr lang="zh-CN" altLang="en-US" dirty="0"/>
                    </a:p>
                  </a:txBody>
                  <a:tcPr anchor="ctr"/>
                </a:tc>
                <a:extLst>
                  <a:ext uri="{0D108BD9-81ED-4DB2-BD59-A6C34878D82A}">
                    <a16:rowId xmlns:a16="http://schemas.microsoft.com/office/drawing/2014/main" val="10001"/>
                  </a:ext>
                </a:extLst>
              </a:tr>
              <a:tr h="812180">
                <a:tc>
                  <a:txBody>
                    <a:bodyPr/>
                    <a:lstStyle/>
                    <a:p>
                      <a:pPr algn="ctr"/>
                      <a:r>
                        <a:rPr lang="zh-CN" altLang="en-US" dirty="0"/>
                        <a:t>我们错误</a:t>
                      </a:r>
                    </a:p>
                  </a:txBody>
                  <a:tcPr anchor="ctr"/>
                </a:tc>
                <a:tc>
                  <a:txBody>
                    <a:bodyPr/>
                    <a:lstStyle/>
                    <a:p>
                      <a:pPr algn="ctr"/>
                      <a:r>
                        <a:rPr lang="en-US" altLang="zh-CN" dirty="0"/>
                        <a:t>3</a:t>
                      </a:r>
                      <a:endParaRPr lang="zh-CN" altLang="en-US" dirty="0"/>
                    </a:p>
                  </a:txBody>
                  <a:tcPr anchor="ctr"/>
                </a:tc>
                <a:tc>
                  <a:txBody>
                    <a:bodyPr/>
                    <a:lstStyle/>
                    <a:p>
                      <a:pPr algn="ctr"/>
                      <a:r>
                        <a:rPr lang="en-US" altLang="zh-CN" dirty="0"/>
                        <a:t>4</a:t>
                      </a:r>
                      <a:endParaRPr lang="zh-CN" altLang="en-US" dirty="0"/>
                    </a:p>
                  </a:txBody>
                  <a:tcPr anchor="ctr"/>
                </a:tc>
                <a:extLst>
                  <a:ext uri="{0D108BD9-81ED-4DB2-BD59-A6C34878D82A}">
                    <a16:rowId xmlns:a16="http://schemas.microsoft.com/office/drawing/2014/main" val="10002"/>
                  </a:ext>
                </a:extLst>
              </a:tr>
            </a:tbl>
          </a:graphicData>
        </a:graphic>
      </p:graphicFrame>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92707" y="3470536"/>
            <a:ext cx="3144216" cy="2028526"/>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71651" y="3408248"/>
            <a:ext cx="4434866" cy="2113046"/>
          </a:xfrm>
          <a:prstGeom prst="rect">
            <a:avLst/>
          </a:prstGeom>
          <a:ln>
            <a:solidFill>
              <a:schemeClr val="accent1"/>
            </a:solidFill>
          </a:ln>
        </p:spPr>
      </p:pic>
      <p:sp>
        <p:nvSpPr>
          <p:cNvPr id="9" name="矩形: 圆角 8"/>
          <p:cNvSpPr/>
          <p:nvPr/>
        </p:nvSpPr>
        <p:spPr>
          <a:xfrm>
            <a:off x="2263140" y="3960576"/>
            <a:ext cx="2753164" cy="3733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市场反复震荡，龙虎逆势进攻</a:t>
            </a:r>
          </a:p>
        </p:txBody>
      </p:sp>
      <p:sp>
        <p:nvSpPr>
          <p:cNvPr id="10" name="矩形: 圆角 9"/>
          <p:cNvSpPr/>
          <p:nvPr/>
        </p:nvSpPr>
        <p:spPr>
          <a:xfrm>
            <a:off x="6096000" y="3417884"/>
            <a:ext cx="2837688" cy="30970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龙虎主炒方向，近一月韧性强</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龙虎炒作情绪分歧多</a:t>
            </a:r>
          </a:p>
        </p:txBody>
      </p:sp>
      <p:sp>
        <p:nvSpPr>
          <p:cNvPr id="3" name="文本占位符 2"/>
          <p:cNvSpPr>
            <a:spLocks noGrp="1"/>
          </p:cNvSpPr>
          <p:nvPr>
            <p:ph type="body" sz="quarter" idx="11"/>
          </p:nvPr>
        </p:nvSpPr>
        <p:spPr>
          <a:xfrm>
            <a:off x="2185996" y="5734529"/>
            <a:ext cx="7820008" cy="506496"/>
          </a:xfrm>
        </p:spPr>
        <p:txBody>
          <a:bodyPr/>
          <a:lstStyle/>
          <a:p>
            <a:endParaRPr lang="zh-CN" altLang="en-US" dirty="0"/>
          </a:p>
        </p:txBody>
      </p:sp>
      <p:sp>
        <p:nvSpPr>
          <p:cNvPr id="4" name="文本框 3"/>
          <p:cNvSpPr txBox="1"/>
          <p:nvPr/>
        </p:nvSpPr>
        <p:spPr>
          <a:xfrm>
            <a:off x="2868353" y="964811"/>
            <a:ext cx="9169400" cy="1622047"/>
          </a:xfrm>
          <a:prstGeom prst="rect">
            <a:avLst/>
          </a:prstGeom>
          <a:noFill/>
        </p:spPr>
        <p:txBody>
          <a:bodyPr wrap="square" rtlCol="0">
            <a:spAutoFit/>
          </a:bodyPr>
          <a:lstStyle/>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涨跌停的背后，是游资机构的短线推动为主，</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龙虎情绪活跃代表龙虎进攻意见统一，炒作溢价能力强。</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情绪</a:t>
            </a:r>
            <a:r>
              <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3~5</a:t>
            </a: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日活跃反映进攻性好，一两日不活跃不影响</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536602" y="2820127"/>
            <a:ext cx="8085455" cy="3329305"/>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2348" y="1524185"/>
            <a:ext cx="2145124" cy="4296111"/>
          </a:xfrm>
          <a:prstGeom prst="rect">
            <a:avLst/>
          </a:prstGeom>
          <a:ln>
            <a:solidFill>
              <a:schemeClr val="accent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盘前消息看点</a:t>
            </a:r>
          </a:p>
        </p:txBody>
      </p:sp>
      <p:graphicFrame>
        <p:nvGraphicFramePr>
          <p:cNvPr id="2" name="表格 18"/>
          <p:cNvGraphicFramePr>
            <a:graphicFrameLocks noGrp="1"/>
          </p:cNvGraphicFramePr>
          <p:nvPr>
            <p:extLst>
              <p:ext uri="{D42A27DB-BD31-4B8C-83A1-F6EECF244321}">
                <p14:modId xmlns:p14="http://schemas.microsoft.com/office/powerpoint/2010/main" val="1260133830"/>
              </p:ext>
            </p:extLst>
          </p:nvPr>
        </p:nvGraphicFramePr>
        <p:xfrm>
          <a:off x="442913" y="660401"/>
          <a:ext cx="11341100" cy="6104278"/>
        </p:xfrm>
        <a:graphic>
          <a:graphicData uri="http://schemas.openxmlformats.org/drawingml/2006/table">
            <a:tbl>
              <a:tblPr firstRow="1" bandRow="1">
                <a:tableStyleId>{5C22544A-7EE6-4342-B048-85BDC9FD1C3A}</a:tableStyleId>
              </a:tblPr>
              <a:tblGrid>
                <a:gridCol w="658978">
                  <a:extLst>
                    <a:ext uri="{9D8B030D-6E8A-4147-A177-3AD203B41FA5}">
                      <a16:colId xmlns:a16="http://schemas.microsoft.com/office/drawing/2014/main" val="20000"/>
                    </a:ext>
                  </a:extLst>
                </a:gridCol>
                <a:gridCol w="2290533">
                  <a:extLst>
                    <a:ext uri="{9D8B030D-6E8A-4147-A177-3AD203B41FA5}">
                      <a16:colId xmlns:a16="http://schemas.microsoft.com/office/drawing/2014/main" val="20001"/>
                    </a:ext>
                  </a:extLst>
                </a:gridCol>
                <a:gridCol w="5376672">
                  <a:extLst>
                    <a:ext uri="{9D8B030D-6E8A-4147-A177-3AD203B41FA5}">
                      <a16:colId xmlns:a16="http://schemas.microsoft.com/office/drawing/2014/main" val="20002"/>
                    </a:ext>
                  </a:extLst>
                </a:gridCol>
                <a:gridCol w="3014917">
                  <a:extLst>
                    <a:ext uri="{9D8B030D-6E8A-4147-A177-3AD203B41FA5}">
                      <a16:colId xmlns:a16="http://schemas.microsoft.com/office/drawing/2014/main" val="20003"/>
                    </a:ext>
                  </a:extLst>
                </a:gridCol>
              </a:tblGrid>
              <a:tr h="501388">
                <a:tc>
                  <a:txBody>
                    <a:bodyPr/>
                    <a:lstStyle/>
                    <a:p>
                      <a:pPr algn="ctr"/>
                      <a:r>
                        <a:rPr lang="zh-CN" altLang="en-US" sz="1400" dirty="0"/>
                        <a:t>序号</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消息简要</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具体消息</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a:t>相关个股</a:t>
                      </a:r>
                      <a:r>
                        <a:rPr lang="en-US" altLang="zh-CN" sz="1400"/>
                        <a:t>/</a:t>
                      </a:r>
                      <a:r>
                        <a:rPr lang="zh-CN" altLang="en-US" sz="1400"/>
                        <a:t>解读</a:t>
                      </a:r>
                      <a:endParaRPr lang="zh-CN" alt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extLst>
                  <a:ext uri="{0D108BD9-81ED-4DB2-BD59-A6C34878D82A}">
                    <a16:rowId xmlns:a16="http://schemas.microsoft.com/office/drawing/2014/main" val="10000"/>
                  </a:ext>
                </a:extLst>
              </a:tr>
              <a:tr h="1307325">
                <a:tc>
                  <a:txBody>
                    <a:bodyPr/>
                    <a:lstStyle/>
                    <a:p>
                      <a:pPr algn="ctr">
                        <a:lnSpc>
                          <a:spcPct val="120000"/>
                        </a:lnSpc>
                      </a:pPr>
                      <a:r>
                        <a:rPr lang="en-US" altLang="zh-CN" sz="1400" kern="1200" dirty="0">
                          <a:solidFill>
                            <a:schemeClr val="bg1"/>
                          </a:solidFill>
                          <a:latin typeface="+mn-lt"/>
                          <a:ea typeface="+mn-ea"/>
                          <a:cs typeface="+mn-cs"/>
                        </a:rPr>
                        <a:t>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r>
                        <a:rPr lang="zh-CN" altLang="en-US" sz="1400" kern="1200" dirty="0">
                          <a:solidFill>
                            <a:schemeClr val="bg1"/>
                          </a:solidFill>
                          <a:latin typeface="+mn-lt"/>
                          <a:ea typeface="+mn-ea"/>
                          <a:cs typeface="+mn-cs"/>
                        </a:rPr>
                        <a:t>五部门发文 完善免税店政策支持提振消费；</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en-US" altLang="zh-CN" sz="1400" b="0" kern="1200" dirty="0">
                          <a:solidFill>
                            <a:schemeClr val="bg1"/>
                          </a:solidFill>
                          <a:latin typeface="+mn-lt"/>
                          <a:ea typeface="+mn-ea"/>
                          <a:cs typeface="+mn-cs"/>
                        </a:rPr>
                        <a:t>1</a:t>
                      </a:r>
                      <a:r>
                        <a:rPr lang="zh-CN" altLang="en-US" sz="1400" b="0" kern="1200" dirty="0">
                          <a:solidFill>
                            <a:schemeClr val="bg1"/>
                          </a:solidFill>
                          <a:latin typeface="+mn-lt"/>
                          <a:ea typeface="+mn-ea"/>
                          <a:cs typeface="+mn-cs"/>
                        </a:rPr>
                        <a:t>、鼓励具有免税商品经营资质的企业和经国务院批准允许参与免税店经营的外商投资企业加大优质特色国内商品采购力度。有关企业采购国内商品，进入口岸出境免税店和市内免税店销售，视同出口，退（免）增值税、消费税。</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免税：珠免集团、王府井、海汽集团、中国中免</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1"/>
                  </a:ext>
                </a:extLst>
              </a:tr>
              <a:tr h="977509">
                <a:tc>
                  <a:txBody>
                    <a:bodyPr/>
                    <a:lstStyle/>
                    <a:p>
                      <a:pPr algn="ctr">
                        <a:lnSpc>
                          <a:spcPct val="120000"/>
                        </a:lnSpc>
                      </a:pPr>
                      <a:r>
                        <a:rPr lang="en-US" altLang="zh-CN" sz="1400" kern="1200" dirty="0">
                          <a:solidFill>
                            <a:schemeClr val="bg1"/>
                          </a:solidFill>
                          <a:latin typeface="+mn-lt"/>
                          <a:ea typeface="+mn-ea"/>
                          <a:cs typeface="+mn-cs"/>
                        </a:rPr>
                        <a:t>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zh-CN" altLang="en-US" sz="1400" b="0" kern="1200" dirty="0">
                          <a:solidFill>
                            <a:schemeClr val="bg1"/>
                          </a:solidFill>
                          <a:latin typeface="+mn-lt"/>
                          <a:ea typeface="+mn-ea"/>
                          <a:cs typeface="+mn-cs"/>
                        </a:rPr>
                        <a:t>商务部：中美谈判结果向好</a:t>
                      </a:r>
                    </a:p>
                    <a:p>
                      <a:pPr algn="just">
                        <a:lnSpc>
                          <a:spcPct val="120000"/>
                        </a:lnSpc>
                      </a:pPr>
                      <a:endParaRPr lang="zh-CN" altLang="en-US"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en-US" altLang="zh-CN" sz="1400" b="0" kern="1200" dirty="0">
                          <a:solidFill>
                            <a:schemeClr val="bg1"/>
                          </a:solidFill>
                          <a:latin typeface="+mn-lt"/>
                          <a:ea typeface="+mn-ea"/>
                          <a:cs typeface="+mn-cs"/>
                        </a:rPr>
                        <a:t>1</a:t>
                      </a:r>
                      <a:r>
                        <a:rPr lang="zh-CN" altLang="en-US" sz="1400" b="0" kern="1200" dirty="0">
                          <a:solidFill>
                            <a:schemeClr val="bg1"/>
                          </a:solidFill>
                          <a:latin typeface="+mn-lt"/>
                          <a:ea typeface="+mn-ea"/>
                          <a:cs typeface="+mn-cs"/>
                        </a:rPr>
                        <a:t>、美方将取消针对中国商品加征的</a:t>
                      </a:r>
                      <a:r>
                        <a:rPr lang="en-US" altLang="zh-CN" sz="1400" b="0" kern="1200" dirty="0">
                          <a:solidFill>
                            <a:schemeClr val="bg1"/>
                          </a:solidFill>
                          <a:latin typeface="+mn-lt"/>
                          <a:ea typeface="+mn-ea"/>
                          <a:cs typeface="+mn-cs"/>
                        </a:rPr>
                        <a:t>10%</a:t>
                      </a:r>
                      <a:r>
                        <a:rPr lang="zh-CN" altLang="en-US" sz="1400" b="0" kern="1200" dirty="0">
                          <a:solidFill>
                            <a:schemeClr val="bg1"/>
                          </a:solidFill>
                          <a:latin typeface="+mn-lt"/>
                          <a:ea typeface="+mn-ea"/>
                          <a:cs typeface="+mn-cs"/>
                        </a:rPr>
                        <a:t>所谓“芬太尼关税”</a:t>
                      </a:r>
                      <a:endParaRPr lang="en-US" altLang="zh-CN" sz="1400" b="0" kern="1200" dirty="0">
                        <a:solidFill>
                          <a:schemeClr val="bg1"/>
                        </a:solidFill>
                        <a:latin typeface="+mn-lt"/>
                        <a:ea typeface="+mn-ea"/>
                        <a:cs typeface="+mn-cs"/>
                      </a:endParaRPr>
                    </a:p>
                    <a:p>
                      <a:pPr algn="just">
                        <a:lnSpc>
                          <a:spcPct val="150000"/>
                        </a:lnSpc>
                      </a:pPr>
                      <a:r>
                        <a:rPr lang="en-US" altLang="zh-CN" sz="1400" b="0" kern="1200" dirty="0">
                          <a:solidFill>
                            <a:schemeClr val="bg1"/>
                          </a:solidFill>
                          <a:latin typeface="+mn-lt"/>
                          <a:ea typeface="+mn-ea"/>
                          <a:cs typeface="+mn-cs"/>
                        </a:rPr>
                        <a:t>2</a:t>
                      </a:r>
                      <a:r>
                        <a:rPr lang="zh-CN" altLang="en-US" sz="1400" b="0" kern="1200" dirty="0">
                          <a:solidFill>
                            <a:schemeClr val="bg1"/>
                          </a:solidFill>
                          <a:latin typeface="+mn-lt"/>
                          <a:ea typeface="+mn-ea"/>
                          <a:cs typeface="+mn-cs"/>
                        </a:rPr>
                        <a:t>、美方将暂停实施其</a:t>
                      </a:r>
                      <a:r>
                        <a:rPr lang="en-US" altLang="zh-CN" sz="1400" b="0" kern="1200" dirty="0">
                          <a:solidFill>
                            <a:schemeClr val="bg1"/>
                          </a:solidFill>
                          <a:latin typeface="+mn-lt"/>
                          <a:ea typeface="+mn-ea"/>
                          <a:cs typeface="+mn-cs"/>
                        </a:rPr>
                        <a:t>9</a:t>
                      </a:r>
                      <a:r>
                        <a:rPr lang="zh-CN" altLang="en-US" sz="1400" b="0" kern="1200" dirty="0">
                          <a:solidFill>
                            <a:schemeClr val="bg1"/>
                          </a:solidFill>
                          <a:latin typeface="+mn-lt"/>
                          <a:ea typeface="+mn-ea"/>
                          <a:cs typeface="+mn-cs"/>
                        </a:rPr>
                        <a:t>月</a:t>
                      </a:r>
                      <a:r>
                        <a:rPr lang="en-US" altLang="zh-CN" sz="1400" b="0" kern="1200" dirty="0">
                          <a:solidFill>
                            <a:schemeClr val="bg1"/>
                          </a:solidFill>
                          <a:latin typeface="+mn-lt"/>
                          <a:ea typeface="+mn-ea"/>
                          <a:cs typeface="+mn-cs"/>
                        </a:rPr>
                        <a:t>29</a:t>
                      </a:r>
                      <a:r>
                        <a:rPr lang="zh-CN" altLang="en-US" sz="1400" b="0" kern="1200" dirty="0">
                          <a:solidFill>
                            <a:schemeClr val="bg1"/>
                          </a:solidFill>
                          <a:latin typeface="+mn-lt"/>
                          <a:ea typeface="+mn-ea"/>
                          <a:cs typeface="+mn-cs"/>
                        </a:rPr>
                        <a:t>日公布的出口管制</a:t>
                      </a:r>
                      <a:r>
                        <a:rPr lang="en-US" altLang="zh-CN" sz="1400" b="0" kern="1200" dirty="0">
                          <a:solidFill>
                            <a:schemeClr val="bg1"/>
                          </a:solidFill>
                          <a:latin typeface="+mn-lt"/>
                          <a:ea typeface="+mn-ea"/>
                          <a:cs typeface="+mn-cs"/>
                        </a:rPr>
                        <a:t>50%</a:t>
                      </a:r>
                      <a:r>
                        <a:rPr lang="zh-CN" altLang="en-US" sz="1400" b="0" kern="1200" dirty="0">
                          <a:solidFill>
                            <a:schemeClr val="bg1"/>
                          </a:solidFill>
                          <a:latin typeface="+mn-lt"/>
                          <a:ea typeface="+mn-ea"/>
                          <a:cs typeface="+mn-cs"/>
                        </a:rPr>
                        <a:t>穿透性规则一年</a:t>
                      </a:r>
                      <a:endParaRPr lang="en-US" altLang="zh-CN" sz="1400" b="0" kern="1200" dirty="0">
                        <a:solidFill>
                          <a:schemeClr val="bg1"/>
                        </a:solidFill>
                        <a:latin typeface="+mn-lt"/>
                        <a:ea typeface="+mn-ea"/>
                        <a:cs typeface="+mn-cs"/>
                      </a:endParaRPr>
                    </a:p>
                    <a:p>
                      <a:pPr algn="just">
                        <a:lnSpc>
                          <a:spcPct val="150000"/>
                        </a:lnSpc>
                      </a:pPr>
                      <a:r>
                        <a:rPr lang="en-US" altLang="zh-CN" sz="1400" b="0" kern="1200" dirty="0">
                          <a:solidFill>
                            <a:schemeClr val="bg1"/>
                          </a:solidFill>
                          <a:latin typeface="+mn-lt"/>
                          <a:ea typeface="+mn-ea"/>
                          <a:cs typeface="+mn-cs"/>
                        </a:rPr>
                        <a:t>3</a:t>
                      </a:r>
                      <a:r>
                        <a:rPr lang="zh-CN" altLang="en-US" sz="1400" b="0" kern="1200" dirty="0">
                          <a:solidFill>
                            <a:schemeClr val="bg1"/>
                          </a:solidFill>
                          <a:latin typeface="+mn-lt"/>
                          <a:ea typeface="+mn-ea"/>
                          <a:cs typeface="+mn-cs"/>
                        </a:rPr>
                        <a:t>、美方将暂停实施其对华海事、物流和造船业</a:t>
                      </a:r>
                      <a:r>
                        <a:rPr lang="en-US" altLang="zh-CN" sz="1400" b="0" kern="1200" dirty="0">
                          <a:solidFill>
                            <a:schemeClr val="bg1"/>
                          </a:solidFill>
                          <a:latin typeface="+mn-lt"/>
                          <a:ea typeface="+mn-ea"/>
                          <a:cs typeface="+mn-cs"/>
                        </a:rPr>
                        <a:t>301</a:t>
                      </a:r>
                      <a:r>
                        <a:rPr lang="zh-CN" altLang="en-US" sz="1400" b="0" kern="1200" dirty="0">
                          <a:solidFill>
                            <a:schemeClr val="bg1"/>
                          </a:solidFill>
                          <a:latin typeface="+mn-lt"/>
                          <a:ea typeface="+mn-ea"/>
                          <a:cs typeface="+mn-cs"/>
                        </a:rPr>
                        <a:t>调查措施一年。</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中国也出台相应的暂停反制措施。</a:t>
                      </a:r>
                      <a:endParaRPr lang="en-US" altLang="zh-CN" sz="1400" b="1" kern="1200" dirty="0">
                        <a:solidFill>
                          <a:schemeClr val="bg1"/>
                        </a:solidFill>
                        <a:latin typeface="+mn-l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利好芬太尼概念、稀土、港口航运、外贸</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2"/>
                  </a:ext>
                </a:extLst>
              </a:tr>
              <a:tr h="978630">
                <a:tc>
                  <a:txBody>
                    <a:bodyPr/>
                    <a:lstStyle/>
                    <a:p>
                      <a:pPr algn="ctr">
                        <a:lnSpc>
                          <a:spcPct val="120000"/>
                        </a:lnSpc>
                      </a:pPr>
                      <a:r>
                        <a:rPr lang="en-US" altLang="zh-CN" sz="1400" kern="1200" dirty="0">
                          <a:solidFill>
                            <a:schemeClr val="tx1"/>
                          </a:solidFill>
                          <a:latin typeface="+mn-lt"/>
                          <a:ea typeface="+mn-ea"/>
                          <a:cs typeface="+mn-cs"/>
                        </a:rPr>
                        <a:t>3</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20000"/>
                        </a:lnSpc>
                      </a:pPr>
                      <a:endParaRPr lang="en-US" altLang="zh-CN" sz="1400"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zh-CN" altLang="en-US"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78630">
                <a:tc>
                  <a:txBody>
                    <a:bodyPr/>
                    <a:lstStyle/>
                    <a:p>
                      <a:pPr algn="ctr">
                        <a:lnSpc>
                          <a:spcPct val="120000"/>
                        </a:lnSpc>
                      </a:pPr>
                      <a:r>
                        <a:rPr lang="en-US" altLang="zh-CN" sz="1400" kern="1200" dirty="0">
                          <a:solidFill>
                            <a:schemeClr val="bg1"/>
                          </a:solidFill>
                          <a:latin typeface="+mn-lt"/>
                          <a:ea typeface="+mn-ea"/>
                          <a:cs typeface="+mn-cs"/>
                        </a:rPr>
                        <a:t>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algn="just">
                        <a:lnSpc>
                          <a:spcPct val="120000"/>
                        </a:lnSpc>
                      </a:pP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extLst>
                  <a:ext uri="{0D108BD9-81ED-4DB2-BD59-A6C34878D82A}">
                    <a16:rowId xmlns:a16="http://schemas.microsoft.com/office/drawing/2014/main" val="10004"/>
                  </a:ext>
                </a:extLst>
              </a:tr>
              <a:tr h="978630">
                <a:tc>
                  <a:txBody>
                    <a:bodyPr/>
                    <a:lstStyle/>
                    <a:p>
                      <a:pPr algn="ctr">
                        <a:lnSpc>
                          <a:spcPct val="120000"/>
                        </a:lnSpc>
                      </a:pPr>
                      <a:r>
                        <a:rPr lang="en-US" altLang="zh-CN" sz="1400" kern="1200">
                          <a:solidFill>
                            <a:schemeClr val="bg1"/>
                          </a:solidFill>
                          <a:latin typeface="+mn-lt"/>
                          <a:ea typeface="+mn-ea"/>
                          <a:cs typeface="+mn-cs"/>
                        </a:rPr>
                        <a:t>5</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algn="just">
                        <a:lnSpc>
                          <a:spcPct val="120000"/>
                        </a:lnSpc>
                      </a:pP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板块看点</a:t>
            </a:r>
            <a:r>
              <a:rPr lang="en-US" altLang="zh-CN" dirty="0"/>
              <a:t>-</a:t>
            </a:r>
            <a:r>
              <a:rPr lang="zh-CN" altLang="en-US" dirty="0"/>
              <a:t>龙虎</a:t>
            </a: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rcRect l="210" r="210"/>
          <a:stretch>
            <a:fillRect/>
          </a:stretch>
        </p:blipFill>
        <p:spPr>
          <a:xfrm>
            <a:off x="1948579" y="710857"/>
            <a:ext cx="8294842" cy="3884167"/>
          </a:xfrm>
          <a:prstGeom prst="rect">
            <a:avLst/>
          </a:prstGeom>
          <a:ln>
            <a:solidFill>
              <a:schemeClr val="accent1"/>
            </a:solidFill>
          </a:ln>
        </p:spPr>
      </p:pic>
      <p:sp>
        <p:nvSpPr>
          <p:cNvPr id="14" name="文本框 13"/>
          <p:cNvSpPr txBox="1"/>
          <p:nvPr/>
        </p:nvSpPr>
        <p:spPr>
          <a:xfrm>
            <a:off x="1733550" y="5411917"/>
            <a:ext cx="8724900" cy="961289"/>
          </a:xfrm>
          <a:prstGeom prst="rect">
            <a:avLst/>
          </a:prstGeom>
          <a:noFill/>
        </p:spPr>
        <p:txBody>
          <a:bodyPr wrap="square" rtlCol="0">
            <a:spAutoFit/>
          </a:bodyPr>
          <a:lstStyle/>
          <a:p>
            <a:pPr lvl="0" algn="ctr">
              <a:lnSpc>
                <a:spcPct val="150000"/>
              </a:lnSpc>
              <a:defRPr/>
            </a:pPr>
            <a:r>
              <a:rPr lang="zh-CN" altLang="en-US" sz="2000" dirty="0">
                <a:solidFill>
                  <a:prstClr val="black"/>
                </a:solidFill>
                <a:latin typeface="思源黑体 CN Regular" panose="020B0500000000000000" pitchFamily="34" charset="-122"/>
                <a:ea typeface="微软雅黑" panose="020B0503020204020204" charset="-122"/>
              </a:rPr>
              <a:t>行业：</a:t>
            </a:r>
            <a:r>
              <a:rPr lang="zh-CN" altLang="en-US" sz="2000" spc="150" dirty="0">
                <a:solidFill>
                  <a:srgbClr val="C00000"/>
                </a:solidFill>
                <a:latin typeface="微软雅黑" panose="020B0503020204020204" charset="-122"/>
                <a:ea typeface="微软雅黑" panose="020B0503020204020204" charset="-122"/>
              </a:rPr>
              <a:t>化工、电气设备、有色、房产建筑、机械设备</a:t>
            </a:r>
            <a:endParaRPr lang="en-US" altLang="zh-CN" sz="2000" spc="150" dirty="0">
              <a:solidFill>
                <a:srgbClr val="C00000"/>
              </a:solidFill>
              <a:latin typeface="微软雅黑" panose="020B0503020204020204" charset="-122"/>
              <a:ea typeface="微软雅黑" panose="020B0503020204020204" charset="-122"/>
            </a:endParaRPr>
          </a:p>
          <a:p>
            <a:pPr lvl="0" algn="ctr">
              <a:lnSpc>
                <a:spcPct val="150000"/>
              </a:lnSpc>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pitchFamily="34" charset="-122"/>
                <a:ea typeface="微软雅黑" panose="020B0503020204020204" charset="-122"/>
                <a:cs typeface="+mn-cs"/>
              </a:rPr>
              <a:t>主题：</a:t>
            </a:r>
            <a:r>
              <a:rPr lang="zh-CN" altLang="en-US" sz="2000" spc="150" dirty="0">
                <a:solidFill>
                  <a:srgbClr val="C00000"/>
                </a:solidFill>
                <a:latin typeface="微软雅黑" panose="020B0503020204020204" charset="-122"/>
                <a:ea typeface="微软雅黑" panose="020B0503020204020204" charset="-122"/>
              </a:rPr>
              <a:t>机器人、化工、汽配、芯片、</a:t>
            </a:r>
            <a:r>
              <a:rPr lang="zh-CN" altLang="en-US" sz="2000" spc="150">
                <a:solidFill>
                  <a:srgbClr val="C00000"/>
                </a:solidFill>
                <a:latin typeface="微软雅黑" panose="020B0503020204020204" charset="-122"/>
                <a:ea typeface="微软雅黑" panose="020B0503020204020204" charset="-122"/>
              </a:rPr>
              <a:t>算力、电力</a:t>
            </a:r>
            <a:endParaRPr lang="en-US" altLang="zh-CN" sz="2000" spc="150" dirty="0">
              <a:solidFill>
                <a:srgbClr val="C00000"/>
              </a:solidFill>
              <a:latin typeface="微软雅黑" panose="020B0503020204020204" charset="-122"/>
              <a:ea typeface="微软雅黑" panose="020B0503020204020204" charset="-122"/>
            </a:endParaRPr>
          </a:p>
        </p:txBody>
      </p:sp>
      <p:sp>
        <p:nvSpPr>
          <p:cNvPr id="4" name="矩形: 圆角 3"/>
          <p:cNvSpPr/>
          <p:nvPr/>
        </p:nvSpPr>
        <p:spPr>
          <a:xfrm>
            <a:off x="3660318" y="4654852"/>
            <a:ext cx="5159832" cy="706608"/>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600" dirty="0">
                <a:cs typeface="+mn-ea"/>
                <a:sym typeface="+mn-lt"/>
              </a:rPr>
              <a:t>短打</a:t>
            </a:r>
            <a:r>
              <a:rPr lang="en-US" altLang="zh-CN" sz="1600" dirty="0">
                <a:cs typeface="+mn-ea"/>
                <a:sym typeface="+mn-lt"/>
              </a:rPr>
              <a:t>-</a:t>
            </a:r>
            <a:r>
              <a:rPr lang="zh-CN" altLang="en-US" sz="1600" dirty="0">
                <a:cs typeface="+mn-ea"/>
                <a:sym typeface="+mn-lt"/>
              </a:rPr>
              <a:t>席位密码</a:t>
            </a:r>
            <a:r>
              <a:rPr lang="en-US" altLang="zh-CN" sz="1600" dirty="0">
                <a:cs typeface="+mn-ea"/>
                <a:sym typeface="+mn-lt"/>
              </a:rPr>
              <a:t>-</a:t>
            </a:r>
            <a:r>
              <a:rPr lang="zh-CN" altLang="en-US" sz="1600" dirty="0">
                <a:cs typeface="+mn-ea"/>
                <a:sym typeface="+mn-lt"/>
              </a:rPr>
              <a:t>板块龙虎：龙虎累计上榜次数靠前，</a:t>
            </a:r>
            <a:endParaRPr lang="en-US" altLang="zh-CN" sz="1600" dirty="0">
              <a:cs typeface="+mn-ea"/>
              <a:sym typeface="+mn-lt"/>
            </a:endParaRPr>
          </a:p>
          <a:p>
            <a:pPr algn="ctr">
              <a:lnSpc>
                <a:spcPct val="130000"/>
              </a:lnSpc>
            </a:pPr>
            <a:r>
              <a:rPr lang="zh-CN" altLang="en-US" sz="1600" dirty="0">
                <a:cs typeface="+mn-ea"/>
                <a:sym typeface="+mn-lt"/>
              </a:rPr>
              <a:t>游资机构扎堆炒作，易诞生超强势个股</a:t>
            </a:r>
            <a:r>
              <a:rPr lang="en-US" altLang="zh-CN" sz="1600" dirty="0">
                <a:cs typeface="+mn-ea"/>
                <a:sym typeface="+mn-lt"/>
              </a:rPr>
              <a:t>/</a:t>
            </a:r>
            <a:r>
              <a:rPr lang="zh-CN" altLang="en-US" sz="1600" dirty="0">
                <a:cs typeface="+mn-ea"/>
                <a:sym typeface="+mn-lt"/>
              </a:rPr>
              <a:t>热点</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紫旗回档战法</a:t>
            </a:r>
          </a:p>
        </p:txBody>
      </p:sp>
      <p:sp>
        <p:nvSpPr>
          <p:cNvPr id="3" name="文本占位符 2"/>
          <p:cNvSpPr>
            <a:spLocks noGrp="1"/>
          </p:cNvSpPr>
          <p:nvPr>
            <p:ph type="body" sz="quarter" idx="11"/>
          </p:nvPr>
        </p:nvSpPr>
        <p:spPr>
          <a:xfrm>
            <a:off x="2185996" y="5822067"/>
            <a:ext cx="7820008" cy="435858"/>
          </a:xfrm>
        </p:spPr>
        <p:txBody>
          <a:bodyPr>
            <a:normAutofit lnSpcReduction="10000"/>
          </a:bodyPr>
          <a:lstStyle/>
          <a:p>
            <a:r>
              <a:rPr lang="zh-CN" altLang="en-US" dirty="0"/>
              <a:t>追求进攻型龙虎，拉升调整后的潜力爆发波段</a:t>
            </a:r>
          </a:p>
        </p:txBody>
      </p:sp>
      <p:sp>
        <p:nvSpPr>
          <p:cNvPr id="10" name="矩形: 圆角 9"/>
          <p:cNvSpPr/>
          <p:nvPr/>
        </p:nvSpPr>
        <p:spPr>
          <a:xfrm>
            <a:off x="3948875" y="1718056"/>
            <a:ext cx="1859023"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紫旗回档示意图</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rcRect t="5229" b="6911"/>
          <a:stretch>
            <a:fillRect/>
          </a:stretch>
        </p:blipFill>
        <p:spPr>
          <a:xfrm>
            <a:off x="1304925" y="873424"/>
            <a:ext cx="9582150" cy="4735618"/>
          </a:xfrm>
          <a:prstGeom prst="rect">
            <a:avLst/>
          </a:prstGeom>
          <a:ln>
            <a:solidFill>
              <a:srgbClr val="00B0F0"/>
            </a:solidFill>
          </a:ln>
        </p:spPr>
      </p:pic>
      <p:grpSp>
        <p:nvGrpSpPr>
          <p:cNvPr id="14" name="组合 13"/>
          <p:cNvGrpSpPr/>
          <p:nvPr/>
        </p:nvGrpSpPr>
        <p:grpSpPr>
          <a:xfrm>
            <a:off x="1457888" y="1362882"/>
            <a:ext cx="3866585" cy="710348"/>
            <a:chOff x="5205386" y="3999768"/>
            <a:chExt cx="3442599" cy="632457"/>
          </a:xfrm>
        </p:grpSpPr>
        <p:sp>
          <p:nvSpPr>
            <p:cNvPr id="16" name="椭圆 15"/>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a:cs typeface="+mn-ea"/>
                  <a:sym typeface="+mn-lt"/>
                </a:rPr>
                <a:t>1</a:t>
              </a:r>
              <a:endParaRPr lang="zh-CN" altLang="en-US" dirty="0">
                <a:cs typeface="+mn-ea"/>
                <a:sym typeface="+mn-lt"/>
              </a:endParaRPr>
            </a:p>
          </p:txBody>
        </p:sp>
        <p:sp>
          <p:nvSpPr>
            <p:cNvPr id="17" name="矩形: 圆角 16"/>
            <p:cNvSpPr/>
            <p:nvPr/>
          </p:nvSpPr>
          <p:spPr>
            <a:xfrm>
              <a:off x="5614504" y="3999768"/>
              <a:ext cx="3033481" cy="632457"/>
            </a:xfrm>
            <a:prstGeom prst="roundRect">
              <a:avLst/>
            </a:prstGeom>
            <a:solidFill>
              <a:srgbClr val="EE822F"/>
            </a:solidFill>
            <a:ln w="12700" cap="flat" cmpd="sng" algn="ctr">
              <a:gradFill>
                <a:gsLst>
                  <a:gs pos="0">
                    <a:sysClr val="window" lastClr="FFFFFF">
                      <a:hueOff val="-4200000"/>
                    </a:sysClr>
                  </a:gs>
                  <a:gs pos="100000">
                    <a:sysClr val="window" lastClr="FFFFFF"/>
                  </a:gs>
                </a:gsLst>
                <a:lin ang="2700000" scaled="1"/>
              </a:gradFill>
              <a:prstDash val="solid"/>
              <a:miter lim="800000"/>
            </a:ln>
            <a:effectLst>
              <a:outerShdw blurRad="101600" dist="50800" dir="5400000" algn="ctr" rotWithShape="0">
                <a:srgbClr val="E54C5E">
                  <a:alpha val="60000"/>
                </a:srgbClr>
              </a:outerShdw>
            </a:effectLst>
          </p:spPr>
          <p:txBody>
            <a:bodyPr rtlCol="0" anchor="ctr"/>
            <a:lstStyle/>
            <a:p>
              <a:pPr algn="ctr">
                <a:lnSpc>
                  <a:spcPct val="130000"/>
                </a:lnSpc>
              </a:pPr>
              <a:r>
                <a:rPr lang="zh-CN" altLang="en-US" sz="1400" dirty="0">
                  <a:solidFill>
                    <a:schemeClr val="lt1"/>
                  </a:solidFill>
                  <a:cs typeface="+mn-ea"/>
                  <a:sym typeface="+mn-lt"/>
                </a:rPr>
                <a:t>资金：近</a:t>
              </a:r>
              <a:r>
                <a:rPr lang="en-US" altLang="zh-CN" sz="1400" dirty="0">
                  <a:solidFill>
                    <a:schemeClr val="lt1"/>
                  </a:solidFill>
                  <a:cs typeface="+mn-ea"/>
                  <a:sym typeface="+mn-lt"/>
                </a:rPr>
                <a:t>10</a:t>
              </a:r>
              <a:r>
                <a:rPr lang="zh-CN" altLang="en-US" sz="1400" dirty="0">
                  <a:solidFill>
                    <a:schemeClr val="lt1"/>
                  </a:solidFill>
                  <a:cs typeface="+mn-ea"/>
                  <a:sym typeface="+mn-lt"/>
                </a:rPr>
                <a:t>天出龙虎紫旗</a:t>
              </a:r>
              <a:endParaRPr lang="en-US" altLang="zh-CN" sz="1400" dirty="0">
                <a:solidFill>
                  <a:schemeClr val="lt1"/>
                </a:solidFill>
                <a:cs typeface="+mn-ea"/>
                <a:sym typeface="+mn-lt"/>
              </a:endParaRPr>
            </a:p>
            <a:p>
              <a:pPr algn="ctr">
                <a:lnSpc>
                  <a:spcPct val="130000"/>
                </a:lnSpc>
              </a:pPr>
              <a:r>
                <a:rPr lang="en-US" altLang="zh-CN" sz="1400" dirty="0">
                  <a:solidFill>
                    <a:schemeClr val="lt1"/>
                  </a:solidFill>
                  <a:cs typeface="+mn-ea"/>
                  <a:sym typeface="+mn-lt"/>
                </a:rPr>
                <a:t>(</a:t>
              </a:r>
              <a:r>
                <a:rPr lang="zh-CN" altLang="en-US" sz="1400" dirty="0">
                  <a:solidFill>
                    <a:schemeClr val="lt1"/>
                  </a:solidFill>
                  <a:cs typeface="+mn-ea"/>
                  <a:sym typeface="+mn-lt"/>
                </a:rPr>
                <a:t>龙虎榜净买入，且有机构参与）</a:t>
              </a:r>
            </a:p>
          </p:txBody>
        </p:sp>
      </p:grpSp>
      <p:grpSp>
        <p:nvGrpSpPr>
          <p:cNvPr id="18" name="组合 17"/>
          <p:cNvGrpSpPr/>
          <p:nvPr/>
        </p:nvGrpSpPr>
        <p:grpSpPr>
          <a:xfrm>
            <a:off x="6539194" y="2990834"/>
            <a:ext cx="2942662" cy="710348"/>
            <a:chOff x="5205386" y="3999768"/>
            <a:chExt cx="2619988" cy="632457"/>
          </a:xfrm>
        </p:grpSpPr>
        <p:sp>
          <p:nvSpPr>
            <p:cNvPr id="19" name="椭圆 18"/>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2</a:t>
              </a:r>
              <a:endParaRPr lang="zh-CN" altLang="en-US" dirty="0">
                <a:cs typeface="+mn-ea"/>
                <a:sym typeface="+mn-lt"/>
              </a:endParaRPr>
            </a:p>
          </p:txBody>
        </p:sp>
        <p:sp>
          <p:nvSpPr>
            <p:cNvPr id="20" name="矩形: 圆角 19"/>
            <p:cNvSpPr/>
            <p:nvPr/>
          </p:nvSpPr>
          <p:spPr>
            <a:xfrm>
              <a:off x="5614504" y="3999768"/>
              <a:ext cx="2210870" cy="63245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趋势：智能辅助线</a:t>
              </a:r>
              <a:endParaRPr lang="en-US" altLang="zh-CN" sz="1400" dirty="0">
                <a:cs typeface="+mn-ea"/>
                <a:sym typeface="+mn-lt"/>
              </a:endParaRPr>
            </a:p>
            <a:p>
              <a:pPr algn="ctr">
                <a:lnSpc>
                  <a:spcPct val="130000"/>
                </a:lnSpc>
              </a:pPr>
              <a:r>
                <a:rPr lang="zh-CN" altLang="en-US" sz="1400" dirty="0">
                  <a:cs typeface="+mn-ea"/>
                  <a:sym typeface="+mn-lt"/>
                </a:rPr>
                <a:t>跌破辅助线则为战法结束</a:t>
              </a:r>
            </a:p>
          </p:txBody>
        </p:sp>
      </p:grpSp>
      <p:sp>
        <p:nvSpPr>
          <p:cNvPr id="22" name="椭圆 21"/>
          <p:cNvSpPr/>
          <p:nvPr/>
        </p:nvSpPr>
        <p:spPr>
          <a:xfrm>
            <a:off x="8010525" y="2500530"/>
            <a:ext cx="676275" cy="400050"/>
          </a:xfrm>
          <a:prstGeom prst="ellipse">
            <a:avLst/>
          </a:prstGeom>
          <a:noFill/>
          <a:ln w="25400" cap="flat" cmpd="sng" algn="ctr">
            <a:solidFill>
              <a:srgbClr val="FF4DFF"/>
            </a:solid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3" name="组合 22"/>
          <p:cNvGrpSpPr/>
          <p:nvPr/>
        </p:nvGrpSpPr>
        <p:grpSpPr>
          <a:xfrm>
            <a:off x="5514110" y="4080324"/>
            <a:ext cx="2433357" cy="383192"/>
            <a:chOff x="5205386" y="4145409"/>
            <a:chExt cx="2166530" cy="341174"/>
          </a:xfrm>
        </p:grpSpPr>
        <p:sp>
          <p:nvSpPr>
            <p:cNvPr id="24" name="椭圆 23"/>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3</a:t>
              </a:r>
              <a:endParaRPr lang="zh-CN" altLang="en-US" dirty="0">
                <a:cs typeface="+mn-ea"/>
                <a:sym typeface="+mn-lt"/>
              </a:endParaRPr>
            </a:p>
          </p:txBody>
        </p:sp>
        <p:sp>
          <p:nvSpPr>
            <p:cNvPr id="25" name="矩形: 圆角 24"/>
            <p:cNvSpPr/>
            <p:nvPr/>
          </p:nvSpPr>
          <p:spPr>
            <a:xfrm>
              <a:off x="5614504" y="4145409"/>
              <a:ext cx="1757412" cy="34117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买卖点：金叉死叉</a:t>
              </a:r>
            </a:p>
          </p:txBody>
        </p:sp>
      </p:grpSp>
      <p:sp>
        <p:nvSpPr>
          <p:cNvPr id="26" name="矩形: 圆角 25"/>
          <p:cNvSpPr/>
          <p:nvPr/>
        </p:nvSpPr>
        <p:spPr>
          <a:xfrm>
            <a:off x="6374809" y="5079381"/>
            <a:ext cx="1973853" cy="3831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有其他资金支持更好</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41552" y="37762"/>
            <a:ext cx="5908896" cy="660400"/>
          </a:xfrm>
        </p:spPr>
        <p:txBody>
          <a:bodyPr/>
          <a:lstStyle/>
          <a:p>
            <a:r>
              <a:rPr lang="zh-CN" altLang="en-US"/>
              <a:t>选股条件</a:t>
            </a:r>
            <a:endParaRPr lang="zh-CN" altLang="en-US" dirty="0"/>
          </a:p>
        </p:txBody>
      </p:sp>
      <p:sp>
        <p:nvSpPr>
          <p:cNvPr id="3" name="文本占位符 2"/>
          <p:cNvSpPr>
            <a:spLocks noGrp="1"/>
          </p:cNvSpPr>
          <p:nvPr>
            <p:ph type="body" sz="quarter" idx="11"/>
          </p:nvPr>
        </p:nvSpPr>
        <p:spPr>
          <a:xfrm>
            <a:off x="4331688" y="2203980"/>
            <a:ext cx="1090432" cy="4045128"/>
          </a:xfrm>
        </p:spPr>
        <p:txBody>
          <a:bodyPr vert="eaVert">
            <a:normAutofit/>
          </a:bodyPr>
          <a:lstStyle/>
          <a:p>
            <a:r>
              <a:rPr lang="zh-CN" altLang="en-US" dirty="0"/>
              <a:t>选择紫旗（机构版以上），寻找金叉「进攻」初期的节奏</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76553" y="821707"/>
            <a:ext cx="2908630" cy="1184044"/>
          </a:xfrm>
          <a:prstGeom prst="rect">
            <a:avLst/>
          </a:prstGeom>
          <a:ln>
            <a:solidFill>
              <a:srgbClr val="00B0F0"/>
            </a:solidFill>
          </a:ln>
        </p:spPr>
      </p:pic>
      <p:pic>
        <p:nvPicPr>
          <p:cNvPr id="15" name="图片 14"/>
          <p:cNvPicPr>
            <a:picLocks noChangeAspect="1"/>
          </p:cNvPicPr>
          <p:nvPr/>
        </p:nvPicPr>
        <p:blipFill>
          <a:blip r:embed="rId4"/>
          <a:stretch>
            <a:fillRect/>
          </a:stretch>
        </p:blipFill>
        <p:spPr>
          <a:xfrm>
            <a:off x="6578870" y="821706"/>
            <a:ext cx="3087442" cy="1071901"/>
          </a:xfrm>
          <a:prstGeom prst="rect">
            <a:avLst/>
          </a:prstGeom>
          <a:ln>
            <a:solidFill>
              <a:srgbClr val="00B0F0"/>
            </a:solidFill>
          </a:ln>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t="589" b="589"/>
          <a:stretch>
            <a:fillRect/>
          </a:stretch>
        </p:blipFill>
        <p:spPr>
          <a:xfrm>
            <a:off x="1076553" y="2203980"/>
            <a:ext cx="2898269" cy="4045129"/>
          </a:xfrm>
          <a:prstGeom prst="rect">
            <a:avLst/>
          </a:prstGeom>
          <a:ln>
            <a:solidFill>
              <a:srgbClr val="00B0F0"/>
            </a:solidFill>
          </a:ln>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rcRect t="1440" b="6918"/>
          <a:stretch>
            <a:fillRect/>
          </a:stretch>
        </p:blipFill>
        <p:spPr>
          <a:xfrm>
            <a:off x="6578869" y="2203980"/>
            <a:ext cx="3087442" cy="4018146"/>
          </a:xfrm>
          <a:prstGeom prst="rect">
            <a:avLst/>
          </a:prstGeom>
          <a:ln>
            <a:solidFill>
              <a:srgbClr val="00B0F0"/>
            </a:solidFill>
          </a:ln>
        </p:spPr>
      </p:pic>
      <p:sp>
        <p:nvSpPr>
          <p:cNvPr id="4" name="矩形: 圆角 3"/>
          <p:cNvSpPr/>
          <p:nvPr/>
        </p:nvSpPr>
        <p:spPr>
          <a:xfrm>
            <a:off x="5787072" y="3212734"/>
            <a:ext cx="354881" cy="959215"/>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vert="eaVert" rtlCol="0" anchor="ctr"/>
          <a:lstStyle/>
          <a:p>
            <a:pPr algn="ctr"/>
            <a:r>
              <a:rPr lang="en-US" altLang="zh-CN" sz="1400" spc="300" dirty="0">
                <a:cs typeface="+mn-ea"/>
                <a:sym typeface="+mn-lt"/>
              </a:rPr>
              <a:t>10</a:t>
            </a:r>
            <a:r>
              <a:rPr lang="zh-CN" altLang="en-US" sz="1400" spc="300" dirty="0">
                <a:cs typeface="+mn-ea"/>
                <a:sym typeface="+mn-lt"/>
              </a:rPr>
              <a:t>月</a:t>
            </a:r>
            <a:r>
              <a:rPr lang="en-US" altLang="zh-CN" sz="1400" spc="300" dirty="0">
                <a:cs typeface="+mn-ea"/>
                <a:sym typeface="+mn-lt"/>
              </a:rPr>
              <a:t>26</a:t>
            </a:r>
            <a:endParaRPr lang="zh-CN" altLang="en-US" sz="1400" spc="300" dirty="0">
              <a:cs typeface="+mn-ea"/>
              <a:sym typeface="+mn-lt"/>
            </a:endParaRPr>
          </a:p>
        </p:txBody>
      </p:sp>
      <p:sp>
        <p:nvSpPr>
          <p:cNvPr id="8" name="矩形: 圆角 7"/>
          <p:cNvSpPr/>
          <p:nvPr/>
        </p:nvSpPr>
        <p:spPr>
          <a:xfrm>
            <a:off x="4394035" y="1046656"/>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盘中</a:t>
            </a:r>
          </a:p>
        </p:txBody>
      </p:sp>
      <p:sp>
        <p:nvSpPr>
          <p:cNvPr id="11" name="矩形: 圆角 10"/>
          <p:cNvSpPr/>
          <p:nvPr/>
        </p:nvSpPr>
        <p:spPr>
          <a:xfrm>
            <a:off x="10343014" y="1207327"/>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盘后</a:t>
            </a:r>
          </a:p>
        </p:txBody>
      </p:sp>
      <p:sp>
        <p:nvSpPr>
          <p:cNvPr id="6" name="文本占位符 2"/>
          <p:cNvSpPr txBox="1"/>
          <p:nvPr/>
        </p:nvSpPr>
        <p:spPr>
          <a:xfrm>
            <a:off x="10280667" y="2203980"/>
            <a:ext cx="1090432" cy="4045128"/>
          </a:xfrm>
          <a:prstGeom prst="rect">
            <a:avLst/>
          </a:prstGeom>
        </p:spPr>
        <p:txBody>
          <a:bodyPr vert="eaVert">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直接选「紫旗回档」，死叉</a:t>
            </a:r>
            <a:r>
              <a:rPr lang="en-US" altLang="zh-CN" dirty="0"/>
              <a:t>3</a:t>
            </a:r>
            <a:r>
              <a:rPr lang="zh-CN" altLang="en-US" dirty="0"/>
              <a:t>天以上，等待回档的「潜力」股</a:t>
            </a:r>
          </a:p>
        </p:txBody>
      </p:sp>
      <p:sp>
        <p:nvSpPr>
          <p:cNvPr id="5" name="矩形 4"/>
          <p:cNvSpPr/>
          <p:nvPr/>
        </p:nvSpPr>
        <p:spPr>
          <a:xfrm>
            <a:off x="8026400" y="1527752"/>
            <a:ext cx="1219200" cy="347361"/>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 name="矩形 6"/>
          <p:cNvSpPr/>
          <p:nvPr/>
        </p:nvSpPr>
        <p:spPr>
          <a:xfrm>
            <a:off x="8026400" y="1280509"/>
            <a:ext cx="1219200" cy="320425"/>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近期龙虎回档表现</a:t>
            </a:r>
          </a:p>
        </p:txBody>
      </p:sp>
      <p:sp>
        <p:nvSpPr>
          <p:cNvPr id="3" name="文本占位符 2"/>
          <p:cNvSpPr>
            <a:spLocks noGrp="1"/>
          </p:cNvSpPr>
          <p:nvPr>
            <p:ph type="body" sz="quarter" idx="11"/>
          </p:nvPr>
        </p:nvSpPr>
        <p:spPr/>
        <p:txBody>
          <a:bodyPr/>
          <a:lstStyle/>
          <a:p>
            <a:endParaRPr lang="zh-CN"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20" y="901837"/>
            <a:ext cx="5686988" cy="1117087"/>
          </a:xfrm>
          <a:prstGeom prst="rect">
            <a:avLst/>
          </a:prstGeom>
          <a:ln>
            <a:solidFill>
              <a:schemeClr val="accent1"/>
            </a:solidFill>
          </a:ln>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3"/>
          <a:stretch>
            <a:fillRect/>
          </a:stretch>
        </p:blipFill>
        <p:spPr>
          <a:xfrm>
            <a:off x="320620" y="2191185"/>
            <a:ext cx="5686988" cy="1144477"/>
          </a:xfrm>
          <a:prstGeom prst="rect">
            <a:avLst/>
          </a:prstGeom>
          <a:ln>
            <a:solidFill>
              <a:schemeClr val="accent1"/>
            </a:solidFill>
          </a:ln>
        </p:spPr>
      </p:pic>
      <p:pic>
        <p:nvPicPr>
          <p:cNvPr id="7" name="图片 6"/>
          <p:cNvPicPr>
            <a:picLocks noChangeAspect="1"/>
          </p:cNvPicPr>
          <p:nvPr/>
        </p:nvPicPr>
        <p:blipFill>
          <a:blip r:embed="rId4"/>
          <a:stretch>
            <a:fillRect/>
          </a:stretch>
        </p:blipFill>
        <p:spPr>
          <a:xfrm>
            <a:off x="6096000" y="901837"/>
            <a:ext cx="5115479" cy="3313869"/>
          </a:xfrm>
          <a:prstGeom prst="rect">
            <a:avLst/>
          </a:prstGeom>
          <a:ln>
            <a:solidFill>
              <a:schemeClr val="accent1"/>
            </a:solidFill>
          </a:ln>
        </p:spPr>
      </p:pic>
      <p:pic>
        <p:nvPicPr>
          <p:cNvPr id="9" name="图片 8"/>
          <p:cNvPicPr>
            <a:picLocks noChangeAspect="1"/>
          </p:cNvPicPr>
          <p:nvPr/>
        </p:nvPicPr>
        <p:blipFill>
          <a:blip r:embed="rId5"/>
          <a:srcRect r="54248"/>
          <a:stretch>
            <a:fillRect/>
          </a:stretch>
        </p:blipFill>
        <p:spPr>
          <a:xfrm>
            <a:off x="8529577" y="2436398"/>
            <a:ext cx="1873675" cy="3069052"/>
          </a:xfrm>
          <a:prstGeom prst="rect">
            <a:avLst/>
          </a:prstGeom>
          <a:ln>
            <a:solidFill>
              <a:schemeClr val="accent1"/>
            </a:solidFill>
          </a:ln>
        </p:spPr>
      </p:pic>
      <p:pic>
        <p:nvPicPr>
          <p:cNvPr id="11" name="图片 10"/>
          <p:cNvPicPr>
            <a:picLocks noChangeAspect="1"/>
          </p:cNvPicPr>
          <p:nvPr/>
        </p:nvPicPr>
        <p:blipFill>
          <a:blip r:embed="rId6"/>
          <a:stretch>
            <a:fillRect/>
          </a:stretch>
        </p:blipFill>
        <p:spPr>
          <a:xfrm>
            <a:off x="586903" y="3378879"/>
            <a:ext cx="5242814" cy="2556598"/>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 name="COMMONDATA" val="eyJoZGlkIjoiY2VjMWU5MTk5OGQyZDRjNDI5M2FkMjMzMDk5YzdjNm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641</Words>
  <Application>Microsoft Office PowerPoint</Application>
  <PresentationFormat>宽屏</PresentationFormat>
  <Paragraphs>88</Paragraphs>
  <Slides>14</Slides>
  <Notes>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14</vt:i4>
      </vt:variant>
    </vt:vector>
  </HeadingPairs>
  <TitlesOfParts>
    <vt:vector size="26" baseType="lpstr">
      <vt:lpstr>Noto Sans S Chinese Bold</vt:lpstr>
      <vt:lpstr>Roboto</vt:lpstr>
      <vt:lpstr>等线</vt:lpstr>
      <vt:lpstr>思源黑体 CN Heavy</vt:lpstr>
      <vt:lpstr>思源黑体 CN Medium</vt:lpstr>
      <vt:lpstr>思源黑体 CN Normal</vt:lpstr>
      <vt:lpstr>思源黑体 CN Regular</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猪肠 十二</cp:lastModifiedBy>
  <cp:revision>1713</cp:revision>
  <dcterms:created xsi:type="dcterms:W3CDTF">2019-06-19T02:08:00Z</dcterms:created>
  <dcterms:modified xsi:type="dcterms:W3CDTF">2025-10-31T01:39:03Z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EBF8DB5FD94B49F7B17BC65F9BA08668</vt:lpwstr>
  </property>
</Properties>
</file>