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1"/>
  </p:notesMasterIdLst>
  <p:handoutMasterIdLst>
    <p:handoutMasterId r:id="rId22"/>
  </p:handoutMasterIdLst>
  <p:sldIdLst>
    <p:sldId id="4166" r:id="rId4"/>
    <p:sldId id="4167" r:id="rId5"/>
    <p:sldId id="4168" r:id="rId6"/>
    <p:sldId id="4220" r:id="rId7"/>
    <p:sldId id="4221" r:id="rId8"/>
    <p:sldId id="4236" r:id="rId9"/>
    <p:sldId id="4237" r:id="rId10"/>
    <p:sldId id="4229" r:id="rId11"/>
    <p:sldId id="4233" r:id="rId12"/>
    <p:sldId id="4238" r:id="rId13"/>
    <p:sldId id="4239" r:id="rId14"/>
    <p:sldId id="4183" r:id="rId15"/>
    <p:sldId id="4209" r:id="rId16"/>
    <p:sldId id="4184" r:id="rId17"/>
    <p:sldId id="4189" r:id="rId18"/>
    <p:sldId id="4241" r:id="rId19"/>
    <p:sldId id="4230" r:id="rId20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5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6.xml"/><Relationship Id="rId6" Type="http://schemas.openxmlformats.org/officeDocument/2006/relationships/image" Target="../media/image38.png"/><Relationship Id="rId5" Type="http://schemas.openxmlformats.org/officeDocument/2006/relationships/tags" Target="../tags/tag145.xml"/><Relationship Id="rId4" Type="http://schemas.openxmlformats.org/officeDocument/2006/relationships/image" Target="../media/image3.png"/><Relationship Id="rId3" Type="http://schemas.openxmlformats.org/officeDocument/2006/relationships/tags" Target="../tags/tag144.xml"/><Relationship Id="rId2" Type="http://schemas.openxmlformats.org/officeDocument/2006/relationships/image" Target="../media/image1.png"/><Relationship Id="rId1" Type="http://schemas.openxmlformats.org/officeDocument/2006/relationships/tags" Target="../tags/tag143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老鸭头（芯片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/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半导体）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5" y="909955"/>
            <a:ext cx="6621780" cy="5372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0" y="1004570"/>
            <a:ext cx="3874770" cy="3027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565" y="3130550"/>
            <a:ext cx="4297680" cy="30505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下周两个关键点</a:t>
            </a:r>
            <a:endParaRPr 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956310"/>
            <a:ext cx="5514340" cy="5374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520" y="956310"/>
            <a:ext cx="3702685" cy="3251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681085" y="1198880"/>
            <a:ext cx="190309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①哪些率先企稳，筹码锁仓。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2835910"/>
            <a:ext cx="3729355" cy="31718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584315" y="6007735"/>
            <a:ext cx="4874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②本周错杀个股的修复，再次到压力是否补量。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十月开门红</a:t>
            </a:r>
            <a:r>
              <a:rPr lang="en-US" alt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布局老鸭头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2025.10.9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市场：本周回顾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" y="907415"/>
            <a:ext cx="6085840" cy="4500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420620" y="2788285"/>
            <a:ext cx="31299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周四提示：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节前买的仓位适当做</a:t>
            </a:r>
            <a:r>
              <a:rPr lang="en-US" altLang="zh-CN">
                <a:highlight>
                  <a:srgbClr val="FFFF00"/>
                </a:highlight>
              </a:rPr>
              <a:t>T</a:t>
            </a:r>
            <a:r>
              <a:rPr lang="zh-CN" altLang="en-US">
                <a:highlight>
                  <a:srgbClr val="FFFF00"/>
                </a:highlight>
              </a:rPr>
              <a:t>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套现盘即将涌出，导致回档。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405" y="907415"/>
            <a:ext cx="5330190" cy="4499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8432800" y="291211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周五提示：两融比率降低利空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死叉调整</a:t>
            </a:r>
            <a:r>
              <a:rPr lang="en-US" altLang="zh-CN">
                <a:highlight>
                  <a:srgbClr val="FFFF00"/>
                </a:highlight>
              </a:rPr>
              <a:t>2-3</a:t>
            </a:r>
            <a:r>
              <a:rPr lang="zh-CN" altLang="en-US">
                <a:highlight>
                  <a:srgbClr val="FFFF00"/>
                </a:highlight>
              </a:rPr>
              <a:t>天，以卖为主。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消息面（偏空）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00" y="1045210"/>
            <a:ext cx="86429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①两个大国的</a:t>
            </a:r>
            <a:r>
              <a:rPr lang="zh-CN" altLang="en-US">
                <a:solidFill>
                  <a:srgbClr val="FF0000"/>
                </a:solidFill>
              </a:rPr>
              <a:t>贸易摩擦</a:t>
            </a:r>
            <a:r>
              <a:rPr lang="zh-CN" altLang="en-US"/>
              <a:t>再成市场关注的焦点。（</a:t>
            </a:r>
            <a:r>
              <a:rPr lang="zh-CN" altLang="en-US">
                <a:solidFill>
                  <a:srgbClr val="F315F3"/>
                </a:solidFill>
              </a:rPr>
              <a:t>利空科技、利好有色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②美国政府</a:t>
            </a:r>
            <a:r>
              <a:rPr lang="zh-CN" altLang="en-US">
                <a:solidFill>
                  <a:srgbClr val="FF0000"/>
                </a:solidFill>
              </a:rPr>
              <a:t>停摆</a:t>
            </a:r>
            <a:r>
              <a:rPr lang="zh-CN" altLang="en-US"/>
              <a:t>持续发酵。（</a:t>
            </a:r>
            <a:r>
              <a:rPr lang="zh-CN" altLang="en-US">
                <a:solidFill>
                  <a:srgbClr val="F315F3"/>
                </a:solidFill>
              </a:rPr>
              <a:t>利好有色</a:t>
            </a:r>
            <a:r>
              <a:rPr lang="zh-CN" altLang="en-US"/>
              <a:t>）</a:t>
            </a:r>
            <a:endParaRPr lang="zh-CN" altLang="en-US"/>
          </a:p>
          <a:p>
            <a:r>
              <a:rPr lang="zh-CN" altLang="en-US"/>
              <a:t>③部分</a:t>
            </a:r>
            <a:r>
              <a:rPr lang="zh-CN" altLang="en-US">
                <a:solidFill>
                  <a:srgbClr val="0029DA"/>
                </a:solidFill>
              </a:rPr>
              <a:t>科技股的</a:t>
            </a:r>
            <a:r>
              <a:rPr lang="en-US" altLang="zh-CN">
                <a:solidFill>
                  <a:srgbClr val="0029DA"/>
                </a:solidFill>
              </a:rPr>
              <a:t>“</a:t>
            </a:r>
            <a:r>
              <a:rPr lang="zh-CN" altLang="en-US">
                <a:solidFill>
                  <a:srgbClr val="0029DA"/>
                </a:solidFill>
              </a:rPr>
              <a:t>负面</a:t>
            </a:r>
            <a:r>
              <a:rPr lang="en-US" altLang="zh-CN">
                <a:solidFill>
                  <a:srgbClr val="0029DA"/>
                </a:solidFill>
              </a:rPr>
              <a:t>”</a:t>
            </a:r>
            <a:r>
              <a:rPr lang="zh-CN" altLang="en-US">
                <a:solidFill>
                  <a:srgbClr val="0029DA"/>
                </a:solidFill>
              </a:rPr>
              <a:t>消息</a:t>
            </a:r>
            <a:r>
              <a:rPr lang="zh-CN" altLang="en-US"/>
              <a:t>也打击了市场信心。（</a:t>
            </a:r>
            <a:r>
              <a:rPr lang="zh-CN" altLang="en-US">
                <a:solidFill>
                  <a:srgbClr val="F315F3"/>
                </a:solidFill>
              </a:rPr>
              <a:t>高通立案，特斯拉机器人</a:t>
            </a:r>
            <a:r>
              <a:rPr lang="en-US" altLang="zh-CN">
                <a:solidFill>
                  <a:srgbClr val="F315F3"/>
                </a:solidFill>
              </a:rPr>
              <a:t>“</a:t>
            </a:r>
            <a:r>
              <a:rPr lang="zh-CN" altLang="en-US">
                <a:solidFill>
                  <a:srgbClr val="F315F3"/>
                </a:solidFill>
              </a:rPr>
              <a:t>缺手</a:t>
            </a:r>
            <a:r>
              <a:rPr lang="en-US" altLang="zh-CN">
                <a:solidFill>
                  <a:srgbClr val="F315F3"/>
                </a:solidFill>
              </a:rPr>
              <a:t>”</a:t>
            </a:r>
            <a:r>
              <a:rPr lang="zh-CN" altLang="en-US">
                <a:solidFill>
                  <a:srgbClr val="F315F3"/>
                </a:solidFill>
              </a:rPr>
              <a:t>等</a:t>
            </a:r>
            <a:r>
              <a:rPr lang="zh-CN" altLang="en-US"/>
              <a:t>）</a:t>
            </a:r>
            <a:endParaRPr lang="en-US" altLang="zh-CN"/>
          </a:p>
          <a:p>
            <a:r>
              <a:rPr lang="zh-CN" altLang="en-US"/>
              <a:t>④两融折算率再次上调。（</a:t>
            </a:r>
            <a:r>
              <a:rPr lang="zh-CN" altLang="en-US">
                <a:solidFill>
                  <a:srgbClr val="F315F3"/>
                </a:solidFill>
              </a:rPr>
              <a:t>利空修复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865" y="2244090"/>
            <a:ext cx="3172460" cy="3675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332095" y="5972175"/>
            <a:ext cx="228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（图片来源网络</a:t>
            </a:r>
            <a:r>
              <a:rPr lang="zh-CN" altLang="en-US"/>
              <a:t>）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" y="3112770"/>
            <a:ext cx="4019550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598805" y="54908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周五全球指数调整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 descr="死叉三天后买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490" y="2223135"/>
            <a:ext cx="3305175" cy="29337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809355" y="5322570"/>
            <a:ext cx="3314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  <a:highlight>
                  <a:srgbClr val="FFFF00"/>
                </a:highlight>
              </a:rPr>
              <a:t>下周策略：</a:t>
            </a:r>
            <a:endParaRPr lang="zh-CN" altLang="en-US">
              <a:solidFill>
                <a:srgbClr val="F315F3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死叉回档释，放节前获利盘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寻找率先强势企稳信号个股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从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ETF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找机会，重在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（芯片）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8925" y="939800"/>
            <a:ext cx="7983220" cy="5506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710" y="1174115"/>
            <a:ext cx="3600450" cy="2548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8093710" y="3723005"/>
            <a:ext cx="3599815" cy="24193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从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ETF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找机会，重在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（有色）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20605" y="667321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" y="944880"/>
            <a:ext cx="7708265" cy="5322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0" y="864870"/>
            <a:ext cx="3845560" cy="2993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550" y="3429635"/>
            <a:ext cx="3844925" cy="27584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老鸭头（有色）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46597" t="7176"/>
          <a:stretch>
            <a:fillRect/>
          </a:stretch>
        </p:blipFill>
        <p:spPr>
          <a:xfrm>
            <a:off x="144780" y="918845"/>
            <a:ext cx="6015355" cy="5620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591945" y="301942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有色控盘</a:t>
            </a:r>
            <a:r>
              <a:rPr lang="en-US" altLang="zh-CN"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以上的建立股池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寻找二次控盘启动老鸭头突破机会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015" y="963930"/>
            <a:ext cx="4177030" cy="309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160" y="3218180"/>
            <a:ext cx="4619625" cy="3111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972</Words>
  <Application>WPS 演示</Application>
  <PresentationFormat>宽屏</PresentationFormat>
  <Paragraphs>114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1059</cp:revision>
  <dcterms:created xsi:type="dcterms:W3CDTF">2019-06-19T02:08:00Z</dcterms:created>
  <dcterms:modified xsi:type="dcterms:W3CDTF">2025-10-11T10:03:06Z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67F8E99CA25843CDBAFD0150A9FB820A</vt:lpwstr>
  </property>
</Properties>
</file>