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38" r:id="rId3"/>
    <p:sldId id="602" r:id="rId4"/>
    <p:sldId id="603" r:id="rId5"/>
    <p:sldId id="1205" r:id="rId6"/>
    <p:sldId id="1090" r:id="rId8"/>
    <p:sldId id="894" r:id="rId9"/>
    <p:sldId id="607" r:id="rId10"/>
    <p:sldId id="1200" r:id="rId11"/>
    <p:sldId id="1209" r:id="rId12"/>
    <p:sldId id="1204" r:id="rId13"/>
    <p:sldId id="1207" r:id="rId14"/>
    <p:sldId id="1184" r:id="rId15"/>
    <p:sldId id="614" r:id="rId16"/>
    <p:sldId id="1208" r:id="rId17"/>
    <p:sldId id="1179" r:id="rId18"/>
    <p:sldId id="1191" r:id="rId19"/>
    <p:sldId id="1211" r:id="rId20"/>
    <p:sldId id="1210" r:id="rId21"/>
    <p:sldId id="1195" r:id="rId22"/>
    <p:sldId id="1029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6" userDrawn="1">
          <p15:clr>
            <a:srgbClr val="A4A3A4"/>
          </p15:clr>
        </p15:guide>
        <p15:guide id="2" pos="3924" userDrawn="1">
          <p15:clr>
            <a:srgbClr val="A4A3A4"/>
          </p15:clr>
        </p15:guide>
        <p15:guide id="3" pos="4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255442523" name="婵&amp;HO" initials="婵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75"/>
    <a:srgbClr val="B34500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56"/>
        <p:guide pos="3924"/>
        <p:guide pos="48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55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22300" y="6431915"/>
            <a:ext cx="10888345" cy="442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何灶婵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，投顾执业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编号:A1120622050001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，基金从业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A20211117003798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基金的过往业绩并不预示其未来表现，基金管理人管理的其他基金的业绩并不构成基金业绩表现的保证。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Relationship Id="rId3" Type="http://schemas.openxmlformats.org/officeDocument/2006/relationships/image" Target="../media/image10.png"/><Relationship Id="rId2" Type="http://schemas.openxmlformats.org/officeDocument/2006/relationships/tags" Target="../tags/tag34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4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5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6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8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9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0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1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2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3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3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10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13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9295" y="1771650"/>
            <a:ext cx="8692515" cy="1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主题布局</a:t>
            </a:r>
            <a:r>
              <a:rPr lang="en-US" alt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 </a:t>
            </a:r>
            <a:r>
              <a:rPr 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赢战四季度</a:t>
            </a:r>
            <a:endParaRPr lang="zh-CN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何灶婵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:A1120622050001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5708015" cy="122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资深投顾，金融专业出身，专注研究市场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余年。对大盘研判有独特自我见解。独创翻倍超跌战法、龙头回马枪，方法实用易懂，服务专业用心，深受用户朋友的喜欢。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 descr="132_1725773815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0" y="727710"/>
            <a:ext cx="3937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59050" y="68580"/>
            <a:ext cx="7049770" cy="788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节前分析电池、光伏板块机会</a:t>
            </a:r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endParaRPr lang="en-US" altLang="zh-CN" sz="40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30680" y="5910580"/>
            <a:ext cx="9029065" cy="744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830" y="1047750"/>
            <a:ext cx="10114915" cy="47631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48100" y="68580"/>
            <a:ext cx="5760720" cy="788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</a:t>
            </a:r>
            <a:r>
              <a:rPr lang="zh-CN" altLang="en-US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轮动逻辑</a:t>
            </a:r>
            <a:endParaRPr lang="zh-CN" altLang="en-US" sz="40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30680" y="5910580"/>
            <a:ext cx="9029065" cy="744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0825" y="941070"/>
            <a:ext cx="6610350" cy="30073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r>
              <a:rPr lang="zh-CN" altLang="en-US"/>
              <a:t>今年</a:t>
            </a:r>
            <a:r>
              <a:rPr lang="en-US" altLang="zh-CN"/>
              <a:t>7-8</a:t>
            </a:r>
            <a:r>
              <a:rPr lang="zh-CN" altLang="en-US"/>
              <a:t>月，市场的主线是</a:t>
            </a:r>
            <a:r>
              <a:rPr lang="en-US" altLang="zh-CN"/>
              <a:t>AI</a:t>
            </a:r>
            <a:r>
              <a:rPr lang="zh-CN" altLang="en-US"/>
              <a:t>，主要得益于业绩季效应；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9</a:t>
            </a:r>
            <a:r>
              <a:rPr lang="zh-CN" altLang="en-US"/>
              <a:t>月，主线转向了半导体和电子，得益于下半年苹果旗舰上市、光刻机和自主可控进展等一系列传闻的发酵；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10</a:t>
            </a:r>
            <a:r>
              <a:rPr lang="zh-CN" altLang="en-US"/>
              <a:t>月份呢？</a:t>
            </a:r>
            <a:endParaRPr lang="zh-CN" altLang="en-US"/>
          </a:p>
          <a:p>
            <a:r>
              <a:rPr lang="en-US" altLang="zh-CN"/>
              <a:t> </a:t>
            </a:r>
            <a:r>
              <a:rPr lang="zh-CN" altLang="en-US"/>
              <a:t>目前看，很有可能该轮到</a:t>
            </a:r>
            <a:r>
              <a:rPr lang="zh-CN" altLang="en-US">
                <a:solidFill>
                  <a:srgbClr val="FF0000"/>
                </a:solidFill>
              </a:rPr>
              <a:t>电池和光伏</a:t>
            </a:r>
            <a:r>
              <a:rPr lang="zh-CN" altLang="en-US"/>
              <a:t>等反内卷板块了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、这些板块近期还没表现过，估值相对更合理；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，反内卷政策在持续发力，对业绩的推动，市场期待很高；</a:t>
            </a:r>
            <a:endParaRPr lang="zh-CN" altLang="en-US"/>
          </a:p>
          <a:p>
            <a:r>
              <a:rPr lang="en-US"/>
              <a:t>3</a:t>
            </a:r>
            <a:r>
              <a:rPr lang="zh-CN" altLang="en-US"/>
              <a:t>、十月是相关行业的旺季，利好消息较多。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586980" y="941705"/>
            <a:ext cx="4495165" cy="19754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75" y="941070"/>
            <a:ext cx="4113530" cy="3454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1960" y="4352290"/>
            <a:ext cx="6316345" cy="1989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>
                <a:sym typeface="+mn-ea"/>
              </a:rPr>
              <a:t>9-12</a:t>
            </a:r>
            <a:r>
              <a:rPr lang="zh-CN" altLang="en-US">
                <a:sym typeface="+mn-ea"/>
              </a:rPr>
              <a:t>月，一直以来是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新能源车冲量</a:t>
            </a:r>
            <a:r>
              <a:rPr lang="zh-CN" altLang="en-US">
                <a:sym typeface="+mn-ea"/>
              </a:rPr>
              <a:t>的重要节点，销量会再上一个台阶。</a:t>
            </a:r>
            <a:r>
              <a:rPr lang="en-US" altLang="zh-CN">
                <a:sym typeface="+mn-ea"/>
              </a:rPr>
              <a:t> </a:t>
            </a:r>
            <a:endParaRPr lang="en-US" altLang="zh-CN">
              <a:sym typeface="+mn-ea"/>
            </a:endParaRPr>
          </a:p>
          <a:p>
            <a:pPr algn="l"/>
            <a:endParaRPr lang="en-US" altLang="zh-CN"/>
          </a:p>
          <a:p>
            <a:pPr algn="l"/>
            <a:r>
              <a:rPr lang="zh-CN" altLang="en-US">
                <a:sym typeface="+mn-ea"/>
              </a:rPr>
              <a:t>①新车发布会不断，各个友商新车上市</a:t>
            </a:r>
            <a:endParaRPr lang="zh-CN" altLang="en-US"/>
          </a:p>
          <a:p>
            <a:pPr algn="l"/>
            <a:r>
              <a:rPr lang="zh-CN" altLang="en-US">
                <a:sym typeface="+mn-ea"/>
              </a:rPr>
              <a:t>②年底促销力度会加大，</a:t>
            </a:r>
            <a:endParaRPr lang="zh-CN" altLang="en-US"/>
          </a:p>
          <a:p>
            <a:pPr algn="l"/>
            <a:r>
              <a:rPr lang="zh-CN" altLang="en-US">
                <a:sym typeface="+mn-ea"/>
              </a:rPr>
              <a:t>③明年政策可能转向（如购置税、以旧换新等政策）。</a:t>
            </a:r>
            <a:endParaRPr lang="zh-CN" altLang="en-US"/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55535" y="4478655"/>
            <a:ext cx="4072255" cy="17760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今年前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8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个月，我国动力电池装车量合计达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418.1GWh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，同比增长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43.09%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。本来二、三季度景气度就不差，再叠加四季度的旺季增长，市场炒作所需要的景气度、关注度、情绪合力要素，基本就满足了。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13635" y="68580"/>
            <a:ext cx="8107680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科技估值回归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二次启动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27440" y="1100455"/>
            <a:ext cx="3324860" cy="3844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2925" y="6114415"/>
            <a:ext cx="11420475" cy="422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None/>
            </a:pPr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2275" y="1099820"/>
            <a:ext cx="5605145" cy="3597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275" y="1100455"/>
            <a:ext cx="7546340" cy="39827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2925" y="5266055"/>
            <a:ext cx="10998835" cy="983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2025 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年四季度存储芯片的上涨并非简单的周期反弹，而是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AI 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算力革命、技术迭代升级、国产替代加速三重逻辑共振的结果。行业已从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“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库存驱动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 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转向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“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需求驱动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，超级周期预计延续至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2026 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年。储存芯片当前处于高位高估值状态，但若是业绩超预期，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一定程度上会修复估值，但依然是市场主线，先高切低，再估值修复。优选芯片中位启动标的，低位资金关注低，高位资金避险，中位已被资金埋伏。</a:t>
            </a:r>
            <a:endParaRPr lang="zh-CN" altLang="en-US" sz="1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560" y="1828800"/>
            <a:ext cx="6984365" cy="33743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06855" y="2926715"/>
            <a:ext cx="95123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选股策略</a:t>
            </a:r>
            <a:endParaRPr lang="zh-CN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13635" y="68580"/>
            <a:ext cx="8107680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主线核心龙头股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反复做来回做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27440" y="1100455"/>
            <a:ext cx="3324860" cy="3844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2925" y="5508625"/>
            <a:ext cx="11420475" cy="1028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None/>
            </a:pPr>
            <a:endParaRPr lang="zh-CN" altLang="en-US" sz="1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2275" y="1099820"/>
            <a:ext cx="5605145" cy="3597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315" y="917575"/>
            <a:ext cx="7858125" cy="1933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20" y="2915920"/>
            <a:ext cx="8081645" cy="2028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4697095"/>
            <a:ext cx="8411210" cy="19145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9165" y="5941060"/>
            <a:ext cx="10168255" cy="76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sym typeface="+mn-ea"/>
              </a:rPr>
              <a:t>公募重仓：选择业绩好（滚动净利润持续上台阶）、趋势向上（在辅助线上）、反复控盘（主力控盘攀升）的大盘优质个股，分批减仓，顺势持股！</a:t>
            </a:r>
            <a:endParaRPr lang="zh-CN" altLang="en-US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8635" y="196850"/>
            <a:ext cx="4974590" cy="734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核心龙头选股教学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900" y="981075"/>
            <a:ext cx="10852150" cy="49098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61210" y="122555"/>
            <a:ext cx="8340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       </a:t>
            </a:r>
            <a:r>
              <a:rPr lang="zh-CN" altLang="en-US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短线龙头回档</a:t>
            </a:r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</a:t>
            </a:r>
            <a:endParaRPr lang="en-US" altLang="zh-CN" sz="40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0315" y="5944235"/>
            <a:ext cx="10402570" cy="639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4475" y="1061720"/>
            <a:ext cx="4083050" cy="2367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4595" y="937895"/>
            <a:ext cx="9782175" cy="53409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5093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6645" y="1549400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行情要点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四季度主线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选股策略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158845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3105" y="3011170"/>
            <a:ext cx="8473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行情要点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利空来袭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低开高走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93165" y="5841365"/>
            <a:ext cx="9915525" cy="650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因贸易战突发利空、大盘低开，日内拉升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88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点，韧性十足，当前市场信心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流动性比今年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月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7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日强太多，依然看好市场中期走强的可能；大盘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B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点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资金绿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死叉，新一轮个股去弱留强已开始，留意修复好个股持仓调仓。</a:t>
            </a:r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165" y="933450"/>
            <a:ext cx="9775190" cy="47263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短线选最强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中线选最稳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4825" y="6012815"/>
            <a:ext cx="11236960" cy="4457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当前市场短线最强指数科创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50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688+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热点个股适合短线操作；而中线稳健模型适合选择中证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A100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成份股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495" y="848360"/>
            <a:ext cx="11241405" cy="49726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稀土高潮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科技补涨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967105" y="6020435"/>
            <a:ext cx="10793095" cy="426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930" y="831850"/>
            <a:ext cx="7997825" cy="5346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810625" y="1104900"/>
            <a:ext cx="318579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）核聚变：中国核聚变装置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BEST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建设取得关键突破，有望在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2030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年通过核聚变发电点亮第一盏灯。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）新凯来：深圳市相关官员公开确认，本土半导体企业新凯来将参加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湾芯展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，并会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给大家带来惊喜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）稀土永磁：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日晚间，包钢股份、北方稀土发布公告称，上调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2025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年第四季度稀土精矿关联交易价格。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）光刻胶：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2025•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光刻胶及集成电路材料先进技术和产业应用研讨会将在下个月举行，以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光刻突围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材聚绍兴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为主题，助力实现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2030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年关键材料国产化超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70%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的战略目标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5125" y="2559685"/>
            <a:ext cx="90722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主线热点布局</a:t>
            </a:r>
            <a:endParaRPr lang="zh-CN" altLang="en-US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春江水暖鸭先知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6125" y="5797550"/>
            <a:ext cx="11152505" cy="413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近期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个交易日资金流入有色、一带一路、锂电池、芯片为主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~</a:t>
            </a:r>
            <a:endParaRPr lang="en-US" altLang="zh-CN" sz="24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86850" y="1334770"/>
            <a:ext cx="2954655" cy="609536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040" y="1209040"/>
            <a:ext cx="10914380" cy="43630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48100" y="68580"/>
            <a:ext cx="5760720" cy="788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降息大周期</a:t>
            </a:r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zh-CN" altLang="en-US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利好有色</a:t>
            </a:r>
            <a:endParaRPr lang="en-US" altLang="zh-CN" sz="40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30680" y="5910580"/>
            <a:ext cx="9029065" cy="744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0025" y="5772785"/>
            <a:ext cx="10931525" cy="52959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受益逻辑：国庆期间黄金强势突破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4000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美元，有色大涨，（黄金股板块走强，顺带有色板块也可能联动上涨，大宗商品今年的行情一直很好，</a:t>
            </a:r>
            <a:r>
              <a:rPr lang="zh-CN" altLang="en-US" sz="14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考虑到美联储今年大概率还有</a:t>
            </a:r>
            <a:r>
              <a:rPr lang="en-US" altLang="zh-CN" sz="14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4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次降息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，这些美元定价的资产还会有表现）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技术面突破大平台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+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趋势向上。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" y="857250"/>
            <a:ext cx="11345545" cy="4714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4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COMMONDATA" val="eyJoZGlkIjoiOWFhYzUwZWNmOTk3M2Y1MTI5MjBiOWM4Y2UyNjJjNzUifQ=="/>
  <p:tag name="KSO_WPP_MARK_KEY" val="257877f6-fe8c-4c47-ab4c-274c99a6a791"/>
  <p:tag name="commondata" val="eyJoZGlkIjoiY2NjMjc2YTM3OTU3MDczMTg5NGExODc2MDBmZmJkNzM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1468</Words>
  <Application>WPS 演示</Application>
  <PresentationFormat>宽屏</PresentationFormat>
  <Paragraphs>98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Wingdings</vt:lpstr>
      <vt:lpstr>思源黑体 CN Normal</vt:lpstr>
      <vt:lpstr>黑体</vt:lpstr>
      <vt:lpstr>思源黑体 CN Light</vt:lpstr>
      <vt:lpstr>思源黑体 CN Bold</vt:lpstr>
      <vt:lpstr>思源黑体 CN Medium</vt:lpstr>
      <vt:lpstr>Noto Sans S Chinese Medium</vt:lpstr>
      <vt:lpstr>DIN Black</vt:lpstr>
      <vt:lpstr>楷体</vt:lpstr>
      <vt:lpstr>思源黑体 CN Heavy</vt:lpstr>
      <vt:lpstr>Arial Unicode MS</vt:lpstr>
      <vt:lpstr>Calibri</vt:lpstr>
      <vt:lpstr>Segoe Print</vt:lpstr>
      <vt:lpstr>汉仪雅酷黑简</vt:lpstr>
      <vt:lpstr>方正宝黑体 简 Medium</vt:lpstr>
      <vt:lpstr>汉仪旗黑-75S</vt:lpstr>
      <vt:lpstr>Black coffees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Lxc、</cp:lastModifiedBy>
  <cp:revision>970</cp:revision>
  <dcterms:created xsi:type="dcterms:W3CDTF">2019-06-19T02:08:00Z</dcterms:created>
  <dcterms:modified xsi:type="dcterms:W3CDTF">2025-10-13T11:09:49Z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98B0645011BC43B0BFB9BFC8374894E3</vt:lpwstr>
  </property>
</Properties>
</file>