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501" r:id="rId6"/>
    <p:sldId id="1587" r:id="rId8"/>
    <p:sldId id="1354" r:id="rId9"/>
    <p:sldId id="1590" r:id="rId10"/>
    <p:sldId id="1574" r:id="rId11"/>
    <p:sldId id="1588" r:id="rId12"/>
    <p:sldId id="1589" r:id="rId13"/>
    <p:sldId id="1591" r:id="rId14"/>
    <p:sldId id="607" r:id="rId15"/>
    <p:sldId id="1569" r:id="rId16"/>
    <p:sldId id="1592" r:id="rId17"/>
    <p:sldId id="1575" r:id="rId18"/>
    <p:sldId id="1576" r:id="rId19"/>
    <p:sldId id="1593" r:id="rId20"/>
    <p:sldId id="1594" r:id="rId21"/>
    <p:sldId id="1595" r:id="rId22"/>
    <p:sldId id="1577" r:id="rId23"/>
    <p:sldId id="1596" r:id="rId24"/>
    <p:sldId id="614" r:id="rId25"/>
    <p:sldId id="615" r:id="rId26"/>
    <p:sldId id="635" r:id="rId27"/>
    <p:sldId id="616" r:id="rId28"/>
    <p:sldId id="1598" r:id="rId29"/>
    <p:sldId id="1597" r:id="rId30"/>
    <p:sldId id="1553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244"/>
        <p:guide pos="3840"/>
        <p:guide pos="48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gs" Target="tags/tag104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76.xml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77.xml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8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79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0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81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82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3.xml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4.xml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5.xml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6.xml"/><Relationship Id="rId1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87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8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94.xml"/><Relationship Id="rId6" Type="http://schemas.openxmlformats.org/officeDocument/2006/relationships/image" Target="../media/image48.png"/><Relationship Id="rId5" Type="http://schemas.openxmlformats.org/officeDocument/2006/relationships/tags" Target="../tags/tag93.xml"/><Relationship Id="rId4" Type="http://schemas.openxmlformats.org/officeDocument/2006/relationships/image" Target="../media/image47.png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tags" Target="../tags/tag99.xml"/><Relationship Id="rId7" Type="http://schemas.openxmlformats.org/officeDocument/2006/relationships/image" Target="../media/image51.png"/><Relationship Id="rId6" Type="http://schemas.openxmlformats.org/officeDocument/2006/relationships/tags" Target="../tags/tag98.xml"/><Relationship Id="rId5" Type="http://schemas.openxmlformats.org/officeDocument/2006/relationships/image" Target="../media/image50.png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image" Target="../media/image49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100.xml"/><Relationship Id="rId1" Type="http://schemas.openxmlformats.org/officeDocument/2006/relationships/tags" Target="../tags/tag9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01.xml"/><Relationship Id="rId1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02.xml"/><Relationship Id="rId1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47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5" Type="http://schemas.openxmlformats.org/officeDocument/2006/relationships/notesSlide" Target="../notesSlides/notesSlide3.xml"/><Relationship Id="rId34" Type="http://schemas.openxmlformats.org/officeDocument/2006/relationships/slideLayout" Target="../slideLayouts/slideLayout5.xml"/><Relationship Id="rId33" Type="http://schemas.openxmlformats.org/officeDocument/2006/relationships/tags" Target="../tags/tag72.xml"/><Relationship Id="rId32" Type="http://schemas.openxmlformats.org/officeDocument/2006/relationships/image" Target="../media/image26.svg"/><Relationship Id="rId31" Type="http://schemas.openxmlformats.org/officeDocument/2006/relationships/image" Target="../media/image25.png"/><Relationship Id="rId30" Type="http://schemas.openxmlformats.org/officeDocument/2006/relationships/tags" Target="../tags/tag71.xml"/><Relationship Id="rId3" Type="http://schemas.openxmlformats.org/officeDocument/2006/relationships/tags" Target="../tags/tag50.xml"/><Relationship Id="rId29" Type="http://schemas.openxmlformats.org/officeDocument/2006/relationships/image" Target="../media/image24.svg"/><Relationship Id="rId28" Type="http://schemas.openxmlformats.org/officeDocument/2006/relationships/image" Target="../media/image23.png"/><Relationship Id="rId27" Type="http://schemas.openxmlformats.org/officeDocument/2006/relationships/tags" Target="../tags/tag70.xml"/><Relationship Id="rId26" Type="http://schemas.openxmlformats.org/officeDocument/2006/relationships/image" Target="../media/image22.svg"/><Relationship Id="rId25" Type="http://schemas.openxmlformats.org/officeDocument/2006/relationships/image" Target="../media/image21.png"/><Relationship Id="rId24" Type="http://schemas.openxmlformats.org/officeDocument/2006/relationships/tags" Target="../tags/tag69.xml"/><Relationship Id="rId23" Type="http://schemas.openxmlformats.org/officeDocument/2006/relationships/tags" Target="../tags/tag68.xml"/><Relationship Id="rId22" Type="http://schemas.openxmlformats.org/officeDocument/2006/relationships/tags" Target="../tags/tag67.xml"/><Relationship Id="rId21" Type="http://schemas.openxmlformats.org/officeDocument/2006/relationships/image" Target="../media/image20.svg"/><Relationship Id="rId20" Type="http://schemas.openxmlformats.org/officeDocument/2006/relationships/image" Target="../media/image19.png"/><Relationship Id="rId2" Type="http://schemas.openxmlformats.org/officeDocument/2006/relationships/tags" Target="../tags/tag49.xml"/><Relationship Id="rId19" Type="http://schemas.openxmlformats.org/officeDocument/2006/relationships/tags" Target="../tags/tag66.xml"/><Relationship Id="rId18" Type="http://schemas.openxmlformats.org/officeDocument/2006/relationships/tags" Target="../tags/tag65.xml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tags" Target="../tags/tag4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73.xml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74.xml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75.xml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16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4375" y="1399540"/>
            <a:ext cx="8511540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机构牛翻倍宝典①</a:t>
            </a:r>
            <a:endParaRPr lang="zh-CN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8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底部启动【立讯精密】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265" y="845820"/>
            <a:ext cx="10913110" cy="56076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9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底部启动【当升科技】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265" y="995045"/>
            <a:ext cx="10619105" cy="54330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机构牛翻倍龙头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1220" y="3575685"/>
            <a:ext cx="4505960" cy="2832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093595" y="69850"/>
            <a:ext cx="7353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用好牛熊线，玩转慢牛市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48715" y="873125"/>
            <a:ext cx="5405755" cy="231648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如何去更好的判断一只股票进入比较好的操作阶段。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用牛熊线天然箱体判断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正常的震荡状态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箱体之间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相对强势状态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熊线上移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超强势状态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熊线上移</a:t>
            </a: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220" y="836930"/>
            <a:ext cx="4414520" cy="26200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10" y="3409315"/>
            <a:ext cx="5942965" cy="29127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7156450" y="36404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熊线上移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流动资金翻红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是机会！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5" y="4184650"/>
            <a:ext cx="4371975" cy="964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7221220" y="12026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主升浪加速后，跌破熊线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通过大量的实盘案例验证得出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81505" y="1908810"/>
            <a:ext cx="898017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tx1"/>
                </a:solidFill>
              </a:rPr>
              <a:t>1</a:t>
            </a:r>
            <a:r>
              <a:rPr lang="zh-CN" altLang="en-US" sz="2000">
                <a:solidFill>
                  <a:schemeClr val="tx1"/>
                </a:solidFill>
              </a:rPr>
              <a:t>、选对大方向，做潜伏适合大部分人（底部启动模式）</a:t>
            </a:r>
            <a:endParaRPr lang="zh-CN" altLang="en-US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tx1"/>
                </a:solidFill>
              </a:rPr>
              <a:t>2</a:t>
            </a:r>
            <a:r>
              <a:rPr lang="zh-CN" altLang="en-US" sz="2000">
                <a:solidFill>
                  <a:schemeClr val="tx1"/>
                </a:solidFill>
              </a:rPr>
              <a:t>、滚动业绩紫</a:t>
            </a:r>
            <a:r>
              <a:rPr lang="en-US" altLang="zh-CN" sz="2000">
                <a:solidFill>
                  <a:schemeClr val="tx1"/>
                </a:solidFill>
              </a:rPr>
              <a:t>+</a:t>
            </a:r>
            <a:r>
              <a:rPr lang="zh-CN" altLang="en-US" sz="2000">
                <a:solidFill>
                  <a:schemeClr val="tx1"/>
                </a:solidFill>
              </a:rPr>
              <a:t>熊线上移</a:t>
            </a:r>
            <a:r>
              <a:rPr lang="en-US" altLang="zh-CN" sz="2000">
                <a:solidFill>
                  <a:schemeClr val="tx1"/>
                </a:solidFill>
              </a:rPr>
              <a:t>+</a:t>
            </a:r>
            <a:r>
              <a:rPr lang="zh-CN" altLang="en-US" sz="2000">
                <a:solidFill>
                  <a:schemeClr val="tx1"/>
                </a:solidFill>
              </a:rPr>
              <a:t>资金红</a:t>
            </a:r>
            <a:r>
              <a:rPr lang="en-US" altLang="zh-CN" sz="2000">
                <a:solidFill>
                  <a:schemeClr val="tx1"/>
                </a:solidFill>
              </a:rPr>
              <a:t>/</a:t>
            </a:r>
            <a:r>
              <a:rPr lang="zh-CN" altLang="en-US" sz="2000">
                <a:solidFill>
                  <a:schemeClr val="tx1"/>
                </a:solidFill>
              </a:rPr>
              <a:t>控盘，是机会（用好牛熊线，玩转牛市）</a:t>
            </a:r>
            <a:endParaRPr lang="zh-CN" altLang="en-US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tx1"/>
                </a:solidFill>
              </a:rPr>
              <a:t>3</a:t>
            </a:r>
            <a:r>
              <a:rPr lang="zh-CN" altLang="en-US" sz="2000">
                <a:solidFill>
                  <a:schemeClr val="tx1"/>
                </a:solidFill>
              </a:rPr>
              <a:t>、</a:t>
            </a:r>
            <a:r>
              <a:rPr lang="en-US" altLang="zh-CN" sz="2000">
                <a:solidFill>
                  <a:schemeClr val="tx1"/>
                </a:solidFill>
              </a:rPr>
              <a:t>“</a:t>
            </a:r>
            <a:r>
              <a:rPr lang="zh-CN" altLang="en-US" sz="2000">
                <a:solidFill>
                  <a:schemeClr val="tx1"/>
                </a:solidFill>
              </a:rPr>
              <a:t>大而美</a:t>
            </a:r>
            <a:r>
              <a:rPr lang="en-US" altLang="zh-CN" sz="2000">
                <a:solidFill>
                  <a:schemeClr val="tx1"/>
                </a:solidFill>
              </a:rPr>
              <a:t>”</a:t>
            </a:r>
            <a:r>
              <a:rPr lang="zh-CN" altLang="en-US" sz="2000">
                <a:solidFill>
                  <a:schemeClr val="tx1"/>
                </a:solidFill>
              </a:rPr>
              <a:t>机构资金源源不断，每次回撤都会有资金快速承接，大量</a:t>
            </a:r>
            <a:r>
              <a:rPr lang="en-US" altLang="zh-CN" sz="2000">
                <a:solidFill>
                  <a:schemeClr val="tx1"/>
                </a:solidFill>
              </a:rPr>
              <a:t>ETF</a:t>
            </a:r>
            <a:r>
              <a:rPr lang="zh-CN" altLang="en-US" sz="2000">
                <a:solidFill>
                  <a:schemeClr val="tx1"/>
                </a:solidFill>
              </a:rPr>
              <a:t>增仓，</a:t>
            </a:r>
            <a:r>
              <a:rPr lang="en-US" altLang="zh-CN" sz="2000">
                <a:solidFill>
                  <a:schemeClr val="tx1"/>
                </a:solidFill>
              </a:rPr>
              <a:t>    </a:t>
            </a:r>
            <a:endParaRPr lang="en-US" altLang="zh-CN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tx1"/>
                </a:solidFill>
              </a:rPr>
              <a:t>      </a:t>
            </a:r>
            <a:r>
              <a:rPr lang="zh-CN" altLang="en-US" sz="2000">
                <a:solidFill>
                  <a:schemeClr val="tx1"/>
                </a:solidFill>
              </a:rPr>
              <a:t>助推缓慢机构牛市</a:t>
            </a:r>
            <a:endParaRPr lang="zh-CN" altLang="en-US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tx1"/>
                </a:solidFill>
              </a:rPr>
              <a:t>4</a:t>
            </a:r>
            <a:r>
              <a:rPr lang="zh-CN" altLang="en-US" sz="2000">
                <a:solidFill>
                  <a:schemeClr val="tx1"/>
                </a:solidFill>
              </a:rPr>
              <a:t>、跟踪</a:t>
            </a:r>
            <a:r>
              <a:rPr lang="en-US" altLang="zh-CN" sz="2000">
                <a:solidFill>
                  <a:schemeClr val="tx1"/>
                </a:solidFill>
              </a:rPr>
              <a:t>2-3</a:t>
            </a:r>
            <a:r>
              <a:rPr lang="zh-CN" altLang="en-US" sz="2000">
                <a:solidFill>
                  <a:schemeClr val="tx1"/>
                </a:solidFill>
              </a:rPr>
              <a:t>个长期持有中线仓位（跌破熊线一股不留），大票有持久力；</a:t>
            </a:r>
            <a:r>
              <a:rPr lang="en-US" altLang="zh-CN" sz="2000">
                <a:solidFill>
                  <a:schemeClr val="tx1"/>
                </a:solidFill>
              </a:rPr>
              <a:t>  </a:t>
            </a:r>
            <a:endParaRPr lang="en-US" altLang="zh-CN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tx1"/>
                </a:solidFill>
              </a:rPr>
              <a:t>      </a:t>
            </a:r>
            <a:r>
              <a:rPr lang="zh-CN" altLang="en-US" sz="2000">
                <a:solidFill>
                  <a:schemeClr val="tx1"/>
                </a:solidFill>
              </a:rPr>
              <a:t>短线仓位聚焦</a:t>
            </a:r>
            <a:r>
              <a:rPr lang="en-US" altLang="zh-CN" sz="2000">
                <a:solidFill>
                  <a:schemeClr val="tx1"/>
                </a:solidFill>
              </a:rPr>
              <a:t>“</a:t>
            </a:r>
            <a:r>
              <a:rPr lang="zh-CN" altLang="en-US" sz="2000">
                <a:solidFill>
                  <a:schemeClr val="tx1"/>
                </a:solidFill>
              </a:rPr>
              <a:t>小而美</a:t>
            </a:r>
            <a:r>
              <a:rPr lang="en-US" altLang="zh-CN" sz="2000">
                <a:solidFill>
                  <a:schemeClr val="tx1"/>
                </a:solidFill>
              </a:rPr>
              <a:t>”</a:t>
            </a:r>
            <a:r>
              <a:rPr lang="zh-CN" altLang="en-US" sz="2000">
                <a:solidFill>
                  <a:schemeClr val="tx1"/>
                </a:solidFill>
              </a:rPr>
              <a:t>，爆发力，有话题，弹性大。</a:t>
            </a:r>
            <a:endParaRPr lang="zh-CN" altLang="en-US" sz="200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069590" y="9461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 b="1">
                <a:solidFill>
                  <a:schemeClr val="bg1"/>
                </a:solidFill>
              </a:rPr>
              <a:t>风险从哪里来，</a:t>
            </a:r>
            <a:r>
              <a:rPr lang="en-US" altLang="zh-CN" sz="3200" b="1">
                <a:solidFill>
                  <a:schemeClr val="bg1"/>
                </a:solidFill>
              </a:rPr>
              <a:t> </a:t>
            </a:r>
            <a:r>
              <a:rPr lang="zh-CN" altLang="en-US" sz="3200" b="1">
                <a:solidFill>
                  <a:schemeClr val="bg1"/>
                </a:solidFill>
              </a:rPr>
              <a:t>高位派发筹码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38070" y="497395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机构思维不是进场一两月就结束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没有远见认知拿不到终点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3795" y="780415"/>
            <a:ext cx="6991350" cy="4289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" y="2579370"/>
            <a:ext cx="6176645" cy="3856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157730" y="32448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山顶站不稳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43115" y="15525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避高就低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865" y="826135"/>
            <a:ext cx="10689590" cy="56470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2223135" y="9461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 b="1">
                <a:solidFill>
                  <a:schemeClr val="bg1"/>
                </a:solidFill>
              </a:rPr>
              <a:t>个股高低切有轮动，科技行情仍有很大空间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685" y="774065"/>
            <a:ext cx="2113280" cy="15786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840740"/>
            <a:ext cx="10627995" cy="5546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2809240" y="7683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业绩紫</a:t>
            </a:r>
            <a:r>
              <a:rPr lang="en-US" altLang="zh-CN" sz="3200" b="1">
                <a:solidFill>
                  <a:schemeClr val="bg1"/>
                </a:solidFill>
              </a:rPr>
              <a:t>+</a:t>
            </a:r>
            <a:r>
              <a:rPr lang="zh-CN" altLang="en-US" sz="3200" b="1">
                <a:solidFill>
                  <a:schemeClr val="bg1"/>
                </a:solidFill>
              </a:rPr>
              <a:t>熊线上移</a:t>
            </a:r>
            <a:r>
              <a:rPr lang="en-US" altLang="zh-CN" sz="3200" b="1">
                <a:solidFill>
                  <a:schemeClr val="bg1"/>
                </a:solidFill>
              </a:rPr>
              <a:t>+</a:t>
            </a:r>
            <a:r>
              <a:rPr lang="zh-CN" altLang="en-US" sz="3200" b="1">
                <a:solidFill>
                  <a:schemeClr val="bg1"/>
                </a:solidFill>
              </a:rPr>
              <a:t>资金红</a:t>
            </a:r>
            <a:r>
              <a:rPr lang="en-US" altLang="zh-CN" sz="3200" b="1">
                <a:solidFill>
                  <a:schemeClr val="bg1"/>
                </a:solidFill>
              </a:rPr>
              <a:t>/</a:t>
            </a:r>
            <a:r>
              <a:rPr lang="zh-CN" altLang="en-US" sz="3200" b="1">
                <a:solidFill>
                  <a:schemeClr val="bg1"/>
                </a:solidFill>
              </a:rPr>
              <a:t>控盘上</a:t>
            </a:r>
            <a:endParaRPr lang="zh-CN" altLang="en-US" sz="3200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088640" y="7683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业绩紫</a:t>
            </a:r>
            <a:r>
              <a:rPr lang="en-US" altLang="zh-CN" sz="3200" b="1">
                <a:solidFill>
                  <a:schemeClr val="bg1"/>
                </a:solidFill>
              </a:rPr>
              <a:t>+</a:t>
            </a:r>
            <a:r>
              <a:rPr lang="zh-CN" altLang="en-US" sz="3200" b="1">
                <a:solidFill>
                  <a:schemeClr val="bg1"/>
                </a:solidFill>
              </a:rPr>
              <a:t>熊线上移</a:t>
            </a:r>
            <a:r>
              <a:rPr lang="en-US" altLang="zh-CN" sz="3200" b="1">
                <a:solidFill>
                  <a:schemeClr val="bg1"/>
                </a:solidFill>
              </a:rPr>
              <a:t>+</a:t>
            </a:r>
            <a:r>
              <a:rPr lang="zh-CN" altLang="en-US" sz="3200" b="1">
                <a:solidFill>
                  <a:schemeClr val="bg1"/>
                </a:solidFill>
              </a:rPr>
              <a:t>资金红</a:t>
            </a:r>
            <a:r>
              <a:rPr lang="en-US" altLang="zh-CN" sz="3200" b="1">
                <a:solidFill>
                  <a:schemeClr val="bg1"/>
                </a:solidFill>
              </a:rPr>
              <a:t>/</a:t>
            </a:r>
            <a:r>
              <a:rPr lang="zh-CN" altLang="en-US" sz="3200" b="1">
                <a:solidFill>
                  <a:schemeClr val="bg1"/>
                </a:solidFill>
              </a:rPr>
              <a:t>控盘上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330" y="807720"/>
            <a:ext cx="10721975" cy="55975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952500" y="2893695"/>
            <a:ext cx="44399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今年牛市的操作交易，好股不拿个半个月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r>
              <a:rPr lang="zh-CN" altLang="en-US">
                <a:highlight>
                  <a:srgbClr val="FFFF00"/>
                </a:highlight>
              </a:rPr>
              <a:t>一个月震震，都看不出来个所以然。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最后就是等资金来帮你抬轿，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r>
              <a:rPr lang="zh-CN" altLang="en-US">
                <a:highlight>
                  <a:srgbClr val="FFFF00"/>
                </a:highlight>
              </a:rPr>
              <a:t>顺带做获利了结的时机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42105" y="155384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accent6"/>
                </a:solidFill>
              </a:rPr>
              <a:t>7</a:t>
            </a:r>
            <a:r>
              <a:rPr lang="zh-CN" altLang="en-US">
                <a:solidFill>
                  <a:schemeClr val="accent6"/>
                </a:solidFill>
              </a:rPr>
              <a:t>月份</a:t>
            </a:r>
            <a:r>
              <a:rPr lang="en-US" altLang="zh-CN">
                <a:solidFill>
                  <a:schemeClr val="accent6"/>
                </a:solidFill>
              </a:rPr>
              <a:t> </a:t>
            </a:r>
            <a:r>
              <a:rPr lang="zh-CN" altLang="en-US">
                <a:solidFill>
                  <a:schemeClr val="accent6"/>
                </a:solidFill>
              </a:rPr>
              <a:t>扬杰科技</a:t>
            </a:r>
            <a:endParaRPr lang="zh-CN" altLang="en-US">
              <a:solidFill>
                <a:schemeClr val="accent6"/>
              </a:solidFill>
            </a:endParaRPr>
          </a:p>
          <a:p>
            <a:r>
              <a:rPr lang="zh-CN" altLang="en-US">
                <a:solidFill>
                  <a:schemeClr val="accent6"/>
                </a:solidFill>
              </a:rPr>
              <a:t>熊线上移</a:t>
            </a:r>
            <a:r>
              <a:rPr lang="en-US" altLang="zh-CN">
                <a:solidFill>
                  <a:schemeClr val="accent6"/>
                </a:solidFill>
              </a:rPr>
              <a:t>+</a:t>
            </a:r>
            <a:r>
              <a:rPr lang="zh-CN" altLang="en-US">
                <a:solidFill>
                  <a:schemeClr val="accent6"/>
                </a:solidFill>
              </a:rPr>
              <a:t>资金翻红新高</a:t>
            </a:r>
            <a:endParaRPr lang="zh-CN" altLang="en-US">
              <a:solidFill>
                <a:schemeClr val="accent6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7080" y="835025"/>
            <a:ext cx="10657840" cy="55810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3088640" y="7683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业绩紫</a:t>
            </a:r>
            <a:r>
              <a:rPr lang="en-US" altLang="zh-CN" sz="3200" b="1">
                <a:solidFill>
                  <a:schemeClr val="bg1"/>
                </a:solidFill>
              </a:rPr>
              <a:t>+</a:t>
            </a:r>
            <a:r>
              <a:rPr lang="zh-CN" altLang="en-US" sz="3200" b="1">
                <a:solidFill>
                  <a:schemeClr val="bg1"/>
                </a:solidFill>
              </a:rPr>
              <a:t>熊线上移</a:t>
            </a:r>
            <a:r>
              <a:rPr lang="en-US" altLang="zh-CN" sz="3200" b="1">
                <a:solidFill>
                  <a:schemeClr val="bg1"/>
                </a:solidFill>
              </a:rPr>
              <a:t>+</a:t>
            </a:r>
            <a:r>
              <a:rPr lang="zh-CN" altLang="en-US" sz="3200" b="1">
                <a:solidFill>
                  <a:schemeClr val="bg1"/>
                </a:solidFill>
              </a:rPr>
              <a:t>资金红</a:t>
            </a:r>
            <a:r>
              <a:rPr lang="en-US" altLang="zh-CN" sz="3200" b="1">
                <a:solidFill>
                  <a:schemeClr val="bg1"/>
                </a:solidFill>
              </a:rPr>
              <a:t>/</a:t>
            </a:r>
            <a:r>
              <a:rPr lang="zh-CN" altLang="en-US" sz="3200" b="1">
                <a:solidFill>
                  <a:schemeClr val="bg1"/>
                </a:solidFill>
              </a:rPr>
              <a:t>控盘上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03270" y="155384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accent6"/>
                </a:solidFill>
              </a:rPr>
              <a:t>9</a:t>
            </a:r>
            <a:r>
              <a:rPr lang="zh-CN" altLang="en-US">
                <a:solidFill>
                  <a:schemeClr val="accent6"/>
                </a:solidFill>
              </a:rPr>
              <a:t>月份</a:t>
            </a:r>
            <a:r>
              <a:rPr lang="en-US" altLang="zh-CN">
                <a:solidFill>
                  <a:schemeClr val="accent6"/>
                </a:solidFill>
              </a:rPr>
              <a:t> </a:t>
            </a:r>
            <a:r>
              <a:rPr lang="zh-CN" altLang="en-US">
                <a:solidFill>
                  <a:schemeClr val="accent6"/>
                </a:solidFill>
              </a:rPr>
              <a:t>特变电工</a:t>
            </a:r>
            <a:endParaRPr lang="zh-CN" altLang="en-US">
              <a:solidFill>
                <a:schemeClr val="accent6"/>
              </a:solidFill>
            </a:endParaRPr>
          </a:p>
          <a:p>
            <a:r>
              <a:rPr lang="zh-CN" altLang="en-US">
                <a:solidFill>
                  <a:schemeClr val="accent6"/>
                </a:solidFill>
              </a:rPr>
              <a:t>熊线上移</a:t>
            </a:r>
            <a:r>
              <a:rPr lang="en-US" altLang="zh-CN">
                <a:solidFill>
                  <a:schemeClr val="accent6"/>
                </a:solidFill>
              </a:rPr>
              <a:t>+</a:t>
            </a:r>
            <a:r>
              <a:rPr lang="zh-CN" altLang="en-US">
                <a:solidFill>
                  <a:schemeClr val="accent6"/>
                </a:solidFill>
              </a:rPr>
              <a:t>资金翻红新高</a:t>
            </a:r>
            <a:endParaRPr lang="zh-CN" altLang="en-US">
              <a:solidFill>
                <a:schemeClr val="accent6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猎手选股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58465" y="106680"/>
            <a:ext cx="627570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选股思路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55865" y="2782570"/>
            <a:ext cx="42862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/>
              <a:t>滚动净利润</a:t>
            </a:r>
            <a:r>
              <a:rPr lang="en-US" altLang="zh-CN" b="1"/>
              <a:t> -</a:t>
            </a:r>
            <a:r>
              <a:rPr lang="zh-CN" altLang="en-US" b="1"/>
              <a:t>业绩递增，</a:t>
            </a:r>
            <a:r>
              <a:rPr lang="en-US" altLang="zh-CN" b="1"/>
              <a:t> </a:t>
            </a:r>
            <a:r>
              <a:rPr lang="zh-CN" altLang="en-US" b="1"/>
              <a:t>在好公司中</a:t>
            </a:r>
            <a:endParaRPr lang="zh-CN" altLang="en-US" b="1"/>
          </a:p>
          <a:p>
            <a:endParaRPr lang="zh-CN" altLang="en-US" b="1"/>
          </a:p>
          <a:p>
            <a:r>
              <a:rPr lang="zh-CN" altLang="en-US" b="1"/>
              <a:t>找潜伏机会，找突破回档，反复操作</a:t>
            </a:r>
            <a:endParaRPr lang="zh-CN" altLang="en-US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0440" y="1020445"/>
            <a:ext cx="5686425" cy="52768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635" y="873125"/>
            <a:ext cx="11096625" cy="36620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本框 12"/>
          <p:cNvSpPr txBox="1"/>
          <p:nvPr userDrawn="1"/>
        </p:nvSpPr>
        <p:spPr>
          <a:xfrm>
            <a:off x="-132974" y="952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b="1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策略猎手【</a:t>
            </a:r>
            <a:r>
              <a:rPr lang="zh-CN" altLang="en-US" sz="4200" b="1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财源广进】跟投</a:t>
            </a:r>
            <a:endParaRPr lang="zh-CN" altLang="en-US" sz="4200" b="1" spc="-200" dirty="0" smtClean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60" y="4534535"/>
            <a:ext cx="6317615" cy="163830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595" y="4534535"/>
            <a:ext cx="2661285" cy="161099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7" name="矩形 16"/>
          <p:cNvSpPr/>
          <p:nvPr/>
        </p:nvSpPr>
        <p:spPr>
          <a:xfrm>
            <a:off x="9931400" y="4534535"/>
            <a:ext cx="556895" cy="1753870"/>
          </a:xfrm>
          <a:prstGeom prst="rect">
            <a:avLst/>
          </a:prstGeom>
          <a:solidFill>
            <a:schemeClr val="accent2">
              <a:lumMod val="75000"/>
              <a:alpha val="98000"/>
            </a:schemeClr>
          </a:solidFill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zh-CN" altLang="en-US" sz="3600" b="1">
                <a:ln w="9525">
                  <a:solidFill>
                    <a:srgbClr val="FFF4A3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全</a:t>
            </a:r>
            <a:endParaRPr lang="zh-CN" altLang="en-US" sz="3600" b="1">
              <a:ln w="9525">
                <a:solidFill>
                  <a:srgbClr val="FFF4A3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zh-CN" altLang="en-US" sz="3600" b="1">
                <a:ln w="9525">
                  <a:solidFill>
                    <a:srgbClr val="FFF4A3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自</a:t>
            </a:r>
            <a:endParaRPr lang="zh-CN" altLang="en-US" sz="3600" b="1">
              <a:ln w="9525">
                <a:solidFill>
                  <a:srgbClr val="FFF4A3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zh-CN" altLang="en-US" sz="3600" b="1">
                <a:ln w="9525">
                  <a:solidFill>
                    <a:srgbClr val="FFF4A3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动</a:t>
            </a:r>
            <a:endParaRPr lang="zh-CN" altLang="en-US" sz="3600" b="1">
              <a:ln w="9525">
                <a:solidFill>
                  <a:srgbClr val="FFF4A3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6775" y="3917950"/>
            <a:ext cx="105556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策略跟投门槛要求：【招财进宝】适合起投额</a:t>
            </a:r>
            <a:r>
              <a:rPr lang="en-US" altLang="zh-CN">
                <a:highlight>
                  <a:srgbClr val="FFFF00"/>
                </a:highlight>
              </a:rPr>
              <a:t>15</a:t>
            </a:r>
            <a:r>
              <a:rPr lang="zh-CN" altLang="en-US">
                <a:highlight>
                  <a:srgbClr val="FFFF00"/>
                </a:highlight>
              </a:rPr>
              <a:t>万的用户；【财源广进】组合适合</a:t>
            </a:r>
            <a:r>
              <a:rPr lang="en-US" altLang="zh-CN">
                <a:highlight>
                  <a:srgbClr val="FFFF00"/>
                </a:highlight>
              </a:rPr>
              <a:t>30</a:t>
            </a:r>
            <a:r>
              <a:rPr lang="zh-CN" altLang="en-US">
                <a:highlight>
                  <a:srgbClr val="FFFF00"/>
                </a:highlight>
              </a:rPr>
              <a:t>万起投额的用户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【金玉满堂】适合起投额</a:t>
            </a:r>
            <a:r>
              <a:rPr lang="en-US" altLang="zh-CN">
                <a:highlight>
                  <a:srgbClr val="FFFF00"/>
                </a:highlight>
              </a:rPr>
              <a:t>50</a:t>
            </a:r>
            <a:r>
              <a:rPr lang="zh-CN" altLang="en-US">
                <a:highlight>
                  <a:srgbClr val="FFFF00"/>
                </a:highlight>
              </a:rPr>
              <a:t>万的用户，按照自己情况跟投组合策略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9460" y="6172835"/>
            <a:ext cx="917194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200"/>
              <a:t>【适用对象】本产品为中高风险产品，仅适合风险承认能力等级为积极型及以上级别的投资者参考。</a:t>
            </a:r>
            <a:endParaRPr lang="zh-CN" altLang="en-US" sz="1200"/>
          </a:p>
        </p:txBody>
      </p:sp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大盘分析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235" y="799465"/>
            <a:ext cx="9598025" cy="56413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震荡有底线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835" y="795020"/>
            <a:ext cx="10757535" cy="5608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6834505" y="2619375"/>
            <a:ext cx="474408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3750-3900</a:t>
            </a:r>
            <a:r>
              <a:rPr lang="zh-CN" altLang="en-US">
                <a:highlight>
                  <a:srgbClr val="FFFF00"/>
                </a:highlight>
              </a:rPr>
              <a:t>宽幅震荡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大跌有资金承接，大涨有获利兑现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筹码交换，需要洗一批不坚定的小散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跌得快也容易结束，涨得快也容易结束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95" y="3423285"/>
            <a:ext cx="4020185" cy="1367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95" y="4695825"/>
            <a:ext cx="4020185" cy="16465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95" y="1273175"/>
            <a:ext cx="2164715" cy="21501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245995" y="135255"/>
            <a:ext cx="7353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操作核心策略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8902383" y="3069591"/>
            <a:ext cx="1813560" cy="554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做好成本</a:t>
            </a: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优势</a:t>
            </a:r>
            <a:endParaRPr lang="zh-CN" altLang="en-US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237298" y="3054986"/>
            <a:ext cx="1813560" cy="554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选对主线</a:t>
            </a: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行情</a:t>
            </a:r>
            <a:endParaRPr lang="zh-CN" altLang="en-US" b="1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873125" y="3664585"/>
            <a:ext cx="2178050" cy="12242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主线行情是最容易容纳大资金，承接力足够大，持续时间足够长，深水区，承载量大</a:t>
            </a:r>
            <a:r>
              <a:rPr lang="en-US" altLang="zh-CN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才能出大牛股</a:t>
            </a:r>
            <a:endParaRPr lang="zh-CN" altLang="en-US" sz="1400" b="1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8902700" y="3670300"/>
            <a:ext cx="2283460" cy="12998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中长线操作需具有成本优势，没有一直上涨的个股，以乖离率为标准做好成本，持续反复操作</a:t>
            </a:r>
            <a:endParaRPr lang="zh-CN" altLang="en-US" sz="1400" b="1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3194368" y="1604645"/>
            <a:ext cx="1813560" cy="554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分仓布局</a:t>
            </a:r>
            <a:r>
              <a:rPr lang="en-US" altLang="zh-CN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2-3</a:t>
            </a: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方向</a:t>
            </a:r>
            <a:endParaRPr lang="zh-CN" altLang="en-US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6"/>
            </p:custDataLst>
          </p:nvPr>
        </p:nvSpPr>
        <p:spPr>
          <a:xfrm>
            <a:off x="3194368" y="2214246"/>
            <a:ext cx="1813560" cy="830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不管怎么波动，总会有主题轮动机会，集中力量做好手中个股</a:t>
            </a:r>
            <a:endParaRPr lang="zh-CN" altLang="en-US" sz="1400" b="1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20" name="肘形连接符 19"/>
          <p:cNvCxnSpPr/>
          <p:nvPr>
            <p:custDataLst>
              <p:tags r:id="rId7"/>
            </p:custDataLst>
          </p:nvPr>
        </p:nvCxnSpPr>
        <p:spPr>
          <a:xfrm rot="16200000">
            <a:off x="7713028" y="4141471"/>
            <a:ext cx="1468120" cy="401320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椭圆 20"/>
          <p:cNvSpPr>
            <a:spLocks noChangeAspect="1"/>
          </p:cNvSpPr>
          <p:nvPr>
            <p:custDataLst>
              <p:tags r:id="rId8"/>
            </p:custDataLst>
          </p:nvPr>
        </p:nvSpPr>
        <p:spPr>
          <a:xfrm flipH="1">
            <a:off x="8647748" y="3571876"/>
            <a:ext cx="71120" cy="71755"/>
          </a:xfrm>
          <a:prstGeom prst="ellipse">
            <a:avLst/>
          </a:prstGeom>
          <a:solidFill>
            <a:schemeClr val="accent5"/>
          </a:solidFill>
          <a:ln w="53975">
            <a:solidFill>
              <a:schemeClr val="accent5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22" name="肘形连接符 21"/>
          <p:cNvCxnSpPr/>
          <p:nvPr>
            <p:custDataLst>
              <p:tags r:id="rId9"/>
            </p:custDataLst>
          </p:nvPr>
        </p:nvCxnSpPr>
        <p:spPr>
          <a:xfrm>
            <a:off x="3287713" y="3608071"/>
            <a:ext cx="459740" cy="1353185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椭圆 22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3215958" y="3571876"/>
            <a:ext cx="71755" cy="71755"/>
          </a:xfrm>
          <a:prstGeom prst="ellipse">
            <a:avLst/>
          </a:prstGeom>
          <a:solidFill>
            <a:schemeClr val="accent4"/>
          </a:solidFill>
          <a:ln w="53975">
            <a:solidFill>
              <a:schemeClr val="accent4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24" name="肘形连接符 23"/>
          <p:cNvCxnSpPr/>
          <p:nvPr>
            <p:custDataLst>
              <p:tags r:id="rId11"/>
            </p:custDataLst>
          </p:nvPr>
        </p:nvCxnSpPr>
        <p:spPr>
          <a:xfrm>
            <a:off x="5154613" y="2148841"/>
            <a:ext cx="305435" cy="1599565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5" name="肘形连接符 64"/>
          <p:cNvCxnSpPr/>
          <p:nvPr>
            <p:custDataLst>
              <p:tags r:id="rId12"/>
            </p:custDataLst>
          </p:nvPr>
        </p:nvCxnSpPr>
        <p:spPr>
          <a:xfrm rot="16200000">
            <a:off x="5834063" y="2797176"/>
            <a:ext cx="1718310" cy="348615"/>
          </a:xfrm>
          <a:prstGeom prst="bentConnector3">
            <a:avLst>
              <a:gd name="adj1" fmla="val 98355"/>
            </a:avLst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任意多边形 24"/>
          <p:cNvSpPr/>
          <p:nvPr>
            <p:custDataLst>
              <p:tags r:id="rId13"/>
            </p:custDataLst>
          </p:nvPr>
        </p:nvSpPr>
        <p:spPr>
          <a:xfrm>
            <a:off x="3241993" y="4086861"/>
            <a:ext cx="2071370" cy="172910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974" h="3317">
                <a:moveTo>
                  <a:pt x="1415" y="0"/>
                </a:moveTo>
                <a:lnTo>
                  <a:pt x="3974" y="2560"/>
                </a:lnTo>
                <a:lnTo>
                  <a:pt x="3968" y="2567"/>
                </a:lnTo>
                <a:cubicBezTo>
                  <a:pt x="3800" y="2777"/>
                  <a:pt x="3682" y="3028"/>
                  <a:pt x="3632" y="3303"/>
                </a:cubicBezTo>
                <a:lnTo>
                  <a:pt x="3630" y="3317"/>
                </a:lnTo>
                <a:lnTo>
                  <a:pt x="0" y="3317"/>
                </a:lnTo>
                <a:lnTo>
                  <a:pt x="3" y="3256"/>
                </a:lnTo>
                <a:cubicBezTo>
                  <a:pt x="82" y="2013"/>
                  <a:pt x="593" y="887"/>
                  <a:pt x="1388" y="28"/>
                </a:cubicBezTo>
                <a:lnTo>
                  <a:pt x="1415" y="0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80000"/>
                  <a:lumOff val="20000"/>
                  <a:alpha val="100000"/>
                </a:schemeClr>
              </a:gs>
              <a:gs pos="100000">
                <a:schemeClr val="accent4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4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en-US" sz="2800" dirty="0">
              <a:solidFill>
                <a:schemeClr val="tx1"/>
              </a:solidFill>
              <a:latin typeface="+mj-lt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7" name="任意多边形 36"/>
          <p:cNvSpPr/>
          <p:nvPr>
            <p:custDataLst>
              <p:tags r:id="rId14"/>
            </p:custDataLst>
          </p:nvPr>
        </p:nvSpPr>
        <p:spPr>
          <a:xfrm>
            <a:off x="6053773" y="3223261"/>
            <a:ext cx="1791335" cy="207137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36" h="3973">
                <a:moveTo>
                  <a:pt x="0" y="0"/>
                </a:moveTo>
                <a:lnTo>
                  <a:pt x="45" y="1"/>
                </a:lnTo>
                <a:cubicBezTo>
                  <a:pt x="1352" y="49"/>
                  <a:pt x="2536" y="574"/>
                  <a:pt x="3430" y="1407"/>
                </a:cubicBezTo>
                <a:lnTo>
                  <a:pt x="3436" y="1413"/>
                </a:lnTo>
                <a:lnTo>
                  <a:pt x="876" y="3973"/>
                </a:lnTo>
                <a:lnTo>
                  <a:pt x="874" y="3972"/>
                </a:lnTo>
                <a:cubicBezTo>
                  <a:pt x="639" y="3783"/>
                  <a:pt x="351" y="3658"/>
                  <a:pt x="36" y="3622"/>
                </a:cubicBezTo>
                <a:lnTo>
                  <a:pt x="0" y="361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80000"/>
                  <a:lumOff val="20000"/>
                  <a:alpha val="100000"/>
                </a:schemeClr>
              </a:gs>
              <a:gs pos="100000">
                <a:schemeClr val="accent4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4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en-US" sz="2800" dirty="0">
              <a:solidFill>
                <a:schemeClr val="tx1"/>
              </a:solidFill>
              <a:latin typeface="+mj-lt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6" name="任意多边形 25"/>
          <p:cNvSpPr/>
          <p:nvPr>
            <p:custDataLst>
              <p:tags r:id="rId15"/>
            </p:custDataLst>
          </p:nvPr>
        </p:nvSpPr>
        <p:spPr>
          <a:xfrm>
            <a:off x="4089718" y="3223261"/>
            <a:ext cx="1807845" cy="20859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68" h="4001">
                <a:moveTo>
                  <a:pt x="3468" y="0"/>
                </a:moveTo>
                <a:lnTo>
                  <a:pt x="3468" y="3619"/>
                </a:lnTo>
                <a:lnTo>
                  <a:pt x="3432" y="3622"/>
                </a:lnTo>
                <a:cubicBezTo>
                  <a:pt x="3102" y="3660"/>
                  <a:pt x="2802" y="3795"/>
                  <a:pt x="2561" y="3998"/>
                </a:cubicBezTo>
                <a:lnTo>
                  <a:pt x="2558" y="4001"/>
                </a:lnTo>
                <a:lnTo>
                  <a:pt x="0" y="1443"/>
                </a:lnTo>
                <a:lnTo>
                  <a:pt x="18" y="1426"/>
                </a:lnTo>
                <a:cubicBezTo>
                  <a:pt x="914" y="582"/>
                  <a:pt x="2106" y="49"/>
                  <a:pt x="3423" y="1"/>
                </a:cubicBezTo>
                <a:lnTo>
                  <a:pt x="3468" y="0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80000"/>
                  <a:lumOff val="20000"/>
                  <a:alpha val="100000"/>
                </a:schemeClr>
              </a:gs>
              <a:gs pos="100000">
                <a:schemeClr val="accent5">
                  <a:alpha val="10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9" name="任意多边形 38"/>
          <p:cNvSpPr/>
          <p:nvPr>
            <p:custDataLst>
              <p:tags r:id="rId16"/>
            </p:custDataLst>
          </p:nvPr>
        </p:nvSpPr>
        <p:spPr>
          <a:xfrm>
            <a:off x="6623368" y="4070351"/>
            <a:ext cx="2085975" cy="17456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02" h="3348">
                <a:moveTo>
                  <a:pt x="2558" y="0"/>
                </a:moveTo>
                <a:lnTo>
                  <a:pt x="2589" y="33"/>
                </a:lnTo>
                <a:cubicBezTo>
                  <a:pt x="3398" y="896"/>
                  <a:pt x="3919" y="2032"/>
                  <a:pt x="3999" y="3287"/>
                </a:cubicBezTo>
                <a:lnTo>
                  <a:pt x="4002" y="3348"/>
                </a:lnTo>
                <a:lnTo>
                  <a:pt x="372" y="3348"/>
                </a:lnTo>
                <a:lnTo>
                  <a:pt x="370" y="3335"/>
                </a:lnTo>
                <a:cubicBezTo>
                  <a:pt x="318" y="3048"/>
                  <a:pt x="193" y="2787"/>
                  <a:pt x="13" y="2573"/>
                </a:cubicBezTo>
                <a:lnTo>
                  <a:pt x="0" y="2558"/>
                </a:lnTo>
                <a:lnTo>
                  <a:pt x="2558" y="0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80000"/>
                  <a:lumOff val="20000"/>
                  <a:alpha val="100000"/>
                </a:schemeClr>
              </a:gs>
              <a:gs pos="100000">
                <a:schemeClr val="accent5">
                  <a:alpha val="10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29" name="椭圆 28"/>
          <p:cNvSpPr>
            <a:spLocks noChangeAspect="1"/>
          </p:cNvSpPr>
          <p:nvPr>
            <p:custDataLst>
              <p:tags r:id="rId17"/>
            </p:custDataLst>
          </p:nvPr>
        </p:nvSpPr>
        <p:spPr>
          <a:xfrm>
            <a:off x="5082858" y="2112646"/>
            <a:ext cx="71755" cy="71755"/>
          </a:xfrm>
          <a:prstGeom prst="ellipse">
            <a:avLst/>
          </a:prstGeom>
          <a:solidFill>
            <a:schemeClr val="accent5"/>
          </a:solidFill>
          <a:ln w="53975">
            <a:solidFill>
              <a:schemeClr val="accent5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0" name="椭圆 29"/>
          <p:cNvSpPr>
            <a:spLocks noChangeAspect="1"/>
          </p:cNvSpPr>
          <p:nvPr>
            <p:custDataLst>
              <p:tags r:id="rId18"/>
            </p:custDataLst>
          </p:nvPr>
        </p:nvSpPr>
        <p:spPr>
          <a:xfrm flipH="1">
            <a:off x="6832283" y="2112646"/>
            <a:ext cx="71755" cy="71755"/>
          </a:xfrm>
          <a:prstGeom prst="ellipse">
            <a:avLst/>
          </a:prstGeom>
          <a:solidFill>
            <a:schemeClr val="accent4"/>
          </a:solidFill>
          <a:ln w="53975">
            <a:solidFill>
              <a:schemeClr val="accent4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31" name="图片 3" descr="343439383331313b343532303031393bd2b5bca8b9dcc0ed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007927" y="3887471"/>
            <a:ext cx="360000" cy="360000"/>
          </a:xfrm>
          <a:prstGeom prst="rect">
            <a:avLst/>
          </a:prstGeom>
        </p:spPr>
      </p:pic>
      <p:sp>
        <p:nvSpPr>
          <p:cNvPr id="32" name="矩形 31"/>
          <p:cNvSpPr/>
          <p:nvPr>
            <p:custDataLst>
              <p:tags r:id="rId22"/>
            </p:custDataLst>
          </p:nvPr>
        </p:nvSpPr>
        <p:spPr>
          <a:xfrm>
            <a:off x="7088823" y="1616710"/>
            <a:ext cx="1813560" cy="554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优选核心</a:t>
            </a: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公司</a:t>
            </a:r>
            <a:endParaRPr lang="zh-CN" altLang="en-US" b="1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23"/>
            </p:custDataLst>
          </p:nvPr>
        </p:nvSpPr>
        <p:spPr>
          <a:xfrm>
            <a:off x="7088823" y="2217421"/>
            <a:ext cx="1813560" cy="830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核心公司具有较强竞争力和技术壁垒，反复操作，达到超额收益</a:t>
            </a:r>
            <a:endParaRPr lang="zh-CN" altLang="en-US" sz="1400" b="1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34" name="图片 4" descr="343439383331313b343532303032303bb8f6c8cbd0c5cfa2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575743" y="3851911"/>
            <a:ext cx="360000" cy="360000"/>
          </a:xfrm>
          <a:prstGeom prst="rect">
            <a:avLst/>
          </a:prstGeom>
        </p:spPr>
      </p:pic>
      <p:pic>
        <p:nvPicPr>
          <p:cNvPr id="35" name="图片 12" descr="343439383331313b343532303032383bbfcdbba7b9dcc0ed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13188" y="4968876"/>
            <a:ext cx="360000" cy="360000"/>
          </a:xfrm>
          <a:prstGeom prst="rect">
            <a:avLst/>
          </a:prstGeom>
        </p:spPr>
      </p:pic>
      <p:pic>
        <p:nvPicPr>
          <p:cNvPr id="40" name="图片 16" descr="343439383331313b343532303033323bd3a6d3c3b9dcc0ed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708583" y="4963161"/>
            <a:ext cx="360000" cy="360000"/>
          </a:xfrm>
          <a:prstGeom prst="rect">
            <a:avLst/>
          </a:prstGeom>
        </p:spPr>
      </p:pic>
    </p:spTree>
    <p:custDataLst>
      <p:tags r:id="rId3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97155" y="6032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6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底部启动【工业富联】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880110"/>
            <a:ext cx="10135235" cy="55454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6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底部启动【英维克】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665" y="814705"/>
            <a:ext cx="9981565" cy="55733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7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底部启动【中芯国际】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2130" y="918210"/>
            <a:ext cx="11127105" cy="54622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4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093_3*l_h_a*1_4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4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93_3*l_h_a*1_1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093_3*l_h_f*1_1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5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093_3*l_h_f*1_4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093_3*l_h_a*1_2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5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093_3*l_h_f*1_2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4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4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8,9,8,9,8,9]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4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4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solidLine&quot;:{&quot;brightness&quot;:0,&quot;colorType&quot;:1,&quot;foreColorIndex&quot;:6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6"/>
  <p:tag name="KSO_WM_DIAGRAM_USE_COLOR_VALUE" val="{&quot;color_scheme&quot;:1,&quot;color_type&quot;:1,&quot;theme_color_indexes&quot;:[8,9,8,9,8,9]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1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8,9,8,9,8,9]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1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8,9,8,9,8,9]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2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8,9,8,9,8,9]}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3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8,9,8,9,8,9]}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1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8,9,8,9,8,9]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3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3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8,9,8,9,8,9]}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2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2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gradient&quot;:[{&quot;brightness&quot;:0.20000000298023224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8,9,8,9,8,9]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4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4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gradient&quot;:[{&quot;brightness&quot;:0.20000000298023224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8,9,8,9,8,9]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2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solidLine&quot;:{&quot;brightness&quot;:0,&quot;colorType&quot;:1,&quot;foreColorIndex&quot;:6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6"/>
  <p:tag name="KSO_WM_DIAGRAM_USE_COLOR_VALUE" val="{&quot;color_scheme&quot;:1,&quot;color_type&quot;:1,&quot;theme_color_indexes&quot;:[8,9,8,9,8,9]}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3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8,9,8,9,8,9]}"/>
</p:tagLst>
</file>

<file path=ppt/tags/tag66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4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1093_3*l_h_x*1_2_1"/>
  <p:tag name="KSO_WM_TEMPLATE_CATEGORY" val="diagram"/>
  <p:tag name="KSO_WM_TEMPLATE_INDEX" val="20231093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93_3*l_h_a*1_3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6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093_3*l_h_f*1_3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69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101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1093_3*l_h_x*1_3_1"/>
  <p:tag name="KSO_WM_TEMPLATE_CATEGORY" val="diagram"/>
  <p:tag name="KSO_WM_TEMPLATE_INDEX" val="20231093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8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1093_3*l_h_x*1_1_1"/>
  <p:tag name="KSO_WM_TEMPLATE_CATEGORY" val="diagram"/>
  <p:tag name="KSO_WM_TEMPLATE_INDEX" val="20231093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71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101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31093_3*l_h_x*1_4_1"/>
  <p:tag name="KSO_WM_TEMPLATE_CATEGORY" val="diagram"/>
  <p:tag name="KSO_WM_TEMPLATE_INDEX" val="20231093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1862</Words>
  <Application>WPS 演示</Application>
  <PresentationFormat>宽屏</PresentationFormat>
  <Paragraphs>171</Paragraphs>
  <Slides>28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1788</cp:revision>
  <dcterms:created xsi:type="dcterms:W3CDTF">2019-06-19T02:08:00Z</dcterms:created>
  <dcterms:modified xsi:type="dcterms:W3CDTF">2025-10-16T11:09:42Z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98B0645011BC43B0BFB9BFC8374894E3</vt:lpwstr>
  </property>
</Properties>
</file>