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336" r:id="rId5"/>
    <p:sldId id="337" r:id="rId6"/>
    <p:sldId id="338" r:id="rId7"/>
    <p:sldId id="339" r:id="rId8"/>
    <p:sldId id="377" r:id="rId9"/>
    <p:sldId id="378" r:id="rId10"/>
    <p:sldId id="342" r:id="rId11"/>
    <p:sldId id="359" r:id="rId12"/>
    <p:sldId id="421" r:id="rId13"/>
    <p:sldId id="381" r:id="rId14"/>
    <p:sldId id="379" r:id="rId15"/>
    <p:sldId id="413" r:id="rId16"/>
    <p:sldId id="382" r:id="rId17"/>
    <p:sldId id="422" r:id="rId18"/>
    <p:sldId id="346" r:id="rId20"/>
    <p:sldId id="347" r:id="rId21"/>
    <p:sldId id="349" r:id="rId22"/>
    <p:sldId id="424" r:id="rId23"/>
    <p:sldId id="423" r:id="rId24"/>
    <p:sldId id="271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0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29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70" y="6459220"/>
            <a:ext cx="1219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4" name="图片 3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8.png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18.png"/><Relationship Id="rId2" Type="http://schemas.openxmlformats.org/officeDocument/2006/relationships/tags" Target="../tags/tag92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image" Target="../media/image19.png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6.xml"/><Relationship Id="rId2" Type="http://schemas.openxmlformats.org/officeDocument/2006/relationships/image" Target="../media/image20.png"/><Relationship Id="rId1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8.xml"/><Relationship Id="rId2" Type="http://schemas.openxmlformats.org/officeDocument/2006/relationships/image" Target="../media/image21.png"/><Relationship Id="rId1" Type="http://schemas.openxmlformats.org/officeDocument/2006/relationships/tags" Target="../tags/tag10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image" Target="../media/image12.png"/><Relationship Id="rId6" Type="http://schemas.openxmlformats.org/officeDocument/2006/relationships/tags" Target="../tags/tag114.xml"/><Relationship Id="rId5" Type="http://schemas.openxmlformats.org/officeDocument/2006/relationships/image" Target="../media/image10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124.xml"/><Relationship Id="rId17" Type="http://schemas.openxmlformats.org/officeDocument/2006/relationships/image" Target="../media/image14.png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5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2.png"/><Relationship Id="rId7" Type="http://schemas.openxmlformats.org/officeDocument/2006/relationships/tags" Target="../tags/tag4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54.xml"/><Relationship Id="rId20" Type="http://schemas.openxmlformats.org/officeDocument/2006/relationships/image" Target="../media/image15.svg"/><Relationship Id="rId2" Type="http://schemas.openxmlformats.org/officeDocument/2006/relationships/tags" Target="../tags/tag41.xml"/><Relationship Id="rId19" Type="http://schemas.openxmlformats.org/officeDocument/2006/relationships/image" Target="../media/image14.png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2.png"/><Relationship Id="rId7" Type="http://schemas.openxmlformats.org/officeDocument/2006/relationships/tags" Target="../tags/tag5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69.xml"/><Relationship Id="rId20" Type="http://schemas.openxmlformats.org/officeDocument/2006/relationships/image" Target="../media/image15.svg"/><Relationship Id="rId2" Type="http://schemas.openxmlformats.org/officeDocument/2006/relationships/tags" Target="../tags/tag56.xml"/><Relationship Id="rId19" Type="http://schemas.openxmlformats.org/officeDocument/2006/relationships/image" Target="../media/image14.png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svg"/><Relationship Id="rId8" Type="http://schemas.openxmlformats.org/officeDocument/2006/relationships/image" Target="../media/image12.png"/><Relationship Id="rId7" Type="http://schemas.openxmlformats.org/officeDocument/2006/relationships/tags" Target="../tags/tag7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2" Type="http://schemas.openxmlformats.org/officeDocument/2006/relationships/slideLayout" Target="../slideLayouts/slideLayout5.xml"/><Relationship Id="rId21" Type="http://schemas.openxmlformats.org/officeDocument/2006/relationships/tags" Target="../tags/tag84.xml"/><Relationship Id="rId20" Type="http://schemas.openxmlformats.org/officeDocument/2006/relationships/image" Target="../media/image15.svg"/><Relationship Id="rId2" Type="http://schemas.openxmlformats.org/officeDocument/2006/relationships/tags" Target="../tags/tag71.xml"/><Relationship Id="rId19" Type="http://schemas.openxmlformats.org/officeDocument/2006/relationships/image" Target="../media/image14.png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16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image" Target="../media/image17.png"/><Relationship Id="rId1" Type="http://schemas.openxmlformats.org/officeDocument/2006/relationships/tags" Target="../tags/tag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41395"/>
            <a:ext cx="3712845" cy="61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投顾执业编号:A1120619100003</a:t>
            </a:r>
            <a:b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</a:br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基金从业编号:A20250618011797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algn="l">
              <a:buClrTx/>
              <a:buSzTx/>
              <a:buFontTx/>
            </a:pP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中线投资</a:t>
            </a:r>
            <a:endParaRPr lang="en-US" alt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寻找价值洼地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16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中期投资的周期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中线投资的时机，都是跌出来的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每一轮都有新主题，科技前沿为主，一轮不超过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个月，适合中线，顺势而为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94765" y="753110"/>
            <a:ext cx="9601835" cy="5099685"/>
            <a:chOff x="2184" y="1212"/>
            <a:chExt cx="14832" cy="8034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84" y="1212"/>
              <a:ext cx="14832" cy="803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2566" y="405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酿酒</a:t>
              </a:r>
              <a:endParaRPr lang="zh-CN" altLang="en-US" dirty="0"/>
            </a:p>
          </p:txBody>
        </p:sp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4010" y="2911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电池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5744" y="2496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7307" y="316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稀土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8633" y="357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光伏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10261" y="5350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软件</a:t>
              </a:r>
              <a:endParaRPr lang="zh-CN" altLang="en-US" dirty="0"/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11901" y="4935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电子</a:t>
              </a:r>
              <a:endParaRPr lang="zh-CN" altLang="en-US" dirty="0"/>
            </a:p>
          </p:txBody>
        </p:sp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13306" y="4058"/>
              <a:ext cx="9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传媒</a:t>
              </a:r>
              <a:endParaRPr lang="zh-CN" altLang="en-US" dirty="0"/>
            </a:p>
          </p:txBody>
        </p:sp>
      </p:grp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中期投资的方案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时机到错杀股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稳定分红，投资价值，控盘增加，趋势更加安全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关注日线金叉熊线上移的机会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7320" y="787400"/>
            <a:ext cx="9357360" cy="50812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时机到错杀股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熊线低位上移，资金总体流入，红肥绿瘦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关注周线，月线，知道周期结果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985" y="755650"/>
            <a:ext cx="9383395" cy="5095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时机到错杀股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稳定分红，投资价值，控盘增加，趋势更加安全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关注日线金叉熊线上移的机会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2075" y="737235"/>
            <a:ext cx="9467215" cy="5140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中线投资纪律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清楚自己的目标需求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3900" y="5910058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市场犯错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+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行业成长的钱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短期不会用到的钱，能承受部分波动的钱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8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9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跟随经济波动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0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1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风口行业或公司长期业绩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2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3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短线差价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4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5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顺势而为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中线投资，选好之后，看大做小，近期周线死叉多，关注周线金叉区域的机会</a:t>
            </a:r>
            <a:endParaRPr 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关注周线月线是不是死叉，关注利日线的趋势支撑，熊线或者辅助线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91285" y="748030"/>
            <a:ext cx="9409430" cy="5109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1515" y="185991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17315" y="274447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1515" y="362902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17315" y="451358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4785995" y="1642745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投资的目标来源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4011295" y="15595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993515" y="3326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3993515" y="2442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993515" y="423100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4785995" y="25260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中期投资的规律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785995" y="3409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中期投资的方案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4785995" y="431419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中期投资的纪律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跟随经济波动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风口行业或公司长期业绩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短线差价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投资的目标来源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经济增长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长期持有，被动跟踪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公司行业价值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错杀低估，中期跟踪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股价波动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中期向上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短期差价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中期投资的分析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9" name="图形 20"/>
          <p:cNvSpPr/>
          <p:nvPr>
            <p:custDataLst>
              <p:tags r:id="rId1"/>
            </p:custDataLst>
          </p:nvPr>
        </p:nvSpPr>
        <p:spPr>
          <a:xfrm>
            <a:off x="4405630" y="1942465"/>
            <a:ext cx="3360420" cy="3033395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dk1"/>
              </a:solidFill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7093585" y="4324350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4586605" y="432117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33" name="图片 32" descr="343439383331313b343532303033313bd3a6d3c3c9ccb3c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3290" y="4465320"/>
            <a:ext cx="190500" cy="198120"/>
          </a:xfrm>
          <a:prstGeom prst="rect">
            <a:avLst/>
          </a:prstGeom>
        </p:spPr>
      </p:pic>
      <p:pic>
        <p:nvPicPr>
          <p:cNvPr id="32" name="图片 31" descr="343435383036303b343532343134393bcdb7c4d4b7e7b1a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2015" y="4458970"/>
            <a:ext cx="204470" cy="204470"/>
          </a:xfrm>
          <a:prstGeom prst="rect">
            <a:avLst/>
          </a:prstGeom>
        </p:spPr>
      </p:pic>
      <p:sp>
        <p:nvSpPr>
          <p:cNvPr id="22" name="标题"/>
          <p:cNvSpPr txBox="1"/>
          <p:nvPr>
            <p:custDataLst>
              <p:tags r:id="rId10"/>
            </p:custDataLst>
          </p:nvPr>
        </p:nvSpPr>
        <p:spPr>
          <a:xfrm>
            <a:off x="8178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just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波动性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正文"/>
          <p:cNvSpPr txBox="1"/>
          <p:nvPr>
            <p:custDataLst>
              <p:tags r:id="rId11"/>
            </p:custDataLst>
          </p:nvPr>
        </p:nvSpPr>
        <p:spPr>
          <a:xfrm>
            <a:off x="8178165" y="468122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盈亏同源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标题"/>
          <p:cNvSpPr txBox="1"/>
          <p:nvPr>
            <p:custDataLst>
              <p:tags r:id="rId12"/>
            </p:custDataLst>
          </p:nvPr>
        </p:nvSpPr>
        <p:spPr>
          <a:xfrm>
            <a:off x="1955165" y="400812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目标设定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6" name="正文"/>
          <p:cNvSpPr txBox="1"/>
          <p:nvPr>
            <p:custDataLst>
              <p:tags r:id="rId13"/>
            </p:custDataLst>
          </p:nvPr>
        </p:nvSpPr>
        <p:spPr>
          <a:xfrm>
            <a:off x="1955165" y="4681220"/>
            <a:ext cx="2059200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目标决定选择方向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标题"/>
          <p:cNvSpPr txBox="1"/>
          <p:nvPr>
            <p:custDataLst>
              <p:tags r:id="rId14"/>
            </p:custDataLst>
          </p:nvPr>
        </p:nvSpPr>
        <p:spPr>
          <a:xfrm>
            <a:off x="3255010" y="1597660"/>
            <a:ext cx="2059305" cy="63246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/>
            <a:r>
              <a:rPr lang="zh-CN" altLang="en-US" b="1" spc="300" dirty="0">
                <a:solidFill>
                  <a:schemeClr val="accent1"/>
                </a:solidFill>
                <a:latin typeface="+mj-ea"/>
                <a:ea typeface="+mj-ea"/>
              </a:rPr>
              <a:t>流动性</a:t>
            </a:r>
            <a:endParaRPr lang="zh-CN" altLang="en-US" b="1" spc="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正文"/>
          <p:cNvSpPr txBox="1"/>
          <p:nvPr>
            <p:custDataLst>
              <p:tags r:id="rId15"/>
            </p:custDataLst>
          </p:nvPr>
        </p:nvSpPr>
        <p:spPr>
          <a:xfrm>
            <a:off x="3255010" y="2270760"/>
            <a:ext cx="2059305" cy="580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lvl="0" algn="r">
              <a:lnSpc>
                <a:spcPct val="130000"/>
              </a:lnSpc>
              <a:buClrTx/>
              <a:buSzTx/>
              <a:buFontTx/>
            </a:pPr>
            <a:r>
              <a:rPr lang="zh-CN" altLang="en-US" sz="1200" spc="150" dirty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资金的流动性决定持有时间</a:t>
            </a:r>
            <a:endParaRPr lang="zh-CN" altLang="en-US" sz="1200" spc="150" dirty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图形 20"/>
          <p:cNvSpPr/>
          <p:nvPr>
            <p:custDataLst>
              <p:tags r:id="rId16"/>
            </p:custDataLst>
          </p:nvPr>
        </p:nvSpPr>
        <p:spPr>
          <a:xfrm>
            <a:off x="5200650" y="2800350"/>
            <a:ext cx="1774190" cy="1601470"/>
          </a:xfrm>
          <a:custGeom>
            <a:avLst/>
            <a:gdLst>
              <a:gd name="connsiteX0" fmla="*/ 1013244 w 2026644"/>
              <a:gd name="connsiteY0" fmla="*/ 1828310 h 1828713"/>
              <a:gd name="connsiteX1" fmla="*/ 275723 w 2026644"/>
              <a:gd name="connsiteY1" fmla="*/ 1828310 h 1828713"/>
              <a:gd name="connsiteX2" fmla="*/ -102 w 2026644"/>
              <a:gd name="connsiteY2" fmla="*/ 1551685 h 1828713"/>
              <a:gd name="connsiteX3" fmla="*/ 36741 w 2026644"/>
              <a:gd name="connsiteY3" fmla="*/ 1414258 h 1828713"/>
              <a:gd name="connsiteX4" fmla="*/ 405454 w 2026644"/>
              <a:gd name="connsiteY4" fmla="*/ 776083 h 1828713"/>
              <a:gd name="connsiteX5" fmla="*/ 774167 w 2026644"/>
              <a:gd name="connsiteY5" fmla="*/ 137432 h 1828713"/>
              <a:gd name="connsiteX6" fmla="*/ 1151633 w 2026644"/>
              <a:gd name="connsiteY6" fmla="*/ 36838 h 1828713"/>
              <a:gd name="connsiteX7" fmla="*/ 1252227 w 2026644"/>
              <a:gd name="connsiteY7" fmla="*/ 137432 h 1828713"/>
              <a:gd name="connsiteX8" fmla="*/ 1620939 w 2026644"/>
              <a:gd name="connsiteY8" fmla="*/ 776083 h 1828713"/>
              <a:gd name="connsiteX9" fmla="*/ 1989652 w 2026644"/>
              <a:gd name="connsiteY9" fmla="*/ 1414258 h 1828713"/>
              <a:gd name="connsiteX10" fmla="*/ 1888096 w 2026644"/>
              <a:gd name="connsiteY10" fmla="*/ 1791467 h 1828713"/>
              <a:gd name="connsiteX11" fmla="*/ 1750670 w 2026644"/>
              <a:gd name="connsiteY11" fmla="*/ 1828310 h 18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6644" h="1828713">
                <a:moveTo>
                  <a:pt x="1013244" y="1828310"/>
                </a:moveTo>
                <a:lnTo>
                  <a:pt x="275723" y="1828310"/>
                </a:lnTo>
                <a:cubicBezTo>
                  <a:pt x="123171" y="1828091"/>
                  <a:pt x="-321" y="1704237"/>
                  <a:pt x="-102" y="1551685"/>
                </a:cubicBezTo>
                <a:cubicBezTo>
                  <a:pt x="-35" y="1503441"/>
                  <a:pt x="12671" y="1456063"/>
                  <a:pt x="36741" y="1414258"/>
                </a:cubicBezTo>
                <a:lnTo>
                  <a:pt x="405454" y="776083"/>
                </a:lnTo>
                <a:lnTo>
                  <a:pt x="774167" y="137432"/>
                </a:lnTo>
                <a:cubicBezTo>
                  <a:pt x="850624" y="5415"/>
                  <a:pt x="1019626" y="-39619"/>
                  <a:pt x="1151633" y="36838"/>
                </a:cubicBezTo>
                <a:cubicBezTo>
                  <a:pt x="1193372" y="61013"/>
                  <a:pt x="1228052" y="95694"/>
                  <a:pt x="1252227" y="137432"/>
                </a:cubicBezTo>
                <a:lnTo>
                  <a:pt x="1620939" y="776083"/>
                </a:lnTo>
                <a:lnTo>
                  <a:pt x="1989652" y="1414258"/>
                </a:lnTo>
                <a:cubicBezTo>
                  <a:pt x="2065776" y="1546466"/>
                  <a:pt x="2020303" y="1715344"/>
                  <a:pt x="1888096" y="1791467"/>
                </a:cubicBezTo>
                <a:cubicBezTo>
                  <a:pt x="1846291" y="1815537"/>
                  <a:pt x="1798914" y="1828243"/>
                  <a:pt x="1750670" y="182831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gradFill>
              <a:gsLst>
                <a:gs pos="0">
                  <a:srgbClr val="FFFFFF"/>
                </a:gs>
                <a:gs pos="53000">
                  <a:srgbClr val="FFFFFF">
                    <a:alpha val="0"/>
                  </a:srgbClr>
                </a:gs>
              </a:gsLst>
              <a:lin ang="16200000" scaled="0"/>
            </a:gradFill>
            <a:prstDash val="solid"/>
            <a:miter/>
          </a:ln>
          <a:effectLst>
            <a:outerShdw blurRad="342900" sx="102000" sy="102000" algn="ctr" rotWithShape="0">
              <a:schemeClr val="accent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431800" tIns="647700" rIns="431800" bIns="28829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目标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spc="130" dirty="0">
                <a:solidFill>
                  <a:schemeClr val="lt1"/>
                </a:solidFill>
                <a:uFillTx/>
                <a:latin typeface="+中文标题" charset="0"/>
                <a:ea typeface="+mj-ea"/>
                <a:cs typeface="+mj-ea"/>
                <a:sym typeface="+mn-ea"/>
              </a:rPr>
              <a:t>来源</a:t>
            </a: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843905" y="2105025"/>
            <a:ext cx="483870" cy="483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31800" tIns="612140" rIns="431800" bIns="39624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b="1" spc="130" dirty="0">
              <a:solidFill>
                <a:schemeClr val="lt1"/>
              </a:solidFill>
              <a:uFillTx/>
              <a:latin typeface="+中文标题" charset="0"/>
              <a:ea typeface="+mj-ea"/>
              <a:cs typeface="+mj-ea"/>
              <a:sym typeface="+mn-ea"/>
            </a:endParaRPr>
          </a:p>
        </p:txBody>
      </p:sp>
      <p:pic>
        <p:nvPicPr>
          <p:cNvPr id="16" name="图片 15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88050" y="2244725"/>
            <a:ext cx="196850" cy="205105"/>
          </a:xfrm>
          <a:prstGeom prst="rect">
            <a:avLst/>
          </a:prstGeom>
          <a:gradFill>
            <a:gsLst>
              <a:gs pos="100000">
                <a:schemeClr val="accent1">
                  <a:lumMod val="70000"/>
                  <a:lumOff val="30000"/>
                </a:schemeClr>
              </a:gs>
              <a:gs pos="0">
                <a:schemeClr val="accent1">
                  <a:lumMod val="70000"/>
                  <a:lumOff val="30000"/>
                </a:schemeClr>
              </a:gs>
            </a:gsLst>
            <a:lin ang="10800000" scaled="0"/>
          </a:gradFill>
        </p:spPr>
      </p:pic>
    </p:spTree>
    <p:custDataLst>
      <p:tags r:id="rId2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600" b="1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中期投资的规律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中期投资的时机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9225" y="737235"/>
            <a:ext cx="9354185" cy="506666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中线投资的时机，都是跌出来的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固定时间：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4-11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，其余时间：跌破熊线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中期投资的时机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723900" y="5868495"/>
            <a:ext cx="10744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中线投资的时机，都是跌出来的</a:t>
            </a:r>
            <a:endParaRPr lang="zh-CN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固定时间：</a:t>
            </a:r>
            <a:r>
              <a:rPr lang="en-US" altLang="zh-CN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4-11</a:t>
            </a:r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，其余时间：跌破熊线，现在就是跌破熊线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37235"/>
            <a:ext cx="9296400" cy="5047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BEAUTIFY_FLAG" val="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BEAUTIFY_FLAG" val="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9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MDRmMGE4YzIzMjcwOWQ1Y2M2ZjcxZTFkNDRmOGU4NmQ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27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28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29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1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2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3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4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5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6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7.xml><?xml version="1.0" encoding="utf-8"?>
<p:tagLst xmlns:p="http://schemas.openxmlformats.org/presentationml/2006/main">
  <p:tag name="KSO_WM_DIAGRAM_VIRTUALLY_FRAME" val="{&quot;height&quot;:365.25,&quot;left&quot;:254.45,&quot;top&quot;:61.5,&quot;width&quot;:606.8}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1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4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114_1*n_h_i*1_2_1"/>
  <p:tag name="KSO_WM_TEMPLATE_CATEGORY" val="diagram"/>
  <p:tag name="KSO_WM_TEMPLATE_INDEX" val="20231114"/>
  <p:tag name="KSO_WM_UNIT_LAYERLEVEL" val="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114_1*n_h_h_i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114_1*n_h_h_i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VALUE" val="55*5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114_1*n_h_h_x*1_2_3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114_1*n_h_h_x*1_2_2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114_1*n_h_h_a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114_1*n_h_h_f*1_2_2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114_1*n_h_h_a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114_1*n_h_h_f*1_2_3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114_1*n_h_h_a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添加项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114_1*n_h_h_f*1_2_1_1"/>
  <p:tag name="KSO_WM_TEMPLATE_CATEGORY" val="diagram"/>
  <p:tag name="KSO_WM_TEMPLATE_INDEX" val="20231114"/>
  <p:tag name="KSO_WM_UNIT_LAYERLEVEL" val="1_1_1_1"/>
  <p:tag name="KSO_WM_TAG_VERSION" val="3.0"/>
  <p:tag name="KSO_WM_BEAUTIFY_FLAG" val="#wm#"/>
  <p:tag name="KSO_WM_UNIT_TEXT_FILL_FORE_SCHEMECOLOR_INDEX_BRIGHTNESS" val="0.35"/>
  <p:tag name="KSO_WM_UNIT_TEXT_FILL_FORE_SCHEMECOLOR_INDEX" val="13"/>
  <p:tag name="KSO_WM_UNIT_TEXT_FILL_TYPE" val="1"/>
  <p:tag name="KSO_WM_DIAGRAM_VERSION" val="3"/>
  <p:tag name="KSO_WM_DIAGRAM_COLOR_TRICK" val="1"/>
  <p:tag name="KSO_WM_DIAGRAM_COLOR_TEXT_CAN_REMOVE" val="n"/>
  <p:tag name="KSO_WM_DIAGRAM_GROUP_CODE" val="n1-1"/>
  <p:tag name="KSO_WM_UNIT_PRESET_TEXT" val="单击此处输入你的项正文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14"/>
  <p:tag name="KSO_WM_UNIT_LINE_FORE_SCHEMECOLOR_INDEX_2_POS" val="0.53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114_1*n_h_a*1_1_1"/>
  <p:tag name="KSO_WM_TEMPLATE_CATEGORY" val="diagram"/>
  <p:tag name="KSO_WM_TEMPLATE_INDEX" val="20231114"/>
  <p:tag name="KSO_WM_UNIT_LAYERLEVEL" val="1_1_1"/>
  <p:tag name="KSO_WM_TAG_VERSION" val="3.0"/>
  <p:tag name="KSO_WM_UNIT_PRESET_TEXT" val="单击添&#10;加标题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0,&quot;rgb&quot;:&quot;#ffffff&quot;,&quot;transparency&quot;:0},{&quot;brightness&quot;:0,&quot;colorType&quot;:2,&quot;pos&quot;:0.5299999713897705,&quot;rgb&quot;:&quot;#ffffff&quot;,&quot;transparency&quot;:1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2"/>
  <p:tag name="KSO_WM_UNIT_FILL_FORE_SCHEMECOLOR_INDEX_2" val="5"/>
  <p:tag name="KSO_WM_UNIT_FILL_FORE_SCHEMECOLOR_INDEX_2_POS" val="1"/>
  <p:tag name="KSO_WM_UNIT_FILL_FORE_SCHEMECOLOR_INDEX_2_TRANS" val="0"/>
  <p:tag name="KSO_WM_UNIT_FILL_GRADIENT_TYPE" val="2"/>
  <p:tag name="KSO_WM_UNIT_FILL_GRADIENT_ANGLE" val="0"/>
  <p:tag name="KSO_WM_UNIT_FILL_GRADIENT_DIRECTION" val="10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114_1*n_h_h_i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4"/>
  <p:tag name="KSO_WM_UNIT_FILL_FORE_SCHEMECOLOR_INDEX_2_POS" val="0.8"/>
  <p:tag name="KSO_WM_UNIT_FILL_FORE_SCHEMECOLOR_INDEX_2_TRANS" val="0.4"/>
  <p:tag name="KSO_WM_UNIT_FILL_GRADIENT_TYPE" val="0"/>
  <p:tag name="KSO_WM_UNIT_FILL_GRADIENT_ANGLE" val="80"/>
  <p:tag name="KSO_WM_UNIT_FILL_GRADIENT_DIRECTION" val="-2"/>
  <p:tag name="KSO_WM_UNIT_FILL_TYPE" val="3"/>
  <p:tag name="KSO_WM_DIAGRAM_VERSION" val="3"/>
  <p:tag name="KSO_WM_DIAGRAM_COLOR_TRICK" val="1"/>
  <p:tag name="KSO_WM_DIAGRAM_COLOR_TEXT_CAN_REMOVE" val="n"/>
  <p:tag name="KSO_WM_UNIT_VALUE" val="57*5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114_1*n_h_h_x*1_2_1_1"/>
  <p:tag name="KSO_WM_TEMPLATE_CATEGORY" val="diagram"/>
  <p:tag name="KSO_WM_TEMPLATE_INDEX" val="20231114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53.29998779296875,&quot;width&quot;:704.2000122070312}"/>
  <p:tag name="KSO_WM_DIAGRAM_COLOR_MATCH_VALUE" val="{&quot;shape&quot;:{&quot;fill&quot;:{&quot;gradient&quot;:[{&quot;brightness&quot;:0,&quot;colorType&quot;:1,&quot;foreColorIndex&quot;:14,&quot;pos&quot;:0,&quot;transparency&quot;:0},{&quot;brightness&quot;:0,&quot;colorType&quot;:1,&quot;foreColorIndex&quot;:14,&quot;pos&quot;:0.800000011920929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WPS 演示</Application>
  <PresentationFormat>宽屏</PresentationFormat>
  <Paragraphs>167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+中文标题</vt:lpstr>
      <vt:lpstr>Arial Unicode MS</vt:lpstr>
      <vt:lpstr>Calibri</vt:lpstr>
      <vt:lpstr>Segoe Print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俏俏</cp:lastModifiedBy>
  <cp:revision>289</cp:revision>
  <dcterms:created xsi:type="dcterms:W3CDTF">2019-06-19T02:08:00Z</dcterms:created>
  <dcterms:modified xsi:type="dcterms:W3CDTF">2025-10-16T06:26:36Z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F31E4AC59DD544C1AE166A56AB722BC1_13</vt:lpwstr>
  </property>
</Properties>
</file>