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31"/>
  </p:notesMasterIdLst>
  <p:handoutMasterIdLst>
    <p:handoutMasterId r:id="rId32"/>
  </p:handoutMasterIdLst>
  <p:sldIdLst>
    <p:sldId id="263" r:id="rId4"/>
    <p:sldId id="271" r:id="rId5"/>
    <p:sldId id="296" r:id="rId6"/>
    <p:sldId id="3425" r:id="rId7"/>
    <p:sldId id="3296" r:id="rId8"/>
    <p:sldId id="3493" r:id="rId9"/>
    <p:sldId id="3533" r:id="rId10"/>
    <p:sldId id="1591" r:id="rId11"/>
    <p:sldId id="3509" r:id="rId12"/>
    <p:sldId id="3510" r:id="rId13"/>
    <p:sldId id="3532" r:id="rId14"/>
    <p:sldId id="3528" r:id="rId15"/>
    <p:sldId id="3511" r:id="rId16"/>
    <p:sldId id="3529" r:id="rId17"/>
    <p:sldId id="3531" r:id="rId18"/>
    <p:sldId id="3530" r:id="rId19"/>
    <p:sldId id="3521" r:id="rId20"/>
    <p:sldId id="3512" r:id="rId21"/>
    <p:sldId id="3520" r:id="rId22"/>
    <p:sldId id="3082" r:id="rId23"/>
    <p:sldId id="2169" r:id="rId24"/>
    <p:sldId id="1932" r:id="rId25"/>
    <p:sldId id="615" r:id="rId26"/>
    <p:sldId id="2279" r:id="rId27"/>
    <p:sldId id="3552" r:id="rId28"/>
    <p:sldId id="3553" r:id="rId29"/>
    <p:sldId id="270" r:id="rId30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2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7" Type="http://schemas.openxmlformats.org/officeDocument/2006/relationships/tags" Target="tags/tag16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1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2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3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5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7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9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0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1.xml"/><Relationship Id="rId2" Type="http://schemas.openxmlformats.org/officeDocument/2006/relationships/image" Target="../media/image53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2.xml"/><Relationship Id="rId2" Type="http://schemas.openxmlformats.org/officeDocument/2006/relationships/image" Target="../media/image54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3.xml"/><Relationship Id="rId2" Type="http://schemas.openxmlformats.org/officeDocument/2006/relationships/image" Target="../media/image55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4.xml"/><Relationship Id="rId2" Type="http://schemas.openxmlformats.org/officeDocument/2006/relationships/image" Target="../media/image56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5.xml"/><Relationship Id="rId2" Type="http://schemas.openxmlformats.org/officeDocument/2006/relationships/image" Target="../media/image57.png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6.xml"/><Relationship Id="rId2" Type="http://schemas.openxmlformats.org/officeDocument/2006/relationships/image" Target="../media/image58.png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image" Target="../media/image3.png"/><Relationship Id="rId3" Type="http://schemas.openxmlformats.org/officeDocument/2006/relationships/tags" Target="../tags/tag158.xml"/><Relationship Id="rId2" Type="http://schemas.openxmlformats.org/officeDocument/2006/relationships/image" Target="../media/image1.png"/><Relationship Id="rId1" Type="http://schemas.openxmlformats.org/officeDocument/2006/relationships/tags" Target="../tags/tag1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132.xml"/><Relationship Id="rId7" Type="http://schemas.openxmlformats.org/officeDocument/2006/relationships/image" Target="../media/image11.png"/><Relationship Id="rId6" Type="http://schemas.openxmlformats.org/officeDocument/2006/relationships/tags" Target="../tags/tag131.xml"/><Relationship Id="rId5" Type="http://schemas.openxmlformats.org/officeDocument/2006/relationships/image" Target="../media/image10.png"/><Relationship Id="rId4" Type="http://schemas.openxmlformats.org/officeDocument/2006/relationships/tags" Target="../tags/tag130.xml"/><Relationship Id="rId3" Type="http://schemas.openxmlformats.org/officeDocument/2006/relationships/image" Target="../media/image9.png"/><Relationship Id="rId2" Type="http://schemas.openxmlformats.org/officeDocument/2006/relationships/tags" Target="../tags/tag129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上涨的承压信号（周线死叉潮）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什么是《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三阳开泰》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" y="821690"/>
            <a:ext cx="3238500" cy="1000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5800"/>
          <a:stretch>
            <a:fillRect/>
          </a:stretch>
        </p:blipFill>
        <p:spPr>
          <a:xfrm>
            <a:off x="229870" y="1936750"/>
            <a:ext cx="3238500" cy="4228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320" y="821690"/>
            <a:ext cx="3627120" cy="4302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4384675" y="1579245"/>
            <a:ext cx="2810510" cy="1079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四线开花（分时）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指</a:t>
            </a:r>
            <a:r>
              <a:rPr lang="en-US" altLang="zh-CN">
                <a:highlight>
                  <a:srgbClr val="FFFF00"/>
                </a:highlight>
              </a:rPr>
              <a:t>L2</a:t>
            </a:r>
            <a:r>
              <a:rPr lang="zh-CN" altLang="en-US">
                <a:highlight>
                  <a:srgbClr val="FFFF00"/>
                </a:highlight>
              </a:rPr>
              <a:t>数据监测分时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大单买，小单卖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主力明显吸筹迹象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390" y="821690"/>
            <a:ext cx="3696970" cy="5491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9681210" y="3883660"/>
            <a:ext cx="15805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highlight>
                  <a:srgbClr val="FFFF00"/>
                </a:highlight>
              </a:rPr>
              <a:t>日线级别</a:t>
            </a:r>
            <a:r>
              <a:rPr lang="en-US" altLang="zh-CN" sz="1400">
                <a:highlight>
                  <a:srgbClr val="FFFF00"/>
                </a:highlight>
              </a:rPr>
              <a:t> </a:t>
            </a:r>
            <a:r>
              <a:rPr lang="zh-CN" altLang="en-US" sz="1400">
                <a:highlight>
                  <a:srgbClr val="FFFF00"/>
                </a:highlight>
              </a:rPr>
              <a:t>四个异动单有三个大幅翻红，形成</a:t>
            </a:r>
            <a:r>
              <a:rPr lang="en-US" altLang="zh-CN" sz="1400">
                <a:highlight>
                  <a:srgbClr val="FFFF00"/>
                </a:highlight>
              </a:rPr>
              <a:t>K</a:t>
            </a:r>
            <a:r>
              <a:rPr lang="zh-CN" altLang="en-US" sz="1400">
                <a:highlight>
                  <a:srgbClr val="FFFF00"/>
                </a:highlight>
              </a:rPr>
              <a:t>线的《三阳开泰》</a:t>
            </a:r>
            <a:endParaRPr lang="zh-CN" altLang="en-US" sz="1400">
              <a:highlight>
                <a:srgbClr val="FFFF00"/>
              </a:highligh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61300" y="3026410"/>
            <a:ext cx="31667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highlight>
                  <a:srgbClr val="FFFF00"/>
                </a:highlight>
              </a:rPr>
              <a:t>一半位置是拉升成本单（易护盘拉升）</a:t>
            </a:r>
            <a:endParaRPr lang="zh-CN" altLang="en-US" sz="1400">
              <a:highlight>
                <a:srgbClr val="FFFF00"/>
              </a:highlight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rcRect t="3065"/>
          <a:stretch>
            <a:fillRect/>
          </a:stretch>
        </p:blipFill>
        <p:spPr>
          <a:xfrm>
            <a:off x="3509645" y="5174615"/>
            <a:ext cx="1467485" cy="1376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4125" y="5536565"/>
            <a:ext cx="2143125" cy="6286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分化开始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r="49070"/>
          <a:stretch>
            <a:fillRect/>
          </a:stretch>
        </p:blipFill>
        <p:spPr>
          <a:xfrm>
            <a:off x="4630420" y="893445"/>
            <a:ext cx="3824605" cy="5351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b="48314"/>
          <a:stretch>
            <a:fillRect/>
          </a:stretch>
        </p:blipFill>
        <p:spPr>
          <a:xfrm>
            <a:off x="370205" y="2297430"/>
            <a:ext cx="3619500" cy="1255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121410" y="4268470"/>
            <a:ext cx="406400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大阳线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大买单</a:t>
            </a:r>
            <a:r>
              <a:rPr lang="en-US" altLang="zh-CN">
                <a:highlight>
                  <a:srgbClr val="FFFF00"/>
                </a:highlight>
              </a:rPr>
              <a:t>=</a:t>
            </a:r>
            <a:r>
              <a:rPr lang="zh-CN" altLang="en-US">
                <a:highlight>
                  <a:srgbClr val="FFFF00"/>
                </a:highlight>
              </a:rPr>
              <a:t>弱转强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大阴线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大卖单</a:t>
            </a:r>
            <a:r>
              <a:rPr lang="en-US" altLang="zh-CN">
                <a:highlight>
                  <a:srgbClr val="FFFF00"/>
                </a:highlight>
              </a:rPr>
              <a:t>=</a:t>
            </a:r>
            <a:r>
              <a:rPr lang="zh-CN" altLang="en-US">
                <a:highlight>
                  <a:srgbClr val="FFFF00"/>
                </a:highlight>
              </a:rPr>
              <a:t>强转弱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890" y="893445"/>
            <a:ext cx="3521075" cy="5351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9447530" y="2411095"/>
            <a:ext cx="2522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不过</a:t>
            </a:r>
            <a:r>
              <a:rPr lang="en-US" altLang="zh-CN">
                <a:highlight>
                  <a:srgbClr val="FFFF00"/>
                </a:highlight>
              </a:rPr>
              <a:t>10.8</a:t>
            </a:r>
            <a:r>
              <a:rPr lang="zh-CN" altLang="en-US">
                <a:highlight>
                  <a:srgbClr val="FFFF00"/>
                </a:highlight>
              </a:rPr>
              <a:t>高点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大卖单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分时双底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5" y="1164590"/>
            <a:ext cx="3764915" cy="2536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4345305" y="768350"/>
            <a:ext cx="7198995" cy="5550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826770" y="4406900"/>
            <a:ext cx="2502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  <a:sym typeface="+mn-ea"/>
              </a:rPr>
              <a:t>大阳线一半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分时双底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三阳开泰上涨分时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430" y="846455"/>
            <a:ext cx="6099810" cy="5565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5" y="1730375"/>
            <a:ext cx="3448050" cy="2600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915670" y="50133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突破当天上涨分时买点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真假突破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20" y="981075"/>
            <a:ext cx="9094470" cy="5509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" y="1159510"/>
            <a:ext cx="3651250" cy="10382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资金定去留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1014730"/>
            <a:ext cx="5966460" cy="4405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385" y="1014095"/>
            <a:ext cx="4581525" cy="44056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上节课的三阳开泰（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10.17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66039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32378"/>
          <a:stretch>
            <a:fillRect/>
          </a:stretch>
        </p:blipFill>
        <p:spPr>
          <a:xfrm>
            <a:off x="79375" y="838200"/>
            <a:ext cx="3234690" cy="5294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510" y="837565"/>
            <a:ext cx="2166620" cy="3807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215" y="838200"/>
            <a:ext cx="2059940" cy="3806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385" y="838200"/>
            <a:ext cx="2233295" cy="3807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000" y="838200"/>
            <a:ext cx="2003425" cy="38074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现在的三阳开泰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66039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5463"/>
          <a:stretch>
            <a:fillRect/>
          </a:stretch>
        </p:blipFill>
        <p:spPr>
          <a:xfrm>
            <a:off x="99060" y="822960"/>
            <a:ext cx="5075555" cy="52635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矩形 7"/>
          <p:cNvSpPr/>
          <p:nvPr/>
        </p:nvSpPr>
        <p:spPr>
          <a:xfrm>
            <a:off x="2988310" y="1285875"/>
            <a:ext cx="594995" cy="4800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110" y="822960"/>
            <a:ext cx="3232150" cy="3479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755" y="822960"/>
            <a:ext cx="2663190" cy="3479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5826125" y="4512310"/>
            <a:ext cx="50406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步骤：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/>
              <a:t>1.</a:t>
            </a:r>
            <a:r>
              <a:rPr lang="zh-CN" altLang="en-US"/>
              <a:t>智能盯盘：四线开花、熊线上移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把涨幅</a:t>
            </a:r>
            <a:r>
              <a:rPr lang="en-US" altLang="zh-CN"/>
              <a:t>8--20%</a:t>
            </a:r>
            <a:r>
              <a:rPr lang="zh-CN" altLang="en-US"/>
              <a:t>前</a:t>
            </a:r>
            <a:r>
              <a:rPr lang="en-US" altLang="zh-CN"/>
              <a:t>50</a:t>
            </a:r>
            <a:r>
              <a:rPr lang="zh-CN" altLang="en-US"/>
              <a:t>加入股池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等待未来两天低开机会（高开低走易成为压力）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选股后的进阶判断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66039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8550" y="4018915"/>
            <a:ext cx="9996170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①分时：</a:t>
            </a:r>
            <a:r>
              <a:rPr lang="zh-CN" altLang="en-US" sz="2400"/>
              <a:t>上均线，临近收盘2.50附近 ，大盘资金翻绿缩短持股周期。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②低开：</a:t>
            </a:r>
            <a:r>
              <a:rPr lang="zh-CN" altLang="en-US" sz="2400"/>
              <a:t> 高开低走会导致获利盘回吐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③双底：</a:t>
            </a:r>
            <a:r>
              <a:rPr lang="zh-CN" altLang="en-US" sz="2400"/>
              <a:t>对比10.30和2.30的低点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④卖点：</a:t>
            </a:r>
            <a:r>
              <a:rPr lang="zh-CN" altLang="en-US" sz="2400"/>
              <a:t>周线死叉</a:t>
            </a:r>
            <a:r>
              <a:rPr lang="en-US" altLang="zh-CN" sz="2400"/>
              <a:t>+</a:t>
            </a:r>
            <a:r>
              <a:rPr lang="zh-CN" altLang="en-US" sz="2400"/>
              <a:t>日线资金翻绿</a:t>
            </a:r>
            <a:r>
              <a:rPr lang="en-US" altLang="zh-CN" sz="2400"/>
              <a:t>+</a:t>
            </a:r>
            <a:r>
              <a:rPr lang="zh-CN" altLang="en-US" sz="2400"/>
              <a:t>每次</a:t>
            </a:r>
            <a:r>
              <a:rPr lang="en-US" altLang="zh-CN" sz="2400"/>
              <a:t>60</a:t>
            </a:r>
            <a:r>
              <a:rPr lang="zh-CN" altLang="en-US" sz="2400"/>
              <a:t>分波段反弹走</a:t>
            </a:r>
            <a:endParaRPr lang="zh-CN" altLang="en-US"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" y="847725"/>
            <a:ext cx="4594860" cy="2489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r="1864"/>
          <a:stretch>
            <a:fillRect/>
          </a:stretch>
        </p:blipFill>
        <p:spPr>
          <a:xfrm>
            <a:off x="4914900" y="847725"/>
            <a:ext cx="3308985" cy="27044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06085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800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三阳开泰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选震荡好股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2024.10.20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6096000" y="3842385"/>
            <a:ext cx="996315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3+2_17294149398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图片_17294148720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本节课大纲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2445" y="94043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rgbClr val="FF0000"/>
                </a:solidFill>
              </a:rPr>
              <a:t>1.10</a:t>
            </a:r>
            <a:r>
              <a:rPr lang="zh-CN" altLang="en-US" sz="3600">
                <a:solidFill>
                  <a:srgbClr val="FF0000"/>
                </a:solidFill>
              </a:rPr>
              <a:t>月中下旬的三个窗口</a:t>
            </a:r>
            <a:endParaRPr lang="zh-CN" altLang="en-US" sz="36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rgbClr val="FF0000"/>
                </a:solidFill>
              </a:rPr>
              <a:t>2.“</a:t>
            </a:r>
            <a:r>
              <a:rPr lang="zh-CN" altLang="en-US" sz="3600">
                <a:solidFill>
                  <a:srgbClr val="FF0000"/>
                </a:solidFill>
              </a:rPr>
              <a:t>三阳开泰</a:t>
            </a:r>
            <a:r>
              <a:rPr lang="en-US" altLang="zh-CN" sz="3600">
                <a:solidFill>
                  <a:srgbClr val="FF0000"/>
                </a:solidFill>
              </a:rPr>
              <a:t>”</a:t>
            </a:r>
            <a:r>
              <a:rPr lang="zh-CN" altLang="en-US" sz="3600">
                <a:solidFill>
                  <a:srgbClr val="FF0000"/>
                </a:solidFill>
              </a:rPr>
              <a:t>选股的用法</a:t>
            </a:r>
            <a:endParaRPr lang="zh-CN" altLang="en-US" sz="36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rgbClr val="FF0000"/>
                </a:solidFill>
              </a:rPr>
              <a:t>3.</a:t>
            </a:r>
            <a:r>
              <a:rPr lang="zh-CN" altLang="en-US" sz="3600">
                <a:solidFill>
                  <a:srgbClr val="FF0000"/>
                </a:solidFill>
              </a:rPr>
              <a:t>周线死叉后跟随主线去弱留强</a:t>
            </a:r>
            <a:endParaRPr lang="zh-CN" altLang="en-US" sz="36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zh-CN" altLang="en-US" sz="2400">
                <a:solidFill>
                  <a:schemeClr val="tx1"/>
                </a:solidFill>
              </a:rPr>
              <a:t>（晚上</a:t>
            </a:r>
            <a:r>
              <a:rPr lang="en-US" altLang="zh-CN" sz="2400">
                <a:solidFill>
                  <a:schemeClr val="tx1"/>
                </a:solidFill>
              </a:rPr>
              <a:t>7.30</a:t>
            </a:r>
            <a:r>
              <a:rPr lang="zh-CN" altLang="en-US" sz="2400">
                <a:solidFill>
                  <a:schemeClr val="tx1"/>
                </a:solidFill>
              </a:rPr>
              <a:t>，软件首页右下角）</a:t>
            </a:r>
            <a:endParaRPr lang="zh-CN" altLang="en-US" sz="2400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月中下旬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220" y="1117600"/>
            <a:ext cx="11973560" cy="4396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1.技术面</a:t>
            </a:r>
            <a:r>
              <a:rPr lang="zh-CN" altLang="en-US" sz="2400">
                <a:solidFill>
                  <a:srgbClr val="FF0000"/>
                </a:solidFill>
              </a:rPr>
              <a:t>：</a:t>
            </a:r>
            <a:r>
              <a:rPr lang="zh-CN" altLang="en-US" sz="2400"/>
              <a:t>周线死叉+主线强者恒强 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2.博弈窗口：</a:t>
            </a:r>
            <a:r>
              <a:rPr lang="zh-CN" altLang="en-US" sz="2400" b="1">
                <a:solidFill>
                  <a:srgbClr val="F315F3"/>
                </a:solidFill>
              </a:rPr>
              <a:t>①</a:t>
            </a:r>
            <a:r>
              <a:rPr lang="zh-CN" altLang="en-US" sz="2400" u="sng"/>
              <a:t>经济数据（向好）</a:t>
            </a:r>
            <a:r>
              <a:rPr lang="en-US" altLang="zh-CN" sz="2400"/>
              <a:t> </a:t>
            </a:r>
            <a:r>
              <a:rPr lang="zh-CN" altLang="en-US" sz="2400" b="1">
                <a:solidFill>
                  <a:srgbClr val="F315F3"/>
                </a:solidFill>
              </a:rPr>
              <a:t> ②</a:t>
            </a:r>
            <a:r>
              <a:rPr lang="zh-CN" altLang="en-US" sz="2400"/>
              <a:t>三季报（个股）</a:t>
            </a:r>
            <a:r>
              <a:rPr lang="zh-CN" altLang="en-US" sz="2400" b="1">
                <a:solidFill>
                  <a:srgbClr val="F315F3"/>
                </a:solidFill>
              </a:rPr>
              <a:t> ③ </a:t>
            </a:r>
            <a:r>
              <a:rPr lang="en-US" altLang="zh-CN" sz="2400"/>
              <a:t>11</a:t>
            </a:r>
            <a:r>
              <a:rPr lang="zh-CN" altLang="en-US" sz="2400"/>
              <a:t>月初大选（芯片、光伏）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3.主线方向：</a:t>
            </a:r>
            <a:r>
              <a:rPr lang="zh-CN" altLang="en-US" sz="2400"/>
              <a:t>板块持续有龙头持续新高（</a:t>
            </a:r>
            <a:r>
              <a:rPr lang="zh-CN" altLang="en-US" sz="2400">
                <a:solidFill>
                  <a:srgbClr val="F315F3"/>
                </a:solidFill>
              </a:rPr>
              <a:t>①资本金融②芯片③西部大开发</a:t>
            </a:r>
            <a:r>
              <a:rPr lang="zh-CN" altLang="en-US" sz="2400"/>
              <a:t>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4.操作： </a:t>
            </a:r>
            <a:r>
              <a:rPr lang="zh-CN" altLang="en-US" sz="2400">
                <a:sym typeface="+mn-ea"/>
              </a:rPr>
              <a:t> </a:t>
            </a:r>
            <a:r>
              <a:rPr lang="zh-CN" altLang="en-US" sz="2400">
                <a:solidFill>
                  <a:srgbClr val="F315F3"/>
                </a:solidFill>
                <a:sym typeface="+mn-ea"/>
              </a:rPr>
              <a:t>5+N</a:t>
            </a:r>
            <a:r>
              <a:rPr lang="zh-CN" altLang="en-US" sz="2400">
                <a:sym typeface="+mn-ea"/>
              </a:rPr>
              <a:t>仓位（大买单后低吸，大卖单后高抛）</a:t>
            </a:r>
            <a:endParaRPr lang="zh-CN" altLang="en-US" sz="240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5.分期震荡期去弱留强战法：</a:t>
            </a:r>
            <a:r>
              <a:rPr lang="zh-CN" altLang="en-US" sz="2400">
                <a:solidFill>
                  <a:srgbClr val="F315F3"/>
                </a:solidFill>
              </a:rPr>
              <a:t>三阳开泰</a:t>
            </a:r>
            <a:r>
              <a:rPr lang="zh-CN" altLang="en-US" sz="2400"/>
              <a:t>（震荡中走强个股）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节后死叉承压（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10.10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04495" y="851535"/>
            <a:ext cx="4232275" cy="2767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739130" y="851535"/>
            <a:ext cx="4090035" cy="2767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63855" y="3702050"/>
            <a:ext cx="4272915" cy="2774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739130" y="3769360"/>
            <a:ext cx="4090670" cy="2707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3355975" y="2246630"/>
            <a:ext cx="1435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1.</a:t>
            </a:r>
            <a:r>
              <a:rPr lang="zh-CN" altLang="en-US" b="1">
                <a:highlight>
                  <a:srgbClr val="FFFF00"/>
                </a:highlight>
              </a:rPr>
              <a:t>螺旋桨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8616315" y="2246630"/>
            <a:ext cx="1213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2.</a:t>
            </a:r>
            <a:r>
              <a:rPr lang="zh-CN" altLang="en-US" b="1">
                <a:highlight>
                  <a:srgbClr val="FFFF00"/>
                </a:highlight>
              </a:rPr>
              <a:t>搓揉线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3355340" y="49326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3.</a:t>
            </a:r>
            <a:r>
              <a:rPr lang="zh-CN" altLang="en-US" b="1">
                <a:highlight>
                  <a:srgbClr val="FFFF00"/>
                </a:highlight>
              </a:rPr>
              <a:t>触角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>
            <p:custDataLst>
              <p:tags r:id="rId13"/>
            </p:custDataLst>
          </p:nvPr>
        </p:nvSpPr>
        <p:spPr>
          <a:xfrm>
            <a:off x="8438515" y="5057140"/>
            <a:ext cx="1802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4.</a:t>
            </a:r>
            <a:r>
              <a:rPr lang="zh-CN" altLang="en-US" b="1">
                <a:highlight>
                  <a:srgbClr val="FFFF00"/>
                </a:highlight>
              </a:rPr>
              <a:t>岛形反转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情绪周期图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635" y="1055370"/>
            <a:ext cx="6713220" cy="510349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869565" y="2865755"/>
            <a:ext cx="3341370" cy="79311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100" y="872490"/>
            <a:ext cx="2710180" cy="2055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市场表现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28200" y="1576070"/>
            <a:ext cx="2280285" cy="1586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风格：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①紫色小盘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②红色短线</a:t>
            </a:r>
            <a:endParaRPr lang="en-US" altLang="zh-CN">
              <a:highlight>
                <a:srgbClr val="FFFF00"/>
              </a:highlight>
            </a:endParaRPr>
          </a:p>
          <a:p>
            <a:endParaRPr lang="en-US" altLang="zh-CN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768350"/>
            <a:ext cx="3223895" cy="2471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r="6393"/>
          <a:stretch>
            <a:fillRect/>
          </a:stretch>
        </p:blipFill>
        <p:spPr>
          <a:xfrm>
            <a:off x="3376930" y="768350"/>
            <a:ext cx="4900930" cy="2471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54685" y="3429000"/>
            <a:ext cx="7334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周线死叉</a:t>
            </a:r>
            <a:r>
              <a:rPr lang="en-US" altLang="zh-CN"/>
              <a:t> </a:t>
            </a:r>
            <a:r>
              <a:rPr lang="zh-CN" altLang="en-US"/>
              <a:t>分化开始，普涨后首批个股走弱（</a:t>
            </a:r>
            <a:r>
              <a:rPr lang="en-US" altLang="zh-CN"/>
              <a:t>80%</a:t>
            </a:r>
            <a:r>
              <a:rPr lang="zh-CN" altLang="en-US"/>
              <a:t>个股进入周线死叉）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5" y="4046220"/>
            <a:ext cx="6918960" cy="1594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54685" y="5757545"/>
            <a:ext cx="4903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老热点：</a:t>
            </a:r>
            <a:r>
              <a:rPr lang="zh-CN" altLang="en-US"/>
              <a:t>国产芯片、资本金融、</a:t>
            </a:r>
            <a:endParaRPr lang="zh-CN" altLang="en-US"/>
          </a:p>
          <a:p>
            <a:r>
              <a:rPr lang="zh-CN" altLang="en-US">
                <a:solidFill>
                  <a:srgbClr val="F315F3"/>
                </a:solidFill>
              </a:rPr>
              <a:t>新热点：</a:t>
            </a:r>
            <a:r>
              <a:rPr lang="zh-CN" altLang="en-US"/>
              <a:t>西部大开发</a:t>
            </a:r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570" y="3162300"/>
            <a:ext cx="3827145" cy="33724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DIAGRAM_VIRTUALLY_FRAME" val="{&quot;height&quot;:442.95,&quot;left&quot;:28.65,&quot;top&quot;:67.05,&quot;width&quot;:777.7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DIAGRAM_VIRTUALLY_FRAME" val="{&quot;height&quot;:442.95,&quot;left&quot;:28.65,&quot;top&quot;:67.05,&quot;width&quot;:777.7}"/>
</p:tagLst>
</file>

<file path=ppt/tags/tag131.xml><?xml version="1.0" encoding="utf-8"?>
<p:tagLst xmlns:p="http://schemas.openxmlformats.org/presentationml/2006/main">
  <p:tag name="KSO_WM_DIAGRAM_VIRTUALLY_FRAME" val="{&quot;height&quot;:442.95,&quot;left&quot;:28.65,&quot;top&quot;:67.05,&quot;width&quot;:777.7}"/>
</p:tagLst>
</file>

<file path=ppt/tags/tag132.xml><?xml version="1.0" encoding="utf-8"?>
<p:tagLst xmlns:p="http://schemas.openxmlformats.org/presentationml/2006/main">
  <p:tag name="KSO_WM_DIAGRAM_VIRTUALLY_FRAME" val="{&quot;height&quot;:442.95,&quot;left&quot;:28.65,&quot;top&quot;:67.05,&quot;width&quot;:777.7}"/>
</p:tagLst>
</file>

<file path=ppt/tags/tag133.xml><?xml version="1.0" encoding="utf-8"?>
<p:tagLst xmlns:p="http://schemas.openxmlformats.org/presentationml/2006/main">
  <p:tag name="KSO_WM_DIAGRAM_VIRTUALLY_FRAME" val="{&quot;height&quot;:442.95,&quot;left&quot;:28.65,&quot;top&quot;:67.05,&quot;width&quot;:777.7}"/>
</p:tagLst>
</file>

<file path=ppt/tags/tag134.xml><?xml version="1.0" encoding="utf-8"?>
<p:tagLst xmlns:p="http://schemas.openxmlformats.org/presentationml/2006/main">
  <p:tag name="KSO_WM_DIAGRAM_VIRTUALLY_FRAME" val="{&quot;height&quot;:442.95,&quot;left&quot;:28.65,&quot;top&quot;:67.05,&quot;width&quot;:777.7}"/>
</p:tagLst>
</file>

<file path=ppt/tags/tag135.xml><?xml version="1.0" encoding="utf-8"?>
<p:tagLst xmlns:p="http://schemas.openxmlformats.org/presentationml/2006/main">
  <p:tag name="KSO_WM_DIAGRAM_VIRTUALLY_FRAME" val="{&quot;height&quot;:442.95,&quot;left&quot;:28.65,&quot;top&quot;:67.05,&quot;width&quot;:777.7}"/>
</p:tagLst>
</file>

<file path=ppt/tags/tag136.xml><?xml version="1.0" encoding="utf-8"?>
<p:tagLst xmlns:p="http://schemas.openxmlformats.org/presentationml/2006/main">
  <p:tag name="KSO_WM_DIAGRAM_VIRTUALLY_FRAME" val="{&quot;height&quot;:442.95,&quot;left&quot;:28.65,&quot;top&quot;:67.05,&quot;width&quot;:777.7}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1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YmY4N2MwZTRlYmM3OTllMmExYTkwY2Q4OTk5NDcwMGI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1208</Words>
  <Application>WPS 演示</Application>
  <PresentationFormat>宽屏</PresentationFormat>
  <Paragraphs>177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759</cp:revision>
  <dcterms:created xsi:type="dcterms:W3CDTF">2019-06-19T02:08:00Z</dcterms:created>
  <dcterms:modified xsi:type="dcterms:W3CDTF">2024-10-20T09:03:29Z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67F8E99CA25843CDBAFD0150A9FB820A</vt:lpwstr>
  </property>
</Properties>
</file>