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</p:sldMasterIdLst>
  <p:notesMasterIdLst>
    <p:notesMasterId r:id="rId9"/>
  </p:notesMasterIdLst>
  <p:sldIdLst>
    <p:sldId id="471" r:id="rId5"/>
    <p:sldId id="454" r:id="rId6"/>
    <p:sldId id="455" r:id="rId7"/>
    <p:sldId id="456" r:id="rId8"/>
    <p:sldId id="457" r:id="rId10"/>
    <p:sldId id="458" r:id="rId11"/>
    <p:sldId id="459" r:id="rId12"/>
    <p:sldId id="460" r:id="rId13"/>
    <p:sldId id="461" r:id="rId14"/>
    <p:sldId id="462" r:id="rId15"/>
    <p:sldId id="463" r:id="rId16"/>
    <p:sldId id="464" r:id="rId17"/>
    <p:sldId id="465" r:id="rId18"/>
    <p:sldId id="466" r:id="rId19"/>
    <p:sldId id="472" r:id="rId20"/>
    <p:sldId id="467" r:id="rId21"/>
    <p:sldId id="468" r:id="rId22"/>
    <p:sldId id="469" r:id="rId23"/>
    <p:sldId id="470" r:id="rId24"/>
    <p:sldId id="492" r:id="rId25"/>
    <p:sldId id="491" r:id="rId26"/>
    <p:sldId id="271" r:id="rId27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  <p:cmAuthor id="0" name="Mia Vida Villanueva" initials="MVV" lastIdx="1" clrIdx="0"/>
  <p:cmAuthor id="7" name="1206988966@qq.com" initials="1" lastIdx="1" clrIdx="2"/>
  <p:cmAuthor id="8" name="姜伟光" initials="姜" lastIdx="1" clrIdx="0"/>
  <p:cmAuthor id="3" name="lenovo" initials="l" lastIdx="6" clrIdx="2"/>
  <p:cmAuthor id="4" name="Administrator" initials="A" lastIdx="6" clrIdx="3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702" y="108"/>
      </p:cViewPr>
      <p:guideLst>
        <p:guide orient="horz" pos="211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2" Type="http://schemas.openxmlformats.org/officeDocument/2006/relationships/tags" Target="tags/tag70.xml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2" name="图片 1" descr="//192.168.10.238/素材/营销策划/7.课程/炒股进阶班课程项目/2024年/2024年8月/1920_1080.png1920_108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</a:t>
            </a:r>
            <a:r>
              <a:rPr lang="zh-CN" alt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吴镇鸿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丨执业编号：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A1120618120002  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//192.168.10.238/素材/营销策划/7.课程/炒股进阶班课程项目/2024年/2024年8月/总海报1080.png总海报108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1.xml"/><Relationship Id="rId1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image" Target="../media/image19.jpeg"/><Relationship Id="rId4" Type="http://schemas.openxmlformats.org/officeDocument/2006/relationships/tags" Target="../tags/tag42.xml"/><Relationship Id="rId3" Type="http://schemas.openxmlformats.org/officeDocument/2006/relationships/image" Target="NULL" TargetMode="External"/><Relationship Id="rId2" Type="http://schemas.openxmlformats.org/officeDocument/2006/relationships/image" Target="../media/image18.jpeg"/><Relationship Id="rId1" Type="http://schemas.openxmlformats.org/officeDocument/2006/relationships/tags" Target="../tags/tag41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53.xml"/><Relationship Id="rId8" Type="http://schemas.openxmlformats.org/officeDocument/2006/relationships/tags" Target="../tags/tag52.xml"/><Relationship Id="rId7" Type="http://schemas.openxmlformats.org/officeDocument/2006/relationships/tags" Target="../tags/tag51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0" Type="http://schemas.openxmlformats.org/officeDocument/2006/relationships/slideLayout" Target="../slideLayouts/slideLayout5.xml"/><Relationship Id="rId1" Type="http://schemas.openxmlformats.org/officeDocument/2006/relationships/tags" Target="../tags/tag45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55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5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6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57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8.xml"/><Relationship Id="rId1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9.xml"/><Relationship Id="rId1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60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image" Target="../media/image12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31.xml"/><Relationship Id="rId10" Type="http://schemas.openxmlformats.org/officeDocument/2006/relationships/tags" Target="../tags/tag30.xml"/><Relationship Id="rId1" Type="http://schemas.openxmlformats.org/officeDocument/2006/relationships/tags" Target="../tags/tag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7.xml"/><Relationship Id="rId1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8.xml"/><Relationship Id="rId1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6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2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33.xml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34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6.xml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37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40.xml"/><Relationship Id="rId3" Type="http://schemas.openxmlformats.org/officeDocument/2006/relationships/image" Target="../media/image17.png"/><Relationship Id="rId2" Type="http://schemas.openxmlformats.org/officeDocument/2006/relationships/tags" Target="../tags/tag39.xml"/><Relationship Id="rId1" Type="http://schemas.openxmlformats.org/officeDocument/2006/relationships/tags" Target="../tags/tag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14354" y="3567419"/>
            <a:ext cx="1435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吴镇鸿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A1120618120002</a:t>
            </a:r>
            <a:endParaRPr lang="en-US" altLang="zh-CN" sz="1600" dirty="0">
              <a:solidFill>
                <a:schemeClr val="accent1">
                  <a:lumMod val="7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6169026" cy="1300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10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余年金融从业经验，专研究趋势理论，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K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线形态理论等，对于市场具有敏锐嗅觉。集十年大成研发双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B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龙头战法，成功帮助广大股民朋友看中做短，捕捉大波段强势股启动机会，精研盈利模式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,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首创中线游龙黄金战法，波段复制涨停法，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333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战法！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97637" y="1729871"/>
            <a:ext cx="8484054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7200" b="0" i="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主题低位游资战法</a:t>
            </a:r>
            <a:endParaRPr lang="zh-CN" altLang="en-US" sz="7200" b="0" i="0" dirty="0">
              <a:solidFill>
                <a:schemeClr val="bg1"/>
              </a:solidFill>
              <a:effectLst/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10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21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681" y="695298"/>
            <a:ext cx="3586682" cy="4996476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sz="4200" b="1" spc="-20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抄底指标学习及应用</a:t>
            </a:r>
            <a:endParaRPr lang="zh-CN" sz="4200" b="1" spc="-200">
              <a:solidFill>
                <a:schemeClr val="bg1"/>
              </a:solidFill>
              <a:uFillTx/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159746" name="Picture 1" descr="第七讲：短线盈利模式之鈥敵垂擅丶烦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1248728" y="1373823"/>
            <a:ext cx="4924425" cy="2705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9749" name="Picture 4" descr="第七讲：短线盈利模式之鈥敵垂擅丶烦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r:link="rId3"/>
          <a:stretch>
            <a:fillRect/>
          </a:stretch>
        </p:blipFill>
        <p:spPr>
          <a:xfrm>
            <a:off x="7292658" y="983298"/>
            <a:ext cx="2714625" cy="3095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9747" name="Rectangle 3"/>
          <p:cNvSpPr/>
          <p:nvPr>
            <p:custDataLst>
              <p:tags r:id="rId6"/>
            </p:custDataLst>
          </p:nvPr>
        </p:nvSpPr>
        <p:spPr>
          <a:xfrm>
            <a:off x="882015" y="4323715"/>
            <a:ext cx="9574213" cy="2183765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p>
            <a:pPr indent="266700" algn="l"/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选股步骤：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当大盘进入到抄底区域之后，</a:t>
            </a:r>
            <a:endParaRPr lang="en-US" altLang="zh-CN" sz="1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 algn="l"/>
            <a:r>
              <a:rPr lang="zh-CN" altLang="en-US" sz="16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运用智能选股方案</a:t>
            </a:r>
            <a:r>
              <a:rPr lang="en-US" altLang="zh-CN" sz="16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16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找出绝对底和大底的股票</a:t>
            </a:r>
            <a:r>
              <a:rPr lang="en-US" altLang="zh-CN" sz="16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16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加入到自选股</a:t>
            </a:r>
            <a:r>
              <a:rPr lang="en-US" altLang="zh-CN" sz="16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16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待牛线（红线）上穿马线（绿线）或捕捞      金叉介入。（</a:t>
            </a:r>
            <a:r>
              <a:rPr lang="en-US" altLang="zh-CN" sz="16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60</a:t>
            </a:r>
            <a:r>
              <a:rPr lang="zh-CN" altLang="en-US" sz="16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分钟稳定）</a:t>
            </a:r>
            <a:endParaRPr lang="zh-CN" altLang="en-US" sz="1200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 algn="l"/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选股思路：运用智能选股方案</a:t>
            </a: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水手抄底</a:t>
            </a: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短线看底部有超级单买入（主力被套）中线看流动资金翻红，结合量能考虑买入（一般底部放量中阳为好）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 algn="l"/>
            <a:endParaRPr lang="zh-CN" altLang="en-US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 algn="l"/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 水手抄底：当水手突破进入连续的蓝色超跌状态（即恐慌性杀跌区域），</a:t>
            </a:r>
            <a:endParaRPr lang="en-US" altLang="zh-CN" sz="1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 algn="l"/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一旦形成中阳</a:t>
            </a: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K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线，代表机会来了</a:t>
            </a: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不出蓝色，不转绿色我们不操作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2"/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2950710" y="1716859"/>
            <a:ext cx="6773310" cy="840050"/>
          </a:xfrm>
          <a:prstGeom prst="rect">
            <a:avLst/>
          </a:prstGeom>
          <a:gradFill>
            <a:gsLst>
              <a:gs pos="33000">
                <a:srgbClr val="F9F9F9"/>
              </a:gs>
              <a:gs pos="100000">
                <a:srgbClr val="D7D7D7"/>
              </a:gs>
            </a:gsLst>
            <a:lin ang="5400000" scaled="0"/>
          </a:gradFill>
          <a:ln w="3175" cap="flat" cmpd="sng" algn="ctr">
            <a:solidFill>
              <a:srgbClr val="D7D7D7"/>
            </a:solidFill>
            <a:prstDash val="solid"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/>
          <a:p>
            <a:pPr lvl="0" algn="l">
              <a:lnSpc>
                <a:spcPct val="120000"/>
              </a:lnSpc>
              <a:buClrTx/>
              <a:buSzTx/>
              <a:buFontTx/>
              <a:defRPr/>
            </a:pPr>
            <a:r>
              <a:rPr lang="zh-CN" altLang="en-US" sz="1400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先看大盘分析横向样本统计短线超跌是否超过15，配合中线上攻低于5胜率会更高。</a:t>
            </a:r>
            <a:endParaRPr lang="zh-CN" altLang="en-US" sz="1400" dirty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1" name="深色2"/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2435435" y="1715255"/>
            <a:ext cx="548300" cy="843418"/>
          </a:xfrm>
          <a:prstGeom prst="rect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  <a:ln w="3175" cap="flat" cmpd="sng" algn="ctr">
            <a:solidFill>
              <a:srgbClr val="D7D7D7"/>
            </a:solidFill>
            <a:prstDash val="solid"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/>
          <a:p>
            <a:pPr algn="ctr">
              <a:lnSpc>
                <a:spcPct val="120000"/>
              </a:lnSpc>
              <a:defRPr/>
            </a:pPr>
            <a:r>
              <a:rPr lang="en-US" altLang="zh-CN" sz="2000" kern="0" dirty="0">
                <a:solidFill>
                  <a:srgbClr val="FFFFFF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1</a:t>
            </a:r>
            <a:endParaRPr lang="en-US" altLang="zh-CN" sz="2000" kern="0" dirty="0">
              <a:solidFill>
                <a:srgbClr val="FFFFFF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2" name="文本3"/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2950710" y="2520114"/>
            <a:ext cx="6773310" cy="840050"/>
          </a:xfrm>
          <a:prstGeom prst="rect">
            <a:avLst/>
          </a:prstGeom>
          <a:gradFill>
            <a:gsLst>
              <a:gs pos="33000">
                <a:srgbClr val="F9F9F9"/>
              </a:gs>
              <a:gs pos="100000">
                <a:srgbClr val="D7D7D7"/>
              </a:gs>
            </a:gsLst>
            <a:lin ang="5400000" scaled="0"/>
          </a:gradFill>
          <a:ln w="3175" cap="flat" cmpd="sng" algn="ctr">
            <a:solidFill>
              <a:srgbClr val="D7D7D7"/>
            </a:solidFill>
            <a:prstDash val="solid"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/>
          <a:p>
            <a:pPr>
              <a:lnSpc>
                <a:spcPct val="120000"/>
              </a:lnSpc>
              <a:defRPr/>
            </a:pPr>
            <a:r>
              <a:rPr lang="zh-CN" altLang="en-US" sz="1400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观察个股流动资金持续翻红，海洋寻底出现中底，大底状态的重点关注加入自选股（连续</a:t>
            </a:r>
            <a:r>
              <a:rPr lang="en-US" altLang="zh-CN" sz="1400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3</a:t>
            </a:r>
            <a:r>
              <a:rPr lang="zh-CN" altLang="en-US" sz="1400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日资金流入、首板或中阳、</a:t>
            </a:r>
            <a:r>
              <a:rPr lang="zh-CN" altLang="en-US" sz="1400" dirty="0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短期看主力动向，跟风资金，超级大单买入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）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4" name="深色3"/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2435435" y="2518511"/>
            <a:ext cx="548300" cy="843418"/>
          </a:xfrm>
          <a:prstGeom prst="rect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  <a:ln w="3175" cap="flat" cmpd="sng" algn="ctr">
            <a:solidFill>
              <a:srgbClr val="D7D7D7"/>
            </a:solidFill>
            <a:prstDash val="solid"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/>
          <a:p>
            <a:pPr algn="ctr">
              <a:lnSpc>
                <a:spcPct val="120000"/>
              </a:lnSpc>
              <a:defRPr/>
            </a:pPr>
            <a:r>
              <a:rPr lang="en-US" altLang="zh-CN" sz="2000" kern="0" dirty="0">
                <a:solidFill>
                  <a:srgbClr val="FFFFFF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2</a:t>
            </a:r>
            <a:endParaRPr lang="en-US" altLang="zh-CN" sz="2000" kern="0" dirty="0">
              <a:solidFill>
                <a:srgbClr val="FFFFFF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4" name="文本4"/>
          <p:cNvSpPr>
            <a:spLocks noChangeAspect="1"/>
          </p:cNvSpPr>
          <p:nvPr>
            <p:custDataLst>
              <p:tags r:id="rId5"/>
            </p:custDataLst>
          </p:nvPr>
        </p:nvSpPr>
        <p:spPr>
          <a:xfrm>
            <a:off x="2950710" y="3323370"/>
            <a:ext cx="6773310" cy="840050"/>
          </a:xfrm>
          <a:prstGeom prst="rect">
            <a:avLst/>
          </a:prstGeom>
          <a:gradFill>
            <a:gsLst>
              <a:gs pos="33000">
                <a:srgbClr val="F9F9F9"/>
              </a:gs>
              <a:gs pos="100000">
                <a:srgbClr val="D7D7D7"/>
              </a:gs>
            </a:gsLst>
            <a:lin ang="5400000" scaled="0"/>
          </a:gradFill>
          <a:ln w="3175" cap="flat" cmpd="sng" algn="ctr">
            <a:solidFill>
              <a:srgbClr val="D7D7D7"/>
            </a:solidFill>
            <a:prstDash val="solid"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/>
          <a:p>
            <a:pPr lvl="0" algn="l">
              <a:lnSpc>
                <a:spcPct val="120000"/>
              </a:lnSpc>
              <a:buClrTx/>
              <a:buSzTx/>
              <a:buFontTx/>
              <a:defRPr/>
            </a:pPr>
            <a:r>
              <a:rPr lang="zh-CN" altLang="en-US" sz="1400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精选牛马线都在中小底双底抬高的个股、下跌半年以上整体跌幅40-50%的个股、智能辅助线乖离率-20以下，做好条件预警，盘中看牛线上穿马线</a:t>
            </a:r>
            <a:r>
              <a:rPr lang="en-US" altLang="zh-CN" sz="1400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1</a:t>
            </a:r>
            <a:r>
              <a:rPr lang="zh-CN" altLang="en-US" sz="1400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成仓，捕捞季节金叉两成，分仓位进场（超跌反弹仓位不超过</a:t>
            </a:r>
            <a:r>
              <a:rPr lang="en-US" altLang="zh-CN" sz="1400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3</a:t>
            </a:r>
            <a:r>
              <a:rPr lang="zh-CN" altLang="en-US" sz="1400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成）三日原则快进快出</a:t>
            </a:r>
            <a:endParaRPr lang="zh-CN" altLang="en-US" sz="1400" dirty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5" name="深色4"/>
          <p:cNvSpPr>
            <a:spLocks noChangeAspect="1"/>
          </p:cNvSpPr>
          <p:nvPr>
            <p:custDataLst>
              <p:tags r:id="rId6"/>
            </p:custDataLst>
          </p:nvPr>
        </p:nvSpPr>
        <p:spPr>
          <a:xfrm>
            <a:off x="2435435" y="3321766"/>
            <a:ext cx="548300" cy="843418"/>
          </a:xfrm>
          <a:prstGeom prst="rect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  <a:ln w="3175" cap="flat" cmpd="sng" algn="ctr">
            <a:solidFill>
              <a:srgbClr val="D7D7D7"/>
            </a:solidFill>
            <a:prstDash val="solid"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/>
          <a:p>
            <a:pPr algn="ctr">
              <a:lnSpc>
                <a:spcPct val="120000"/>
              </a:lnSpc>
              <a:defRPr/>
            </a:pPr>
            <a:r>
              <a:rPr lang="en-US" altLang="zh-CN" sz="2000" kern="0" dirty="0">
                <a:solidFill>
                  <a:srgbClr val="FFFFFF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3</a:t>
            </a:r>
            <a:endParaRPr lang="en-US" altLang="zh-CN" sz="2000" kern="0" dirty="0">
              <a:solidFill>
                <a:srgbClr val="FFFFFF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6" name="文本5"/>
          <p:cNvSpPr>
            <a:spLocks noChangeAspect="1"/>
          </p:cNvSpPr>
          <p:nvPr>
            <p:custDataLst>
              <p:tags r:id="rId7"/>
            </p:custDataLst>
          </p:nvPr>
        </p:nvSpPr>
        <p:spPr>
          <a:xfrm>
            <a:off x="2950710" y="4111416"/>
            <a:ext cx="6773310" cy="840050"/>
          </a:xfrm>
          <a:prstGeom prst="rect">
            <a:avLst/>
          </a:prstGeom>
          <a:gradFill>
            <a:gsLst>
              <a:gs pos="33000">
                <a:srgbClr val="F9F9F9"/>
              </a:gs>
              <a:gs pos="100000">
                <a:srgbClr val="D7D7D7"/>
              </a:gs>
            </a:gsLst>
            <a:lin ang="5400000" scaled="0"/>
          </a:gradFill>
          <a:ln w="3175" cap="flat" cmpd="sng" algn="ctr">
            <a:solidFill>
              <a:srgbClr val="D7D7D7"/>
            </a:solidFill>
            <a:prstDash val="solid"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/>
          <a:p>
            <a:pPr lvl="0" algn="l">
              <a:lnSpc>
                <a:spcPct val="120000"/>
              </a:lnSpc>
              <a:buClrTx/>
              <a:buSzTx/>
              <a:buFontTx/>
              <a:defRPr/>
            </a:pPr>
            <a:r>
              <a:rPr lang="zh-CN" altLang="en-US" sz="1400" dirty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一旦盘中出现预警共振金叉信号，三个点以内是较好买入点，不追高。关注十点前短期资金进场是重点，短线高位不能突破智能辅助线或盘中死叉冲高减仓或卖出即可！</a:t>
            </a:r>
            <a:endParaRPr lang="zh-CN" altLang="en-US" sz="1400" dirty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7" name="深色5"/>
          <p:cNvSpPr>
            <a:spLocks noChangeAspect="1"/>
          </p:cNvSpPr>
          <p:nvPr>
            <p:custDataLst>
              <p:tags r:id="rId8"/>
            </p:custDataLst>
          </p:nvPr>
        </p:nvSpPr>
        <p:spPr>
          <a:xfrm>
            <a:off x="2435435" y="4109813"/>
            <a:ext cx="548300" cy="843418"/>
          </a:xfrm>
          <a:prstGeom prst="rect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  <a:ln w="3175" cap="flat" cmpd="sng" algn="ctr">
            <a:solidFill>
              <a:srgbClr val="D7D7D7"/>
            </a:solidFill>
            <a:prstDash val="solid"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/>
          <a:p>
            <a:pPr algn="ctr">
              <a:lnSpc>
                <a:spcPct val="120000"/>
              </a:lnSpc>
              <a:defRPr/>
            </a:pPr>
            <a:r>
              <a:rPr lang="en-US" altLang="zh-CN" sz="2000" kern="0" dirty="0">
                <a:solidFill>
                  <a:srgbClr val="FFFFFF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4</a:t>
            </a:r>
            <a:endParaRPr lang="en-US" altLang="zh-CN" sz="2000" kern="0" dirty="0">
              <a:solidFill>
                <a:srgbClr val="FFFFFF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70885" y="0"/>
            <a:ext cx="609600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zh-CN" sz="4200" b="1" spc="-20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超跌反弹战法总结应用</a:t>
            </a:r>
            <a:endParaRPr lang="zh-CN" sz="4200" b="1" spc="-200">
              <a:solidFill>
                <a:schemeClr val="bg1"/>
              </a:solidFill>
              <a:uFillTx/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1" grpId="0" bldLvl="0" animBg="1"/>
      <p:bldP spid="12" grpId="0" bldLvl="0" animBg="1"/>
      <p:bldP spid="4" grpId="0" bldLvl="0" animBg="1"/>
      <p:bldP spid="14" grpId="0" bldLvl="0" animBg="1"/>
      <p:bldP spid="15" grpId="0" bldLvl="0" animBg="1"/>
      <p:bldP spid="16" grpId="0" bldLvl="0" animBg="1"/>
      <p:bldP spid="17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>
            <p:custDataLst>
              <p:tags r:id="rId1"/>
            </p:custDataLst>
          </p:nvPr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低位游资出击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牛股特征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40" y="737870"/>
            <a:ext cx="5605780" cy="58997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3280" y="737235"/>
            <a:ext cx="5990590" cy="590105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91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低位游资战法应用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 </a:t>
            </a:r>
            <a:r>
              <a:rPr lang="zh-CN" altLang="en-US" sz="36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主力动向</a:t>
            </a:r>
            <a:r>
              <a:rPr lang="en-US" altLang="zh-CN" sz="36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36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游资</a:t>
            </a:r>
            <a:r>
              <a:rPr lang="zh-CN" altLang="en-US" sz="36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资金</a:t>
            </a:r>
            <a:r>
              <a:rPr lang="zh-CN" altLang="en-US" sz="36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：二次启动</a:t>
            </a:r>
            <a:endParaRPr lang="zh-CN" altLang="en-US" sz="3600" b="1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5435" y="897890"/>
            <a:ext cx="5971540" cy="56826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6975" y="897890"/>
            <a:ext cx="5661025" cy="56826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 </a:t>
            </a:r>
            <a:r>
              <a:rPr lang="zh-CN" sz="36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双</a:t>
            </a:r>
            <a:r>
              <a:rPr lang="en-US" altLang="zh-CN" sz="36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B</a:t>
            </a:r>
            <a:r>
              <a:rPr lang="zh-CN" altLang="en-US" sz="36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抬高绩优游资活跃</a:t>
            </a:r>
            <a:r>
              <a:rPr lang="zh-CN" altLang="en-US" sz="36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：二次启动</a:t>
            </a:r>
            <a:endParaRPr lang="zh-CN" altLang="en-US" sz="3600" b="1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93620" y="706755"/>
            <a:ext cx="7408545" cy="59162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7750" y="962025"/>
            <a:ext cx="10096500" cy="493395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低位游资出击选股思路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</a:t>
            </a:r>
            <a:r>
              <a:rPr lang="zh-CN" altLang="en-US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最佳拍档：</a:t>
            </a:r>
            <a:r>
              <a:rPr lang="zh-CN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最近炒作热点</a:t>
            </a:r>
            <a:r>
              <a:rPr lang="en-US" altLang="zh-CN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控盘</a:t>
            </a:r>
            <a:r>
              <a:rPr lang="zh-CN" altLang="en-US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双紫回档</a:t>
            </a:r>
            <a:endParaRPr lang="zh-CN" altLang="en-US" sz="3200" b="1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97230"/>
            <a:ext cx="12187555" cy="59423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9905" y="1513205"/>
            <a:ext cx="6415405" cy="22479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9905" y="3638550"/>
            <a:ext cx="6484620" cy="29337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</a:t>
            </a:r>
            <a:r>
              <a:rPr lang="zh-CN" sz="3200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主题低位游资出击战法总结</a:t>
            </a:r>
            <a:endParaRPr lang="zh-CN" sz="3200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805815" y="1230630"/>
            <a:ext cx="519938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2400">
                <a:solidFill>
                  <a:srgbClr val="FF0000"/>
                </a:solidFill>
              </a:rPr>
              <a:t>选股要点</a:t>
            </a:r>
            <a:r>
              <a:rPr lang="zh-CN" altLang="en-US"/>
              <a:t>：</a:t>
            </a:r>
            <a:endParaRPr lang="zh-CN" altLang="en-US"/>
          </a:p>
          <a:p>
            <a:pPr indent="0" fontAlgn="auto">
              <a:lnSpc>
                <a:spcPct val="150000"/>
              </a:lnSpc>
            </a:pPr>
            <a:r>
              <a:rPr lang="en-US" altLang="zh-CN"/>
              <a:t>1</a:t>
            </a:r>
            <a:r>
              <a:rPr lang="zh-CN" altLang="en-US"/>
              <a:t>，形成三共振主题风口或最近炒作短期资金活跃风口为佳</a:t>
            </a:r>
            <a:endParaRPr lang="zh-CN" altLang="en-US"/>
          </a:p>
          <a:p>
            <a:pPr indent="0" fontAlgn="auto">
              <a:lnSpc>
                <a:spcPct val="150000"/>
              </a:lnSpc>
            </a:pPr>
            <a:r>
              <a:rPr lang="en-US" altLang="zh-CN"/>
              <a:t>2</a:t>
            </a:r>
            <a:r>
              <a:rPr lang="zh-CN" altLang="en-US"/>
              <a:t>，中期主力状态红紫色，中短期向上，代表主力低位吸筹，游资活跃状态，主力动向紫色大额买入，跟风资金持续进场</a:t>
            </a:r>
            <a:endParaRPr lang="zh-CN" altLang="en-US"/>
          </a:p>
          <a:p>
            <a:pPr indent="0" fontAlgn="auto">
              <a:lnSpc>
                <a:spcPct val="150000"/>
              </a:lnSpc>
            </a:pPr>
            <a:r>
              <a:rPr lang="en-US" altLang="zh-CN"/>
              <a:t>3</a:t>
            </a:r>
            <a:r>
              <a:rPr lang="zh-CN" altLang="en-US"/>
              <a:t>，个股中期流动资金翻红</a:t>
            </a:r>
            <a:endParaRPr lang="zh-CN" altLang="en-US"/>
          </a:p>
          <a:p>
            <a:pPr indent="0" fontAlgn="auto">
              <a:lnSpc>
                <a:spcPct val="150000"/>
              </a:lnSpc>
            </a:pPr>
            <a:r>
              <a:rPr lang="en-US" altLang="zh-CN"/>
              <a:t>4</a:t>
            </a:r>
            <a:r>
              <a:rPr lang="zh-CN" altLang="en-US"/>
              <a:t>，个股底部超跌反弹首板启动，把握回档低位买入机会，买跌不追涨！</a:t>
            </a:r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6462395" y="951230"/>
            <a:ext cx="5199380" cy="48463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2400">
                <a:solidFill>
                  <a:srgbClr val="FF0000"/>
                </a:solidFill>
              </a:rPr>
              <a:t>买卖要点：</a:t>
            </a:r>
            <a:endParaRPr lang="zh-CN" altLang="en-US" sz="2400">
              <a:solidFill>
                <a:srgbClr val="FF0000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>
                <a:solidFill>
                  <a:srgbClr val="FF0000"/>
                </a:solidFill>
              </a:rPr>
              <a:t>买点：</a:t>
            </a:r>
            <a:endParaRPr lang="zh-CN" altLang="en-US" sz="2000">
              <a:solidFill>
                <a:srgbClr val="FF0000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/>
              <a:t>1-</a:t>
            </a:r>
            <a:r>
              <a:rPr lang="zh-CN" altLang="en-US"/>
              <a:t>当天首板的关注第二天</a:t>
            </a:r>
            <a:r>
              <a:rPr lang="en-US" altLang="zh-CN"/>
              <a:t>10</a:t>
            </a:r>
            <a:r>
              <a:rPr lang="zh-CN" altLang="en-US"/>
              <a:t>点主力资金是否流入，高开不超过</a:t>
            </a:r>
            <a:r>
              <a:rPr lang="en-US" altLang="zh-CN"/>
              <a:t>3</a:t>
            </a:r>
            <a:r>
              <a:rPr lang="zh-CN" altLang="en-US"/>
              <a:t>个点或</a:t>
            </a:r>
            <a:r>
              <a:rPr lang="en-US" altLang="zh-CN"/>
              <a:t>6</a:t>
            </a:r>
            <a:r>
              <a:rPr lang="zh-CN" altLang="en-US"/>
              <a:t>个点才可以，低开不跌破蓝线或</a:t>
            </a:r>
            <a:r>
              <a:rPr lang="en-US" altLang="zh-CN"/>
              <a:t>8</a:t>
            </a:r>
            <a:r>
              <a:rPr lang="zh-CN" altLang="en-US"/>
              <a:t>日线附近即可低吸为主</a:t>
            </a:r>
            <a:endParaRPr lang="zh-CN" altLang="en-US"/>
          </a:p>
          <a:p>
            <a:pPr indent="0" fontAlgn="auto">
              <a:lnSpc>
                <a:spcPct val="150000"/>
              </a:lnSpc>
            </a:pPr>
            <a:r>
              <a:rPr lang="en-US" altLang="zh-CN"/>
              <a:t>2</a:t>
            </a:r>
            <a:r>
              <a:rPr lang="zh-CN" altLang="en-US"/>
              <a:t>，假如当日盘面不错，上个交易日大盘流动资金翻红，盘中也可以按照捕捞季节金叉</a:t>
            </a:r>
            <a:r>
              <a:rPr lang="en-US" altLang="zh-CN"/>
              <a:t>30</a:t>
            </a:r>
            <a:r>
              <a:rPr lang="zh-CN" altLang="en-US"/>
              <a:t>分钟，六十分钟线金叉分仓位买入，建议不超过</a:t>
            </a:r>
            <a:r>
              <a:rPr lang="en-US" altLang="zh-CN"/>
              <a:t>3</a:t>
            </a:r>
            <a:r>
              <a:rPr lang="zh-CN" altLang="en-US"/>
              <a:t>成低吸为主。</a:t>
            </a:r>
            <a:r>
              <a:rPr lang="en-US" altLang="zh-CN"/>
              <a:t>3</a:t>
            </a:r>
            <a:r>
              <a:rPr lang="zh-CN" altLang="en-US"/>
              <a:t>，</a:t>
            </a:r>
            <a:r>
              <a:rPr lang="zh-CN"/>
              <a:t>分时缩量回档均价线，五日均价线支撑，涨幅不超过</a:t>
            </a:r>
            <a:r>
              <a:rPr lang="en-US" altLang="zh-CN"/>
              <a:t>3</a:t>
            </a:r>
            <a:r>
              <a:rPr lang="zh-CN" altLang="en-US"/>
              <a:t>个点或</a:t>
            </a:r>
            <a:r>
              <a:rPr lang="en-US" altLang="zh-CN"/>
              <a:t>6</a:t>
            </a:r>
            <a:r>
              <a:rPr lang="zh-CN" altLang="en-US"/>
              <a:t>个点，短期有资金进场也可以看分时缩量回档买入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</a:t>
            </a:r>
            <a:r>
              <a:rPr lang="zh-CN" sz="3200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主题低位游资出击战法总结</a:t>
            </a:r>
            <a:endParaRPr lang="zh-CN" sz="3200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805815" y="1230630"/>
            <a:ext cx="519938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2400">
                <a:solidFill>
                  <a:srgbClr val="FF0000"/>
                </a:solidFill>
              </a:rPr>
              <a:t>选股要点</a:t>
            </a:r>
            <a:r>
              <a:rPr lang="zh-CN" altLang="en-US"/>
              <a:t>：</a:t>
            </a:r>
            <a:endParaRPr lang="zh-CN" altLang="en-US"/>
          </a:p>
          <a:p>
            <a:pPr indent="0" fontAlgn="auto">
              <a:lnSpc>
                <a:spcPct val="150000"/>
              </a:lnSpc>
            </a:pPr>
            <a:r>
              <a:rPr lang="en-US" altLang="zh-CN"/>
              <a:t>1</a:t>
            </a:r>
            <a:r>
              <a:rPr lang="zh-CN" altLang="en-US"/>
              <a:t>，形成三共振主题风口或最近炒作短期资金活跃风口为佳</a:t>
            </a:r>
            <a:endParaRPr lang="zh-CN" altLang="en-US"/>
          </a:p>
          <a:p>
            <a:pPr indent="0" fontAlgn="auto">
              <a:lnSpc>
                <a:spcPct val="150000"/>
              </a:lnSpc>
            </a:pPr>
            <a:r>
              <a:rPr lang="en-US" altLang="zh-CN"/>
              <a:t>2</a:t>
            </a:r>
            <a:r>
              <a:rPr lang="zh-CN" altLang="en-US"/>
              <a:t>，中期主力状态红紫色，中短期向上，代表主力低位吸筹，游资活跃状态，主力动向紫色大额买入，跟风资金持续进场</a:t>
            </a:r>
            <a:endParaRPr lang="zh-CN" altLang="en-US"/>
          </a:p>
          <a:p>
            <a:pPr indent="0" fontAlgn="auto">
              <a:lnSpc>
                <a:spcPct val="150000"/>
              </a:lnSpc>
            </a:pPr>
            <a:r>
              <a:rPr lang="en-US" altLang="zh-CN"/>
              <a:t>3</a:t>
            </a:r>
            <a:r>
              <a:rPr lang="zh-CN" altLang="en-US"/>
              <a:t>，个股中期流动资金翻红</a:t>
            </a:r>
            <a:endParaRPr lang="zh-CN" altLang="en-US"/>
          </a:p>
          <a:p>
            <a:pPr indent="0" fontAlgn="auto">
              <a:lnSpc>
                <a:spcPct val="150000"/>
              </a:lnSpc>
            </a:pPr>
            <a:r>
              <a:rPr lang="en-US" altLang="zh-CN"/>
              <a:t>4</a:t>
            </a:r>
            <a:r>
              <a:rPr lang="zh-CN" altLang="en-US"/>
              <a:t>，个股底部超跌反弹首板启动，把握回档低位买入机会，买跌不追涨！</a:t>
            </a:r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6401435" y="1125855"/>
            <a:ext cx="5199380" cy="47999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2400">
                <a:solidFill>
                  <a:srgbClr val="FF0000"/>
                </a:solidFill>
              </a:rPr>
              <a:t>卖</a:t>
            </a:r>
            <a:r>
              <a:rPr lang="zh-CN" altLang="en-US" sz="2400">
                <a:solidFill>
                  <a:srgbClr val="FF0000"/>
                </a:solidFill>
              </a:rPr>
              <a:t>点：</a:t>
            </a:r>
            <a:endParaRPr lang="zh-CN" altLang="en-US" sz="2400">
              <a:solidFill>
                <a:srgbClr val="FF0000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/>
              <a:t>1-</a:t>
            </a:r>
            <a:r>
              <a:rPr lang="zh-CN"/>
              <a:t>短线三日原则，第二天分时走弱（有赚该止盈止盈），短期资金流出马上反弹卖出（短线止损</a:t>
            </a:r>
            <a:r>
              <a:rPr lang="en-US" altLang="zh-CN"/>
              <a:t>3-5</a:t>
            </a:r>
            <a:r>
              <a:rPr lang="zh-CN" altLang="en-US"/>
              <a:t>个点）</a:t>
            </a:r>
            <a:endParaRPr lang="zh-CN"/>
          </a:p>
          <a:p>
            <a:pPr indent="0" fontAlgn="auto">
              <a:lnSpc>
                <a:spcPct val="150000"/>
              </a:lnSpc>
            </a:pPr>
            <a:r>
              <a:rPr lang="en-US" altLang="zh-CN"/>
              <a:t>2</a:t>
            </a:r>
            <a:r>
              <a:rPr lang="zh-CN" altLang="en-US"/>
              <a:t>，</a:t>
            </a:r>
            <a:r>
              <a:rPr lang="zh-CN"/>
              <a:t>回档智能交易线，</a:t>
            </a:r>
            <a:r>
              <a:rPr lang="en-US" altLang="zh-CN"/>
              <a:t>8</a:t>
            </a:r>
            <a:r>
              <a:rPr lang="zh-CN" altLang="en-US"/>
              <a:t>日线</a:t>
            </a:r>
            <a:r>
              <a:rPr lang="zh-CN"/>
              <a:t>有支撑或当日涨停持有为主，跌破</a:t>
            </a:r>
            <a:r>
              <a:rPr lang="en-US" altLang="zh-CN"/>
              <a:t>8</a:t>
            </a:r>
            <a:r>
              <a:rPr lang="zh-CN" altLang="en-US"/>
              <a:t>日线，</a:t>
            </a:r>
            <a:r>
              <a:rPr lang="zh-CN"/>
              <a:t>智能交易线</a:t>
            </a:r>
            <a:r>
              <a:rPr lang="en-US" altLang="zh-CN"/>
              <a:t>S</a:t>
            </a:r>
            <a:r>
              <a:rPr lang="zh-CN" altLang="en-US"/>
              <a:t>点或盘中六十分钟死叉卖出</a:t>
            </a:r>
            <a:endParaRPr lang="zh-CN" altLang="en-US"/>
          </a:p>
          <a:p>
            <a:pPr indent="0" fontAlgn="auto">
              <a:lnSpc>
                <a:spcPct val="150000"/>
              </a:lnSpc>
            </a:pPr>
            <a:r>
              <a:rPr lang="en-US" altLang="zh-CN"/>
              <a:t>3</a:t>
            </a:r>
            <a:r>
              <a:rPr lang="zh-CN" altLang="en-US"/>
              <a:t>，持有远离智能辅助线超</a:t>
            </a:r>
            <a:r>
              <a:rPr lang="en-US" altLang="zh-CN"/>
              <a:t>20-30</a:t>
            </a:r>
            <a:r>
              <a:rPr lang="zh-CN" altLang="en-US"/>
              <a:t>个点左右可以减仓做波段复制涨停！（牛股重复做）</a:t>
            </a:r>
            <a:endParaRPr lang="zh-CN" altLang="en-US"/>
          </a:p>
          <a:p>
            <a:pPr indent="0" fontAlgn="auto">
              <a:lnSpc>
                <a:spcPct val="150000"/>
              </a:lnSpc>
            </a:pPr>
            <a:endParaRPr lang="zh-CN" altLang="en-US"/>
          </a:p>
          <a:p>
            <a:pPr indent="0" fontAlgn="auto">
              <a:lnSpc>
                <a:spcPct val="150000"/>
              </a:lnSpc>
            </a:pPr>
            <a:r>
              <a:rPr lang="zh-CN" altLang="en-US">
                <a:solidFill>
                  <a:srgbClr val="FF0000"/>
                </a:solidFill>
              </a:rPr>
              <a:t>切记：整体超跌反弹过程，仓位保持在三成以内！</a:t>
            </a:r>
            <a:endParaRPr lang="zh-CN" altLang="en-US">
              <a:solidFill>
                <a:srgbClr val="FF0000"/>
              </a:solidFill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401060" y="1846580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086860" y="2731135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401060" y="3615690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955540" y="162941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大盘分析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6"/>
            </p:custDataLst>
          </p:nvPr>
        </p:nvSpPr>
        <p:spPr>
          <a:xfrm>
            <a:off x="4226560" y="154622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4163060" y="331279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4163060" y="242951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4955540" y="251269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游资识别分类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4955540" y="339598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低位游资战法应用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35"/>
            <a:ext cx="12192635" cy="68586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35"/>
            <a:ext cx="12192635" cy="68586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大盘分析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   </a:t>
            </a:r>
            <a:r>
              <a:rPr lang="zh-CN" sz="3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放量博弈</a:t>
            </a:r>
            <a:r>
              <a:rPr lang="zh-CN" sz="3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，主题机会</a:t>
            </a:r>
            <a:endParaRPr lang="zh-CN" sz="3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18820"/>
            <a:ext cx="12191365" cy="58877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   </a:t>
            </a:r>
            <a:r>
              <a:rPr lang="zh-CN" altLang="en-US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关注周线流动</a:t>
            </a:r>
            <a:r>
              <a:rPr lang="zh-CN" altLang="en-US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资金翻红，震荡向上</a:t>
            </a:r>
            <a:endParaRPr lang="en-US" altLang="zh-CN" sz="36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7330" y="678180"/>
            <a:ext cx="5659755" cy="59245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7235" y="645160"/>
            <a:ext cx="6120765" cy="59569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91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游资识别分类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游资的定义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98855" y="820420"/>
            <a:ext cx="10343515" cy="31324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ct val="150000"/>
              </a:lnSpc>
            </a:pPr>
            <a:r>
              <a:rPr lang="en-US" altLang="zh-CN"/>
              <a:t>       </a:t>
            </a:r>
            <a:r>
              <a:rPr lang="zh-CN" altLang="en-US"/>
              <a:t>游资，又称为散户资金，是指以个人或小型机构为主的股票投资者。游资通常是指那些没有长期投资计划的投资者，他们的投资行为更多的是短线投机，以赚取短期的利润为目的。游资的投资规模较小，但其投资行为的灵活性更强。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05505" y="2128520"/>
            <a:ext cx="5198110" cy="44869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游资的分类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29235" y="736600"/>
            <a:ext cx="11733530" cy="59086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根据游资的投资规模和投资行为的不同，可以将游资分为以下几类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1. 小散户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小散户通常是指投资规模较小的个人投资者，他们的投资行为更多的是为了自己的理财需求。小散户的投资行为更为保守，对市场的影响力也较弱。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2. 机构散户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机构散户通常是指投资规模较小的机构投资者，他们的投资行为更多的是为了自身的资产管理需求。相对于小散户而言，机构散户的投资行为更为灵活，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3. 游资操盘手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游资操盘手通常是指通过操纵股票价格来获取利润的投资者。他们通常会通过大量买卖股票来操纵市场行情，以获取高额的利润。游资操盘手的投资行为更为冒险，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4. 游资短线投机者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游资短线投机者通常是指以短期投机为目的的投资者。他们通常会通过技术分析、基本面分析、消息面分析等方式来进行投资，以获取短期的投资收益。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 userDrawn="1">
            <p:custDataLst>
              <p:tags r:id="rId1"/>
            </p:custDataLst>
          </p:nvPr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b="1" spc="-20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投资方案哪个最佳？</a:t>
            </a:r>
            <a:endParaRPr lang="zh-CN" sz="4200" b="1" spc="-200">
              <a:solidFill>
                <a:schemeClr val="bg1"/>
              </a:solidFill>
              <a:uFillTx/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158722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524953" y="1065848"/>
            <a:ext cx="8931275" cy="542925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2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23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24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25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26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27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28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29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PP_MARK_KEY" val="7fb726d2-c86b-42c1-b34d-3bbbdc299f5d"/>
  <p:tag name="COMMONDATA" val="eyJoZGlkIjoiOGE4MmM3N2M1Njg0N2RlMTM3NDgxNjk5YmFiZDMxNTIifQ=="/>
  <p:tag name="commondata" val="eyJoZGlkIjoiYmM4ODZmNjhlZGZiN2UxZmRlMGZmZGI1YTFkMGNjNzUifQ=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1954</Words>
  <Application>WPS 演示</Application>
  <PresentationFormat>宽屏</PresentationFormat>
  <Paragraphs>129</Paragraphs>
  <Slides>22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22</vt:i4>
      </vt:variant>
    </vt:vector>
  </HeadingPairs>
  <TitlesOfParts>
    <vt:vector size="44" baseType="lpstr">
      <vt:lpstr>Arial</vt:lpstr>
      <vt:lpstr>宋体</vt:lpstr>
      <vt:lpstr>Wingdings</vt:lpstr>
      <vt:lpstr>微软雅黑</vt:lpstr>
      <vt:lpstr>Wingdings</vt:lpstr>
      <vt:lpstr>优设标题黑</vt:lpstr>
      <vt:lpstr>黑体</vt:lpstr>
      <vt:lpstr>微软雅黑 Light</vt:lpstr>
      <vt:lpstr>思源黑体 CN Normal</vt:lpstr>
      <vt:lpstr>思源黑体 CN Medium</vt:lpstr>
      <vt:lpstr>思源黑体 CN Light</vt:lpstr>
      <vt:lpstr>思源黑体 CN Heavy</vt:lpstr>
      <vt:lpstr>思源黑体 CN Regular</vt:lpstr>
      <vt:lpstr>Impact</vt:lpstr>
      <vt:lpstr>思源黑体 CN Bold</vt:lpstr>
      <vt:lpstr>Arial Unicode MS</vt:lpstr>
      <vt:lpstr>Calibri</vt:lpstr>
      <vt:lpstr>等线 Light</vt:lpstr>
      <vt:lpstr>等线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经传集团HR 陈泽珊</cp:lastModifiedBy>
  <cp:revision>309</cp:revision>
  <dcterms:created xsi:type="dcterms:W3CDTF">2019-06-19T02:08:00Z</dcterms:created>
  <dcterms:modified xsi:type="dcterms:W3CDTF">2024-10-21T10:55:59Z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2052-12.1.0.18276</vt:lpwstr>
  </property>
  <property fmtid="{D5CDD505-2E9C-101B-9397-08002B2CF9AE}" pid="3" name="ICV">
    <vt:lpwstr>64E56357DB4D4B31823377ED6476B0F1_13</vt:lpwstr>
  </property>
</Properties>
</file>