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481" r:id="rId3"/>
    <p:sldId id="267" r:id="rId4"/>
    <p:sldId id="329" r:id="rId5"/>
    <p:sldId id="334" r:id="rId6"/>
    <p:sldId id="564" r:id="rId7"/>
    <p:sldId id="491" r:id="rId8"/>
    <p:sldId id="573" r:id="rId9"/>
    <p:sldId id="574" r:id="rId10"/>
    <p:sldId id="492" r:id="rId11"/>
    <p:sldId id="548" r:id="rId12"/>
    <p:sldId id="577" r:id="rId13"/>
    <p:sldId id="576" r:id="rId14"/>
    <p:sldId id="575" r:id="rId15"/>
    <p:sldId id="581" r:id="rId16"/>
    <p:sldId id="583" r:id="rId17"/>
    <p:sldId id="582" r:id="rId19"/>
    <p:sldId id="272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7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1" autoAdjust="0"/>
    <p:restoredTop sz="99761" autoAdjust="0"/>
  </p:normalViewPr>
  <p:slideViewPr>
    <p:cSldViewPr snapToGrid="0" showGuides="1">
      <p:cViewPr varScale="1">
        <p:scale>
          <a:sx n="110" d="100"/>
          <a:sy n="110" d="100"/>
        </p:scale>
        <p:origin x="924" y="108"/>
      </p:cViewPr>
      <p:guideLst>
        <p:guide orient="horz" pos="2204"/>
        <p:guide pos="3840"/>
        <p:guide pos="478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55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资深投顾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：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方建伟丨执业编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号：</a:t>
            </a:r>
            <a:r>
              <a:rPr lang="en-US" altLang="zh-CN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A1120613090012 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/192.168.10.86/素材/营销策划/7.课程/猎手-龙头狙击营/2024年/6月/1920x1080 -总.png1920x1080 -总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3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3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7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8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9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0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1.xml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52.xml"/><Relationship Id="rId1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3.xml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6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7.xml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方建伟</a:t>
            </a:r>
            <a:endParaRPr lang="zh-CN" altLang="en-US" sz="26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53970" y="4074160"/>
            <a:ext cx="349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</a:t>
            </a:r>
            <a:r>
              <a:rPr lang="en-US" altLang="zh-CN" b="0" i="0" dirty="0">
                <a:solidFill>
                  <a:srgbClr val="B34500"/>
                </a:solidFill>
                <a:effectLst/>
                <a:latin typeface="思源黑体 CN Medium" panose="020B0600000000000000" charset="-122"/>
                <a:ea typeface="思源黑体 CN Medium" panose="020B0600000000000000" charset="-122"/>
              </a:rPr>
              <a:t>A1120613090012</a:t>
            </a:r>
            <a:endParaRPr lang="en-US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10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21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1254760" y="4561205"/>
            <a:ext cx="6076950" cy="99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经传十大金牌讲师，从事证券行业10余年，自创一套“股海钓鱼操作系统”，真正教中小投资者能够理解市场，更好的适应市场，在市场当中稳定的获利！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1980" y="1681480"/>
            <a:ext cx="76676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sz="6000" b="1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涨停跟风的短线模型</a:t>
            </a:r>
            <a:endParaRPr lang="zh-CN" sz="6000" b="1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pic>
        <p:nvPicPr>
          <p:cNvPr id="7" name="图片 6" descr="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795" y="747712"/>
            <a:ext cx="2925445" cy="54698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700" y="965835"/>
            <a:ext cx="5651500" cy="5337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440" y="965835"/>
            <a:ext cx="6182995" cy="53378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涨停横盘二升</a:t>
            </a:r>
            <a:endParaRPr lang="zh-CN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9815" y="938530"/>
            <a:ext cx="4601845" cy="55289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255" y="938530"/>
            <a:ext cx="4457065" cy="55295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445" y="938530"/>
            <a:ext cx="5189220" cy="54032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120" y="938530"/>
            <a:ext cx="5090160" cy="54349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255" y="774700"/>
            <a:ext cx="11921490" cy="60839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61715" y="0"/>
            <a:ext cx="683006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000" b="1">
                <a:solidFill>
                  <a:schemeClr val="bg1"/>
                </a:solidFill>
              </a:rPr>
              <a:t>2025投资日历赢历</a:t>
            </a:r>
            <a:endParaRPr lang="zh-CN" altLang="en-US" sz="5000" b="1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970" y="800735"/>
            <a:ext cx="11910695" cy="600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171190" y="0"/>
            <a:ext cx="683006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000" b="1">
                <a:solidFill>
                  <a:schemeClr val="bg1"/>
                </a:solidFill>
              </a:rPr>
              <a:t>经传投资日历历年好评</a:t>
            </a:r>
            <a:endParaRPr lang="zh-CN" altLang="en-US" sz="5000" b="1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67755" y="788035"/>
            <a:ext cx="543750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市场行情解读</a:t>
            </a:r>
            <a:endParaRPr lang="zh-CN" altLang="en-US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涨停跟风</a:t>
            </a:r>
            <a:endParaRPr lang="zh-CN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案例讲解</a:t>
            </a:r>
            <a:endParaRPr lang="zh-CN" altLang="en-US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85" y="849313"/>
            <a:ext cx="955040" cy="283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市场行情解读</a:t>
            </a:r>
            <a:endParaRPr lang="en-US" altLang="zh-CN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48640" y="5810250"/>
            <a:ext cx="11312525" cy="7105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、平均股价上周五流动资金重新翻红，并且捕捞季节金叉，二次启动；市场由普涨转轮动行情正式开始。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、横向统计黄色向上，红色上下摆，市场的短期上攻效应相对下降。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310" y="906780"/>
            <a:ext cx="7121525" cy="46970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315" y="906780"/>
            <a:ext cx="2895600" cy="21050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465" y="3551555"/>
            <a:ext cx="4330700" cy="15100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14680" y="4954905"/>
            <a:ext cx="101263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方向一：国产</a:t>
            </a:r>
            <a:r>
              <a:rPr lang="zh-CN"/>
              <a:t>芯片</a:t>
            </a:r>
            <a:endParaRPr lang="zh-CN"/>
          </a:p>
          <a:p>
            <a:r>
              <a:rPr lang="zh-CN"/>
              <a:t>方向二：华为供应链</a:t>
            </a:r>
            <a:endParaRPr lang="zh-CN"/>
          </a:p>
          <a:p>
            <a:endParaRPr lang="zh-CN"/>
          </a:p>
          <a:p>
            <a:r>
              <a:rPr lang="zh-CN"/>
              <a:t>明日华为全场景新品发布会，注意短期上涨过高个股的</a:t>
            </a:r>
            <a:r>
              <a:rPr lang="en-US" altLang="zh-CN"/>
              <a:t>“</a:t>
            </a:r>
            <a:r>
              <a:rPr lang="zh-CN" altLang="en-US"/>
              <a:t>见光</a:t>
            </a:r>
            <a:r>
              <a:rPr lang="en-US" altLang="zh-CN"/>
              <a:t>”</a:t>
            </a:r>
            <a:r>
              <a:rPr lang="zh-CN" altLang="en-US"/>
              <a:t>风险。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6275" y="940435"/>
            <a:ext cx="10840085" cy="36385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涨停跟风</a:t>
            </a:r>
            <a:endParaRPr lang="zh-CN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460" y="793115"/>
            <a:ext cx="10784205" cy="582993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8323580" y="963930"/>
            <a:ext cx="3093085" cy="364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highlight>
                  <a:srgbClr val="FFFF00"/>
                </a:highlight>
              </a:rPr>
              <a:t>1.</a:t>
            </a:r>
            <a:r>
              <a:rPr lang="zh-CN">
                <a:highlight>
                  <a:srgbClr val="FFFF00"/>
                </a:highlight>
              </a:rPr>
              <a:t>领涨股涨停类型选择</a:t>
            </a:r>
            <a:r>
              <a:rPr lang="en-US" altLang="zh-CN">
                <a:highlight>
                  <a:srgbClr val="FFFF00"/>
                </a:highlight>
              </a:rPr>
              <a:t> </a:t>
            </a:r>
            <a:endParaRPr lang="en-US" altLang="zh-CN">
              <a:highlight>
                <a:srgbClr val="FFFF00"/>
              </a:highlight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8362950" y="3525520"/>
            <a:ext cx="3053715" cy="364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highlight>
                  <a:srgbClr val="FFFF00"/>
                </a:highlight>
              </a:rPr>
              <a:t>2.</a:t>
            </a:r>
            <a:r>
              <a:rPr lang="zh-CN">
                <a:highlight>
                  <a:srgbClr val="FFFF00"/>
                </a:highlight>
              </a:rPr>
              <a:t>跟风股条件类型选择</a:t>
            </a:r>
            <a:endParaRPr lang="zh-CN">
              <a:highlight>
                <a:srgbClr val="FFFF00"/>
              </a:highlight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325" y="906145"/>
            <a:ext cx="1305560" cy="1010920"/>
          </a:xfrm>
          <a:prstGeom prst="rect">
            <a:avLst/>
          </a:prstGeom>
        </p:spPr>
      </p:pic>
      <p:pic>
        <p:nvPicPr>
          <p:cNvPr id="4" name="图片 3" descr="指引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40425" y="1595120"/>
            <a:ext cx="691515" cy="69151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3497580" y="1960880"/>
            <a:ext cx="1737360" cy="354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highlight>
                  <a:srgbClr val="FFFF00"/>
                </a:highlight>
              </a:rPr>
              <a:t>3.</a:t>
            </a:r>
            <a:r>
              <a:rPr lang="zh-CN" altLang="en-US">
                <a:highlight>
                  <a:srgbClr val="FFFF00"/>
                </a:highlight>
              </a:rPr>
              <a:t>领涨股</a:t>
            </a:r>
            <a:r>
              <a:rPr lang="en-US">
                <a:highlight>
                  <a:srgbClr val="FFFF00"/>
                </a:highlight>
              </a:rPr>
              <a:t>K</a:t>
            </a:r>
            <a:r>
              <a:rPr lang="zh-CN" altLang="en-US">
                <a:highlight>
                  <a:srgbClr val="FFFF00"/>
                </a:highlight>
              </a:rPr>
              <a:t>线图</a:t>
            </a:r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3497580" y="3926205"/>
            <a:ext cx="2273935" cy="417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highlight>
                  <a:srgbClr val="FFFF00"/>
                </a:highlight>
              </a:rPr>
              <a:t>4.</a:t>
            </a:r>
            <a:r>
              <a:rPr lang="zh-CN" altLang="en-US">
                <a:highlight>
                  <a:srgbClr val="FFFF00"/>
                </a:highlight>
              </a:rPr>
              <a:t>跟风股</a:t>
            </a:r>
            <a:r>
              <a:rPr lang="en-US" altLang="zh-CN">
                <a:highlight>
                  <a:srgbClr val="FFFF00"/>
                </a:highlight>
              </a:rPr>
              <a:t>K</a:t>
            </a:r>
            <a:r>
              <a:rPr lang="zh-CN" altLang="en-US">
                <a:highlight>
                  <a:srgbClr val="FFFF00"/>
                </a:highlight>
              </a:rPr>
              <a:t>线图</a:t>
            </a:r>
            <a:endParaRPr lang="zh-CN" altLang="en-US">
              <a:highlight>
                <a:srgbClr val="FFFF00"/>
              </a:highlight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548640" y="1022350"/>
            <a:ext cx="10916285" cy="53892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流程：（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B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点环境或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S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点环境下的热点主题）</a:t>
            </a:r>
            <a:endParaRPr lang="en-US" alt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en-US" alt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、选择</a:t>
            </a:r>
            <a:r>
              <a:rPr lang="en-US" altLang="zh-CN" sz="32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连板的领涨股；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、勾选【同行共振】与【历史同涨停】、【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30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分钟高相关】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、按综合相似度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/30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分钟相似度排序，选择相似度在</a:t>
            </a:r>
            <a:r>
              <a:rPr lang="en-US" altLang="zh-CN" sz="28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8</a:t>
            </a:r>
            <a:r>
              <a:rPr lang="en-US" altLang="zh-CN" sz="28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0%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以上的个股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strike="sngStrike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4</a:t>
            </a:r>
            <a:r>
              <a:rPr lang="zh-CN" altLang="en-US" sz="2000" strike="sngStrike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、领涨股与跟风股这</a:t>
            </a:r>
            <a:r>
              <a:rPr lang="en-US" altLang="zh-CN" sz="2000" strike="sngStrike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lang="zh-CN" altLang="en-US" sz="2000" strike="sngStrike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天内</a:t>
            </a:r>
            <a:r>
              <a:rPr lang="zh-CN" altLang="en-US" sz="2800" b="1" strike="sngStrike" dirty="0">
                <a:solidFill>
                  <a:schemeClr val="accent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有一天同涨停（且就一天）</a:t>
            </a:r>
            <a:endParaRPr lang="zh-CN" altLang="en-US" sz="2000" b="1" strike="sngStrike" dirty="0">
              <a:solidFill>
                <a:schemeClr val="accent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strike="sngStrike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strike="sngStrike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5</a:t>
            </a:r>
            <a:r>
              <a:rPr lang="zh-CN" altLang="en-US" sz="2000" strike="sngStrike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、只要领涨股保持涨停，则跟风股在下跌绿盘时低吸买入博涨停复制（低于涨停位）</a:t>
            </a:r>
            <a:r>
              <a:rPr lang="zh-CN" altLang="en-US" sz="2000" b="1" strike="sngStrike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（大高开低走的不要）</a:t>
            </a:r>
            <a:endParaRPr lang="zh-CN" altLang="en-US" sz="2000" b="1" strike="sngStrike" dirty="0">
              <a:solidFill>
                <a:srgbClr val="FF0000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strike="sngStrike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strike="sngStrike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6</a:t>
            </a:r>
            <a:r>
              <a:rPr lang="zh-CN" altLang="en-US" sz="2000" strike="sngStrike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、跟风股上涨过程减半</a:t>
            </a:r>
            <a:r>
              <a:rPr lang="zh-CN" altLang="en-US" sz="2000" strike="sngStrike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，直到领涨股断板为最晚的止盈时机</a:t>
            </a:r>
            <a:endParaRPr lang="zh-CN" altLang="en-US" sz="2000" strike="sngStrike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案例讲解</a:t>
            </a:r>
            <a:endParaRPr lang="zh-CN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2.xml><?xml version="1.0" encoding="utf-8"?>
<p:tagLst xmlns:p="http://schemas.openxmlformats.org/presentationml/2006/main">
  <p:tag name="KSO_WM_UNIT_PLACING_PICTURE_USER_VIEWPORT" val="{&quot;height&quot;:2082,&quot;width&quot;:10544}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5.xml><?xml version="1.0" encoding="utf-8"?>
<p:tagLst xmlns:p="http://schemas.openxmlformats.org/presentationml/2006/main">
  <p:tag name="COMMONDATA" val="eyJoZGlkIjoiOGE4MmM3N2M1Njg0N2RlMTM3NDgxNjk5YmFiZDMxNTIifQ=="/>
  <p:tag name="KSO_WPP_MARK_KEY" val="257877f6-fe8c-4c47-ab4c-274c99a6a791"/>
  <p:tag name="commondata" val="eyJoZGlkIjoiYmM4ODZmNjhlZGZiN2UxZmRlMGZmZGI1YTFkMGNjNzUifQ==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541</Words>
  <Application>WPS 演示</Application>
  <PresentationFormat>宽屏</PresentationFormat>
  <Paragraphs>68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Wingdings</vt:lpstr>
      <vt:lpstr>思源黑体 CN Medium</vt:lpstr>
      <vt:lpstr>思源黑体 CN Normal</vt:lpstr>
      <vt:lpstr>思源黑体 CN Light</vt:lpstr>
      <vt:lpstr>思源黑体 CN Bold</vt:lpstr>
      <vt:lpstr>DIN Black</vt:lpstr>
      <vt:lpstr>Segoe Print</vt:lpstr>
      <vt:lpstr>Noto Sans S Chinese Medium</vt:lpstr>
      <vt:lpstr>Arial Unicode MS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经传集团HR 陈泽珊</cp:lastModifiedBy>
  <cp:revision>389</cp:revision>
  <dcterms:created xsi:type="dcterms:W3CDTF">2019-06-19T02:08:00Z</dcterms:created>
  <dcterms:modified xsi:type="dcterms:W3CDTF">2024-10-21T10:51:57Z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2DDFABF7C3B54CA8B6CA8207641CF730_13</vt:lpwstr>
  </property>
</Properties>
</file>