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43" r:id="rId7"/>
    <p:sldId id="4258" r:id="rId8"/>
    <p:sldId id="4220" r:id="rId9"/>
    <p:sldId id="4244" r:id="rId10"/>
    <p:sldId id="4245" r:id="rId11"/>
    <p:sldId id="4255" r:id="rId12"/>
    <p:sldId id="4229" r:id="rId13"/>
    <p:sldId id="4253" r:id="rId14"/>
    <p:sldId id="4254" r:id="rId15"/>
    <p:sldId id="4183" r:id="rId16"/>
    <p:sldId id="4209" r:id="rId17"/>
    <p:sldId id="4184" r:id="rId18"/>
    <p:sldId id="4189" r:id="rId19"/>
    <p:sldId id="4241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51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5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超级买入法试错（今日）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160"/>
          <a:stretch>
            <a:fillRect/>
          </a:stretch>
        </p:blipFill>
        <p:spPr>
          <a:xfrm>
            <a:off x="113030" y="1013460"/>
            <a:ext cx="4199255" cy="4377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95" y="1243330"/>
            <a:ext cx="4066540" cy="41471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70" y="1644650"/>
            <a:ext cx="3429000" cy="4243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490" y="2394585"/>
            <a:ext cx="3425190" cy="3923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控盘锁仓方向（今日）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9397" t="7648" r="473" b="4526"/>
          <a:stretch>
            <a:fillRect/>
          </a:stretch>
        </p:blipFill>
        <p:spPr>
          <a:xfrm>
            <a:off x="108585" y="896620"/>
            <a:ext cx="5286375" cy="497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7350" y="2691130"/>
            <a:ext cx="212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中线控盘沉淀最深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最容易在缺量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的背离市场走出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独立行情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1189990"/>
            <a:ext cx="4324350" cy="1991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70" y="3311525"/>
            <a:ext cx="4201160" cy="2449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035" y="1054100"/>
            <a:ext cx="3646805" cy="2715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670" y="3769360"/>
            <a:ext cx="3646170" cy="2654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超级周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优选控盘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2025.10.26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月末，超级周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775" y="1029970"/>
            <a:ext cx="6614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10</a:t>
            </a:r>
            <a:r>
              <a:rPr lang="zh-CN" altLang="en-US" sz="2000"/>
              <a:t>月底的事件集合：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①</a:t>
            </a:r>
            <a:r>
              <a:rPr lang="en-US" altLang="zh-CN" sz="2000"/>
              <a:t>10</a:t>
            </a:r>
            <a:r>
              <a:rPr lang="zh-CN" altLang="en-US" sz="2000"/>
              <a:t>月</a:t>
            </a:r>
            <a:r>
              <a:rPr lang="en-US" altLang="zh-CN" sz="2000"/>
              <a:t>27</a:t>
            </a:r>
            <a:r>
              <a:rPr lang="zh-CN" altLang="en-US" sz="2000"/>
              <a:t>日至</a:t>
            </a:r>
            <a:r>
              <a:rPr lang="en-US" altLang="zh-CN" sz="2000"/>
              <a:t>31</a:t>
            </a:r>
            <a:r>
              <a:rPr lang="zh-CN" altLang="en-US" sz="2000"/>
              <a:t>日，共有</a:t>
            </a:r>
            <a:r>
              <a:rPr lang="en-US" altLang="zh-CN" sz="2000"/>
              <a:t>4347</a:t>
            </a:r>
            <a:r>
              <a:rPr lang="zh-CN" altLang="en-US" sz="2000"/>
              <a:t>家上市公司</a:t>
            </a:r>
            <a:r>
              <a:rPr lang="zh-CN" altLang="en-US" sz="2000">
                <a:solidFill>
                  <a:srgbClr val="FF0000"/>
                </a:solidFill>
              </a:rPr>
              <a:t>披露三季报</a:t>
            </a:r>
            <a:r>
              <a:rPr lang="zh-CN" altLang="en-US" sz="2000"/>
              <a:t>。</a:t>
            </a:r>
            <a:endParaRPr lang="zh-CN" altLang="en-US" sz="2000"/>
          </a:p>
          <a:p>
            <a:r>
              <a:rPr lang="zh-CN" altLang="en-US" sz="2000"/>
              <a:t>②</a:t>
            </a:r>
            <a:r>
              <a:rPr lang="zh-CN" altLang="en-US" sz="2000">
                <a:solidFill>
                  <a:srgbClr val="FF0000"/>
                </a:solidFill>
              </a:rPr>
              <a:t>中美谈判</a:t>
            </a:r>
            <a:r>
              <a:rPr lang="en-US" altLang="zh-CN" sz="2000"/>
              <a:t>23-37</a:t>
            </a:r>
            <a:r>
              <a:rPr lang="zh-CN" altLang="en-US" sz="2000"/>
              <a:t>日，后期的</a:t>
            </a:r>
            <a:r>
              <a:rPr lang="en-US" altLang="zh-CN" sz="2000"/>
              <a:t>“</a:t>
            </a:r>
            <a:r>
              <a:rPr lang="zh-CN" altLang="en-US" sz="2000"/>
              <a:t>动作</a:t>
            </a:r>
            <a:r>
              <a:rPr lang="en-US" altLang="zh-CN" sz="2000"/>
              <a:t>”</a:t>
            </a:r>
            <a:r>
              <a:rPr lang="zh-CN" altLang="en-US" sz="2000"/>
              <a:t>会引发盘面震荡。</a:t>
            </a:r>
            <a:endParaRPr lang="zh-CN" altLang="en-US" sz="2000"/>
          </a:p>
          <a:p>
            <a:r>
              <a:rPr lang="zh-CN" altLang="en-US" sz="2000"/>
              <a:t>③全球金融市场将迎来</a:t>
            </a:r>
            <a:r>
              <a:rPr lang="en-US" altLang="zh-CN" sz="2000"/>
              <a:t>“</a:t>
            </a:r>
            <a:r>
              <a:rPr lang="zh-CN" altLang="en-US" sz="2000"/>
              <a:t>超级央行周</a:t>
            </a:r>
            <a:r>
              <a:rPr lang="en-US" altLang="zh-CN" sz="2000"/>
              <a:t>”</a:t>
            </a:r>
            <a:r>
              <a:rPr lang="zh-CN" altLang="en-US" sz="2000"/>
              <a:t>加拿大、美联储、欧洲央行和日本央行将同日</a:t>
            </a:r>
            <a:r>
              <a:rPr lang="zh-CN" altLang="en-US" sz="2000">
                <a:solidFill>
                  <a:srgbClr val="FF0000"/>
                </a:solidFill>
              </a:rPr>
              <a:t>公布利率决议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829310"/>
            <a:ext cx="4908550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" y="3169285"/>
            <a:ext cx="3712210" cy="2622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280" y="4070985"/>
            <a:ext cx="3589020" cy="2482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981075" y="4627880"/>
            <a:ext cx="2081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业绩好的一日游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49065" y="5398770"/>
            <a:ext cx="243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业绩差的易大阴线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r="9889"/>
          <a:stretch>
            <a:fillRect/>
          </a:stretch>
        </p:blipFill>
        <p:spPr>
          <a:xfrm>
            <a:off x="7220585" y="4541520"/>
            <a:ext cx="4483100" cy="1877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639685" y="58921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指数全线上涨，但熊线上移板块只有一个，说明市场仍是震荡，主线不明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大盘：历次背离后的走势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" y="899795"/>
            <a:ext cx="8598535" cy="5519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841105" y="1268095"/>
            <a:ext cx="33508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中线投资者</a:t>
            </a:r>
            <a:r>
              <a:rPr lang="zh-CN" altLang="en-US">
                <a:solidFill>
                  <a:srgbClr val="FF0000"/>
                </a:solidFill>
              </a:rPr>
              <a:t>：</a:t>
            </a:r>
            <a:r>
              <a:rPr lang="zh-CN" altLang="en-US"/>
              <a:t>市场背离，存在挖坑，对</a:t>
            </a:r>
            <a:r>
              <a:rPr lang="zh-CN" altLang="en-US">
                <a:solidFill>
                  <a:schemeClr val="tx1"/>
                </a:solidFill>
              </a:rPr>
              <a:t>可等待熊线附近的</a:t>
            </a:r>
            <a:r>
              <a:rPr lang="zh-CN" altLang="en-US">
                <a:solidFill>
                  <a:srgbClr val="F315F3"/>
                </a:solidFill>
              </a:rPr>
              <a:t>黄金坑</a:t>
            </a:r>
            <a:r>
              <a:rPr lang="zh-CN" altLang="en-US"/>
              <a:t>。（指数机会）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FF0000"/>
                </a:solidFill>
              </a:rPr>
              <a:t>短线投资者</a:t>
            </a:r>
            <a:r>
              <a:rPr lang="zh-CN" altLang="en-US"/>
              <a:t>：资金翻绿，</a:t>
            </a:r>
            <a:r>
              <a:rPr lang="zh-CN" altLang="en-US">
                <a:solidFill>
                  <a:srgbClr val="F315F3"/>
                </a:solidFill>
              </a:rPr>
              <a:t>超级买入法</a:t>
            </a:r>
            <a:r>
              <a:rPr lang="zh-CN" altLang="en-US"/>
              <a:t>试错，以及</a:t>
            </a:r>
            <a:r>
              <a:rPr lang="zh-CN" altLang="en-US">
                <a:solidFill>
                  <a:srgbClr val="F315F3"/>
                </a:solidFill>
              </a:rPr>
              <a:t>控盘双突破</a:t>
            </a:r>
            <a:r>
              <a:rPr lang="zh-CN" altLang="en-US"/>
              <a:t>机会。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规避：前期背离高标</a:t>
            </a:r>
            <a:r>
              <a:rPr lang="zh-CN" altLang="en-US"/>
              <a:t>，不轻易猜底补仓。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PS</a:t>
            </a:r>
            <a:r>
              <a:rPr lang="zh-CN" altLang="en-US"/>
              <a:t>：前两次市场背离均是因为</a:t>
            </a:r>
            <a:r>
              <a:rPr lang="zh-CN" altLang="en-US">
                <a:solidFill>
                  <a:srgbClr val="F315F3"/>
                </a:solidFill>
              </a:rPr>
              <a:t>外部原因</a:t>
            </a:r>
            <a:r>
              <a:rPr lang="zh-CN" altLang="en-US"/>
              <a:t>导致，但都迎来</a:t>
            </a:r>
            <a:r>
              <a:rPr lang="zh-CN" altLang="en-US">
                <a:solidFill>
                  <a:srgbClr val="F315F3"/>
                </a:solidFill>
              </a:rPr>
              <a:t>黄金坑</a:t>
            </a:r>
            <a:r>
              <a:rPr lang="zh-CN" altLang="en-US"/>
              <a:t>抄底机会。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16990" y="1848485"/>
            <a:ext cx="14839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2024.12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美联储延长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加息缩表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背离</a:t>
            </a:r>
            <a:r>
              <a:rPr lang="en-US" altLang="zh-CN" sz="1400">
                <a:highlight>
                  <a:srgbClr val="FFFF00"/>
                </a:highlight>
              </a:rPr>
              <a:t>+</a:t>
            </a:r>
            <a:r>
              <a:rPr lang="zh-CN" altLang="en-US" sz="1400">
                <a:highlight>
                  <a:srgbClr val="FFFF00"/>
                </a:highlight>
              </a:rPr>
              <a:t>牛线下移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1635" y="1748155"/>
            <a:ext cx="2007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2025.4.7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美国对华加征新关税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背离</a:t>
            </a:r>
            <a:r>
              <a:rPr lang="en-US" altLang="zh-CN" sz="1400">
                <a:highlight>
                  <a:srgbClr val="FFFF00"/>
                </a:highlight>
              </a:rPr>
              <a:t>+</a:t>
            </a:r>
            <a:r>
              <a:rPr lang="zh-CN" altLang="en-US" sz="1400">
                <a:highlight>
                  <a:srgbClr val="FFFF00"/>
                </a:highlight>
              </a:rPr>
              <a:t>牛线下移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1820" y="2585720"/>
            <a:ext cx="406400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市场背离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控制仓位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操作强势股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等待黄金坑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不轻易猜底</a:t>
            </a:r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934085"/>
            <a:ext cx="6146800" cy="551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题材：高标分化，去弱留强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6335" y="3530600"/>
            <a:ext cx="3203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平均股价代表题材股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样本走低，代表前期的高标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退潮的居多，要小心分化盘弱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7230"/>
          <a:stretch>
            <a:fillRect/>
          </a:stretch>
        </p:blipFill>
        <p:spPr>
          <a:xfrm>
            <a:off x="6123940" y="1029970"/>
            <a:ext cx="2876550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45" y="1216660"/>
            <a:ext cx="3280410" cy="162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10" y="2957195"/>
            <a:ext cx="3281045" cy="254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110" y="3981450"/>
            <a:ext cx="370903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缩量背景，消息主导，难度增大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" y="909320"/>
            <a:ext cx="3678555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9555" y="4653915"/>
            <a:ext cx="36785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  <a:highlight>
                  <a:srgbClr val="FFFF00"/>
                </a:highlight>
              </a:rPr>
              <a:t>1.</a:t>
            </a:r>
            <a:r>
              <a:rPr lang="zh-CN" altLang="en-US" sz="1600">
                <a:solidFill>
                  <a:schemeClr val="tx1"/>
                </a:solidFill>
                <a:highlight>
                  <a:srgbClr val="FFFF00"/>
                </a:highlight>
              </a:rPr>
              <a:t>反弹周期拉长（阳线后进入震荡）</a:t>
            </a:r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909320"/>
            <a:ext cx="3289300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925060" y="27838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（分时级别就承压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难以收出日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阳线）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0060" y="4653915"/>
            <a:ext cx="2710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2.</a:t>
            </a:r>
            <a:r>
              <a:rPr lang="zh-CN" altLang="en-US" sz="16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尝试反弹个股受阻明显</a:t>
            </a:r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190" y="908685"/>
            <a:ext cx="3391535" cy="3655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684770" y="465391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3.</a:t>
            </a:r>
            <a:r>
              <a:rPr lang="zh-CN" altLang="en-US" sz="1600">
                <a:highlight>
                  <a:srgbClr val="FFFF00"/>
                </a:highlight>
              </a:rPr>
              <a:t>反弹成功个股易被套现走</a:t>
            </a:r>
            <a:r>
              <a:rPr lang="en-US" altLang="zh-CN" sz="1600">
                <a:highlight>
                  <a:srgbClr val="FFFF00"/>
                </a:highlight>
              </a:rPr>
              <a:t>A</a:t>
            </a:r>
            <a:r>
              <a:rPr lang="zh-CN" altLang="en-US" sz="1600">
                <a:highlight>
                  <a:srgbClr val="FFFF00"/>
                </a:highlight>
              </a:rPr>
              <a:t>杀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0060" y="6078855"/>
            <a:ext cx="8044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总结：指数强，但题材操作难度大，小仓试错，降低预期不宜重仓操作。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5" y="5263515"/>
            <a:ext cx="8534400" cy="542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8783955" y="5350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</a:rPr>
              <a:t>（</a:t>
            </a:r>
            <a:r>
              <a:rPr lang="en-US" altLang="zh-CN">
                <a:solidFill>
                  <a:srgbClr val="0029DA"/>
                </a:solidFill>
              </a:rPr>
              <a:t>10</a:t>
            </a:r>
            <a:r>
              <a:rPr lang="zh-CN" altLang="en-US">
                <a:solidFill>
                  <a:srgbClr val="0029DA"/>
                </a:solidFill>
              </a:rPr>
              <a:t>天</a:t>
            </a:r>
            <a:r>
              <a:rPr lang="en-US" altLang="zh-CN">
                <a:solidFill>
                  <a:srgbClr val="0029DA"/>
                </a:solidFill>
              </a:rPr>
              <a:t>10</a:t>
            </a:r>
            <a:r>
              <a:rPr lang="zh-CN" altLang="en-US">
                <a:solidFill>
                  <a:srgbClr val="0029DA"/>
                </a:solidFill>
              </a:rPr>
              <a:t>个热点，持续差）</a:t>
            </a:r>
            <a:endParaRPr lang="zh-CN" altLang="en-US">
              <a:solidFill>
                <a:srgbClr val="0029DA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255" y="1671955"/>
            <a:ext cx="3817620" cy="4590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0" y="2419985"/>
            <a:ext cx="3505200" cy="3998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" y="760095"/>
            <a:ext cx="4384675" cy="31286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超级买入法试错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" y="3710940"/>
            <a:ext cx="4572000" cy="2551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001000" y="768350"/>
            <a:ext cx="2934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10.15</a:t>
            </a:r>
            <a:r>
              <a:rPr lang="zh-CN" altLang="en-US"/>
              <a:t>，周三晚上</a:t>
            </a:r>
            <a:r>
              <a:rPr lang="en-US" altLang="zh-CN"/>
              <a:t>8.30</a:t>
            </a:r>
            <a:r>
              <a:rPr lang="zh-CN" altLang="en-US"/>
              <a:t>课程</a:t>
            </a:r>
            <a:endParaRPr lang="zh-CN" altLang="en-US"/>
          </a:p>
          <a:p>
            <a:r>
              <a:rPr lang="zh-CN" altLang="en-US"/>
              <a:t>三阳开泰选股。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格尔软件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久其软件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8672195" y="2907665"/>
            <a:ext cx="3420745" cy="3183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795" y="2170430"/>
            <a:ext cx="2176145" cy="666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控盘股的稳定性较强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5207"/>
          <a:stretch>
            <a:fillRect/>
          </a:stretch>
        </p:blipFill>
        <p:spPr>
          <a:xfrm>
            <a:off x="148590" y="1029970"/>
            <a:ext cx="4370705" cy="4022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365" y="1099185"/>
            <a:ext cx="2541905" cy="3532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385" y="1558290"/>
            <a:ext cx="2446020" cy="3914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50" y="2320290"/>
            <a:ext cx="3889375" cy="3662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64845" y="5676265"/>
            <a:ext cx="7025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消息刺激热点炒作，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无控盘类</a:t>
            </a:r>
            <a:r>
              <a:rPr lang="zh-CN" altLang="en-US">
                <a:highlight>
                  <a:srgbClr val="FFFF00"/>
                </a:highlight>
              </a:rPr>
              <a:t>超级买入法试错，有控盘类强者恒强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WPS 演示</Application>
  <PresentationFormat>宽屏</PresentationFormat>
  <Paragraphs>156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1069</cp:revision>
  <dcterms:created xsi:type="dcterms:W3CDTF">2019-06-19T02:08:00Z</dcterms:created>
  <dcterms:modified xsi:type="dcterms:W3CDTF">2025-10-26T08:24:19Z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