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938" r:id="rId3"/>
    <p:sldId id="602" r:id="rId4"/>
    <p:sldId id="603" r:id="rId5"/>
    <p:sldId id="1205" r:id="rId6"/>
    <p:sldId id="894" r:id="rId8"/>
    <p:sldId id="607" r:id="rId9"/>
    <p:sldId id="1200" r:id="rId10"/>
    <p:sldId id="1204" r:id="rId11"/>
    <p:sldId id="1184" r:id="rId12"/>
    <p:sldId id="614" r:id="rId13"/>
    <p:sldId id="1191" r:id="rId14"/>
    <p:sldId id="1179" r:id="rId15"/>
    <p:sldId id="1211" r:id="rId16"/>
    <p:sldId id="1195" r:id="rId17"/>
    <p:sldId id="1212" r:id="rId18"/>
    <p:sldId id="1213" r:id="rId19"/>
    <p:sldId id="1214" r:id="rId20"/>
    <p:sldId id="1215" r:id="rId21"/>
    <p:sldId id="1029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6" userDrawn="1">
          <p15:clr>
            <a:srgbClr val="A4A3A4"/>
          </p15:clr>
        </p15:guide>
        <p15:guide id="2" pos="3924" userDrawn="1">
          <p15:clr>
            <a:srgbClr val="A4A3A4"/>
          </p15:clr>
        </p15:guide>
        <p15:guide id="3" pos="48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2" clrIdx="1"/>
  <p:cmAuthor id="255442523" name="婵&amp;HO" initials="婵" lastIdx="1" clrIdx="2"/>
  <p:cmAuthor id="4" name="幸全" initials="幸全" lastIdx="0" clrIdx="3"/>
  <p:cmAuthor id="5" name="作者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75"/>
    <a:srgbClr val="B34500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356"/>
        <p:guide pos="3924"/>
        <p:guide pos="48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56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1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2.png"/><Relationship Id="rId7" Type="http://schemas.openxmlformats.org/officeDocument/2006/relationships/image" Target="../media/image4.png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1" Type="http://schemas.openxmlformats.org/officeDocument/2006/relationships/image" Target="../media/image5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35" y="800100"/>
            <a:ext cx="12192635" cy="605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622300" y="6431915"/>
            <a:ext cx="10888345" cy="442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经传多赢投资顾问: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何灶婵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，投顾执业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编号:A1120622050001 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，基金从业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编号：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A20211117003798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风险提示:观点基于软件数据和理论模型分析，仅供参考，不构成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投资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建议，股市有风险，投资需谨慎。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基金的过往业绩并不预示其未来表现，基金管理人管理的其他基金的业绩并不构成基金业绩表现的保证。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3.xml"/><Relationship Id="rId13" Type="http://schemas.openxmlformats.org/officeDocument/2006/relationships/tags" Target="../tags/tag32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35.xml"/><Relationship Id="rId3" Type="http://schemas.openxmlformats.org/officeDocument/2006/relationships/image" Target="../media/image10.png"/><Relationship Id="rId2" Type="http://schemas.openxmlformats.org/officeDocument/2006/relationships/tags" Target="../tags/tag34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7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48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9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1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2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3.xml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4.xml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40.xml"/><Relationship Id="rId4" Type="http://schemas.openxmlformats.org/officeDocument/2006/relationships/image" Target="../media/image12.png"/><Relationship Id="rId3" Type="http://schemas.openxmlformats.org/officeDocument/2006/relationships/tags" Target="../tags/tag39.xml"/><Relationship Id="rId2" Type="http://schemas.openxmlformats.org/officeDocument/2006/relationships/image" Target="../media/image11.png"/><Relationship Id="rId1" Type="http://schemas.openxmlformats.org/officeDocument/2006/relationships/tags" Target="../tags/tag38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41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43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4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5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10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27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09295" y="1771650"/>
            <a:ext cx="8692515" cy="1434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龙头突破</a:t>
            </a:r>
            <a:r>
              <a:rPr lang="en-US" altLang="zh-CN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 </a:t>
            </a:r>
            <a:r>
              <a:rPr lang="zh-CN" altLang="en-US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强者恒强</a:t>
            </a:r>
            <a:endParaRPr lang="zh-CN" altLang="en-US" sz="6000" dirty="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何灶婵</a:t>
            </a:r>
            <a:endParaRPr lang="zh-CN" altLang="en-US" sz="260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53970" y="4074160"/>
            <a:ext cx="349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:A1120622050001</a:t>
            </a:r>
            <a:endParaRPr lang="en-US" altLang="zh-CN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254760" y="4544695"/>
            <a:ext cx="5708015" cy="1228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资深投顾，金融专业出身，专注研究市场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10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余年。对大盘研判有独特自我见解。独创翻倍超跌战法、龙头回马枪，方法实用易懂，服务专业用心，深受用户朋友的喜欢。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11" name="图片 10" descr="132_17257738151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530" y="727710"/>
            <a:ext cx="3937635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03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06855" y="2926715"/>
            <a:ext cx="95123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66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选股策略</a:t>
            </a:r>
            <a:endParaRPr lang="zh-CN" sz="66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61210" y="122555"/>
            <a:ext cx="83400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          </a:t>
            </a:r>
            <a:r>
              <a:rPr lang="zh-CN" altLang="en-US" sz="40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大科技，中线龙头</a:t>
            </a:r>
            <a:r>
              <a:rPr lang="en-US" altLang="zh-CN" sz="40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    </a:t>
            </a:r>
            <a:endParaRPr lang="en-US" altLang="zh-CN" sz="40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50315" y="5944235"/>
            <a:ext cx="10402570" cy="6394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近期大科技主线，业绩好</a:t>
            </a:r>
            <a:r>
              <a:rPr lang="en-US" altLang="zh-CN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+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趋势向上</a:t>
            </a:r>
            <a:r>
              <a:rPr lang="en-US" altLang="zh-CN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+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中线资金参与，三位一体，核心龙头股</a:t>
            </a:r>
            <a:r>
              <a:rPr lang="en-US" altLang="zh-CN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反复做来回做</a:t>
            </a:r>
            <a:r>
              <a:rPr lang="en-US" altLang="zh-CN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</a:t>
            </a:r>
            <a:endParaRPr lang="zh-CN" altLang="en-US" sz="2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4475" y="1061720"/>
            <a:ext cx="4083050" cy="23672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8745" y="946150"/>
            <a:ext cx="8551545" cy="49980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39165" y="5941060"/>
            <a:ext cx="10168255" cy="7696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18635" y="196850"/>
            <a:ext cx="4974590" cy="7340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龙头回踩</a:t>
            </a:r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+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创短期新高</a:t>
            </a:r>
            <a:endParaRPr lang="zh-CN" altLang="en-US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5995" y="1356995"/>
            <a:ext cx="10239375" cy="41433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830" y="-635"/>
            <a:ext cx="12157710" cy="6477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26-01投资日历_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" y="704215"/>
            <a:ext cx="3510915" cy="5727065"/>
          </a:xfrm>
          <a:prstGeom prst="rect">
            <a:avLst/>
          </a:prstGeom>
        </p:spPr>
      </p:pic>
      <p:pic>
        <p:nvPicPr>
          <p:cNvPr id="6" name="图片 5" descr="2026-03投资日历_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080" y="704215"/>
            <a:ext cx="3515995" cy="5727065"/>
          </a:xfrm>
          <a:prstGeom prst="rect">
            <a:avLst/>
          </a:prstGeom>
        </p:spPr>
      </p:pic>
      <p:pic>
        <p:nvPicPr>
          <p:cNvPr id="5" name="图片 4" descr="2026-02投资日历_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320" y="704215"/>
            <a:ext cx="3510915" cy="5727065"/>
          </a:xfrm>
          <a:prstGeom prst="rect">
            <a:avLst/>
          </a:prstGeom>
        </p:spPr>
      </p:pic>
      <p:pic>
        <p:nvPicPr>
          <p:cNvPr id="8" name="图片 7" descr="2026-10投资日历_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055" y="704215"/>
            <a:ext cx="3496945" cy="56959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026-04投资日历_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22935"/>
            <a:ext cx="3639185" cy="5928995"/>
          </a:xfrm>
          <a:prstGeom prst="rect">
            <a:avLst/>
          </a:prstGeom>
        </p:spPr>
      </p:pic>
      <p:pic>
        <p:nvPicPr>
          <p:cNvPr id="7" name="图片 6" descr="2026-06投资日历_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425" y="622935"/>
            <a:ext cx="3634740" cy="5928995"/>
          </a:xfrm>
          <a:prstGeom prst="rect">
            <a:avLst/>
          </a:prstGeom>
        </p:spPr>
      </p:pic>
      <p:pic>
        <p:nvPicPr>
          <p:cNvPr id="8" name="图片 7" descr="2026-11投资日历_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260" y="622935"/>
            <a:ext cx="3639185" cy="5928995"/>
          </a:xfrm>
          <a:prstGeom prst="rect">
            <a:avLst/>
          </a:prstGeom>
        </p:spPr>
      </p:pic>
      <p:pic>
        <p:nvPicPr>
          <p:cNvPr id="9" name="图片 8" descr="2026-08投资日历_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1415" y="622935"/>
            <a:ext cx="3634740" cy="59289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76645" y="1549400"/>
            <a:ext cx="5437505" cy="289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行情要点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主题热点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选股策略及注意事项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7785" y="1588453"/>
            <a:ext cx="955040" cy="459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03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endParaRPr lang="en-US" altLang="zh-CN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83105" y="3011170"/>
            <a:ext cx="84734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66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行情要点</a:t>
            </a:r>
            <a:endParaRPr lang="zh-CN" sz="66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周线金叉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二次启动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0585" y="1144905"/>
            <a:ext cx="2893060" cy="819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 dirty="0">
                <a:solidFill>
                  <a:srgbClr val="FF0000"/>
                </a:solidFill>
              </a:rPr>
              <a:t>    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69290" y="5840730"/>
            <a:ext cx="10439400" cy="6515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上证指数周线突破</a:t>
            </a:r>
            <a:r>
              <a:rPr lang="en-US" altLang="zh-CN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6124</a:t>
            </a:r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点、</a:t>
            </a:r>
            <a:r>
              <a:rPr lang="en-US" altLang="zh-CN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5178</a:t>
            </a:r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点所形成趋势，同时周线捕捞金叉，牛市主升浪第二波向第三波行情再次启动</a:t>
            </a:r>
            <a:endParaRPr lang="zh-CN" altLang="en-US" sz="1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平均股价周线金叉</a:t>
            </a:r>
            <a:r>
              <a:rPr lang="en-US" altLang="zh-CN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+</a:t>
            </a:r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日线</a:t>
            </a:r>
            <a:r>
              <a:rPr lang="en-US" altLang="zh-CN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B</a:t>
            </a:r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点</a:t>
            </a:r>
            <a:r>
              <a:rPr lang="en-US" altLang="zh-CN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+</a:t>
            </a:r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流动资金翻红，市场做多氛围增强，逐渐增加仓位</a:t>
            </a:r>
            <a:endParaRPr lang="zh-CN" altLang="en-US" sz="1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913245" y="919480"/>
            <a:ext cx="5080000" cy="47713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0990" y="919480"/>
            <a:ext cx="6296025" cy="458216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有色与储存芯片齐飞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0585" y="1144905"/>
            <a:ext cx="2893060" cy="819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 dirty="0">
                <a:solidFill>
                  <a:srgbClr val="FF0000"/>
                </a:solidFill>
              </a:rPr>
              <a:t>    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-967105" y="6020435"/>
            <a:ext cx="10793095" cy="4260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1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20" y="963930"/>
            <a:ext cx="8138160" cy="52749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962390" y="1500505"/>
            <a:ext cx="269875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）芯片、存储：三星电子、SK海力士等将在第四季度向客户调整报价，DRAM和NAND闪存价格上调幅度将高达30%。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）福建：福建省首条第五航权客运航线开通，是衡量地区对外开放水平和营商环境的重要标志。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）业绩：三季报披露末期，部分业绩超预期个股受到资金关注，如有色方向个股。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35125" y="2559685"/>
            <a:ext cx="907224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主题热点</a:t>
            </a:r>
            <a:endParaRPr lang="zh-CN" altLang="en-US" sz="66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主线悄悄异动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66775" y="5768975"/>
            <a:ext cx="11031855" cy="6248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近</a:t>
            </a:r>
            <a:r>
              <a:rPr lang="en-US" altLang="zh-CN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zh-CN" altLang="en-US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日主力资金流入靠前是</a:t>
            </a:r>
            <a:r>
              <a:rPr lang="en-US" altLang="zh-CN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TMT</a:t>
            </a:r>
            <a:r>
              <a:rPr lang="zh-CN" altLang="en-US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、芯片、新能源车、华为概念和机器人概念。</a:t>
            </a:r>
            <a:endParaRPr lang="zh-CN" altLang="en-US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每一波行情启动重点留意资金提前潜伏的方向</a:t>
            </a:r>
            <a:endParaRPr lang="zh-CN" altLang="en-US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086850" y="1334770"/>
            <a:ext cx="2954655" cy="6095365"/>
          </a:xfrm>
          <a:prstGeom prst="rect">
            <a:avLst/>
          </a:prstGeom>
        </p:spPr>
        <p:txBody>
          <a:bodyPr wrap="square">
            <a:noAutofit/>
          </a:bodyPr>
          <a:p>
            <a:pPr algn="l"/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6775" y="922020"/>
            <a:ext cx="10457815" cy="47879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59050" y="68580"/>
            <a:ext cx="7049770" cy="7886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0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      </a:t>
            </a:r>
            <a:r>
              <a:rPr lang="zh-CN" altLang="en-US" sz="40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利好情绪助力</a:t>
            </a:r>
            <a:r>
              <a:rPr lang="en-US" altLang="zh-CN" sz="40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</a:t>
            </a:r>
            <a:endParaRPr lang="en-US" altLang="zh-CN" sz="40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56920" y="5631180"/>
            <a:ext cx="9902825" cy="6013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altLang="en-US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794240" y="1275080"/>
            <a:ext cx="2200275" cy="4554855"/>
          </a:xfrm>
          <a:prstGeom prst="rect">
            <a:avLst/>
          </a:prstGeom>
        </p:spPr>
        <p:txBody>
          <a:bodyPr>
            <a:noAutofit/>
          </a:bodyPr>
          <a:p>
            <a:pPr algn="l"/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1475" y="1012190"/>
            <a:ext cx="5940425" cy="535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二十届四中全会落幕，“十五五”规划露出真容。 从规划提出的主要目标来看，最值得关注的有三点：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1，“建设现代化产业体系，巩固壮大实体经济根基。”这个提法被排在了十五五奋斗目标的第一位，并首次提出建设“航天强国”。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2，将“发展新质生产力”写入建议，并排在了目标任务的第二位，意味着“科技股投资”仍将是未来五年的主旋律。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3，“全面绿色转型，建设美丽中国。”等此前的热门议题被放到了相对靠后的位置，意味着新能源等上一波政策力捧的支柱产业，政策关注度下降了，补贴、支持力度将逐渐减少。 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从近期的股市走向来看，领涨板块完全呼应了十五五规划的风向。 半导体、AI（电子元件、计算机设备、通信设备）、航天航空、人形机器人（电机）等的走势明显超越了其它行业。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93560" y="1762125"/>
            <a:ext cx="5100955" cy="17240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023100" y="3890010"/>
            <a:ext cx="45288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中美谈判形成了初步共识，市场不确定性在减少，则是最大的利好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413635" y="68580"/>
            <a:ext cx="8107680" cy="8489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        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最强主线必须是储存芯片</a:t>
            </a:r>
            <a:endParaRPr lang="zh-CN" altLang="en-US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727440" y="1100455"/>
            <a:ext cx="3324860" cy="38442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16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2925" y="6114415"/>
            <a:ext cx="11420475" cy="422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buClrTx/>
              <a:buSzTx/>
              <a:buNone/>
            </a:pPr>
            <a:r>
              <a:rPr lang="en-US" altLang="zh-CN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</a:t>
            </a:r>
            <a:endParaRPr lang="zh-CN" altLang="en-US" sz="2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2275" y="1099820"/>
            <a:ext cx="5605145" cy="52939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一、直接情绪带动，美股储存芯片近期大涨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如闪迪，从9月初至今，从50美元到昨晚的167美元，已经涨了三倍多。 另一个龙头美光科技，，9月至今涨了75%附近，近半年涨幅也有3倍多了。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二、从产业层面上来看，存储芯片的缺货形势要更紧张，涨价潮已经在蔓延</a:t>
            </a:r>
            <a:endParaRPr lang="zh-CN" altLang="en-US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据《韩国经济日报》报道，三星电子、SK海力士等主要内存供应商，将在今年第四季度继续向客户调整报价。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业内分析认为，这波涨价潮，从9月拉开序幕，四季度进入高潮，由于需求不会那么快终结，产能也难以快速提升，动能将延续至2026年。由于SK海力士、三星电子、美光科技等大厂将产能集中到先进制程芯片上，同时减少成熟制程的产能比重，这也会给到国内存储芯片企业扩大市场份额的机会</a:t>
            </a:r>
            <a:r>
              <a:rPr lang="zh-CN" altLang="en-US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36665" y="1099820"/>
            <a:ext cx="5626735" cy="417957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104890" y="5755005"/>
            <a:ext cx="58591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0000"/>
                </a:highlight>
              </a:rPr>
              <a:t>内存：突破新高</a:t>
            </a:r>
            <a:r>
              <a:rPr lang="en-US" altLang="zh-CN">
                <a:highlight>
                  <a:srgbClr val="FF0000"/>
                </a:highlight>
              </a:rPr>
              <a:t>+</a:t>
            </a:r>
            <a:r>
              <a:rPr lang="zh-CN" altLang="en-US">
                <a:highlight>
                  <a:srgbClr val="FF0000"/>
                </a:highlight>
              </a:rPr>
              <a:t>流动资金持续翻红</a:t>
            </a:r>
            <a:r>
              <a:rPr lang="en-US" altLang="zh-CN">
                <a:highlight>
                  <a:srgbClr val="FF0000"/>
                </a:highlight>
              </a:rPr>
              <a:t>+</a:t>
            </a:r>
            <a:r>
              <a:rPr lang="zh-CN" altLang="en-US">
                <a:highlight>
                  <a:srgbClr val="FF0000"/>
                </a:highlight>
              </a:rPr>
              <a:t>涨停板家数创新高</a:t>
            </a:r>
            <a:endParaRPr lang="zh-CN" altLang="en-US">
              <a:highlight>
                <a:srgbClr val="FF0000"/>
              </a:highlight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4.xml><?xml version="1.0" encoding="utf-8"?>
<p:tagLst xmlns:p="http://schemas.openxmlformats.org/presentationml/2006/main">
  <p:tag name="KSO_WM_UNIT_PLACING_PICTURE_USER_VIEWPORT" val="{&quot;height&quot;:2082,&quot;width&quot;:10544}"/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UNIT_PLACING_PICTURE_USER_VIEWPORT" val="{&quot;height&quot;:7514,&quot;width&quot;:8000}"/>
</p:tagLst>
</file>

<file path=ppt/tags/tag39.xml><?xml version="1.0" encoding="utf-8"?>
<p:tagLst xmlns:p="http://schemas.openxmlformats.org/presentationml/2006/main">
  <p:tag name="KSO_WM_UNIT_PLACING_PICTURE_USER_VIEWPORT" val="{&quot;height&quot;:10980,&quot;width&quot;:17250}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6.xml><?xml version="1.0" encoding="utf-8"?>
<p:tagLst xmlns:p="http://schemas.openxmlformats.org/presentationml/2006/main">
  <p:tag name="COMMONDATA" val="eyJoZGlkIjoiNTJkYzhmMTMxMDJlMDUxYTFiMWY1MDNjNmFjYmRkMGIifQ=="/>
  <p:tag name="KSO_WPP_MARK_KEY" val="257877f6-fe8c-4c47-ab4c-274c99a6a791"/>
  <p:tag name="commondata" val="eyJoZGlkIjoiY2NjMjc2YTM3OTU3MDczMTg5NGExODc2MDBmZmJkNzM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1298</Words>
  <Application>WPS 演示</Application>
  <PresentationFormat>宽屏</PresentationFormat>
  <Paragraphs>89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Wingdings</vt:lpstr>
      <vt:lpstr>思源黑体 CN Normal</vt:lpstr>
      <vt:lpstr>黑体</vt:lpstr>
      <vt:lpstr>思源黑体 CN Light</vt:lpstr>
      <vt:lpstr>思源黑体 CN Bold</vt:lpstr>
      <vt:lpstr>思源黑体 CN Medium</vt:lpstr>
      <vt:lpstr>Noto Sans S Chinese Medium</vt:lpstr>
      <vt:lpstr>DIN Black</vt:lpstr>
      <vt:lpstr>楷体</vt:lpstr>
      <vt:lpstr>思源黑体 CN Heavy</vt:lpstr>
      <vt:lpstr>Arial Unicode MS</vt:lpstr>
      <vt:lpstr>Calibri</vt:lpstr>
      <vt:lpstr>Segoe Print</vt:lpstr>
      <vt:lpstr>汉仪雅酷黑简</vt:lpstr>
      <vt:lpstr>方正宝黑体 简 Medium</vt:lpstr>
      <vt:lpstr>汉仪旗黑-75S</vt:lpstr>
      <vt:lpstr>Black coffees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阿泽哝</cp:lastModifiedBy>
  <cp:revision>972</cp:revision>
  <dcterms:created xsi:type="dcterms:W3CDTF">2019-06-19T02:08:00Z</dcterms:created>
  <dcterms:modified xsi:type="dcterms:W3CDTF">2025-10-27T11:01:30Z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2052-12.1.0.23125</vt:lpwstr>
  </property>
  <property fmtid="{D5CDD505-2E9C-101B-9397-08002B2CF9AE}" pid="3" name="ICV">
    <vt:lpwstr>98B0645011BC43B0BFB9BFC8374894E3</vt:lpwstr>
  </property>
</Properties>
</file>