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608" r:id="rId8"/>
    <p:sldId id="1587" r:id="rId9"/>
    <p:sldId id="1590" r:id="rId10"/>
    <p:sldId id="1574" r:id="rId11"/>
    <p:sldId id="1588" r:id="rId12"/>
    <p:sldId id="1589" r:id="rId13"/>
    <p:sldId id="1591" r:id="rId14"/>
    <p:sldId id="1607" r:id="rId15"/>
    <p:sldId id="607" r:id="rId16"/>
    <p:sldId id="1354" r:id="rId17"/>
    <p:sldId id="1569" r:id="rId18"/>
    <p:sldId id="1599" r:id="rId19"/>
    <p:sldId id="1601" r:id="rId20"/>
    <p:sldId id="1600" r:id="rId21"/>
    <p:sldId id="1609" r:id="rId22"/>
    <p:sldId id="1592" r:id="rId23"/>
    <p:sldId id="1576" r:id="rId24"/>
    <p:sldId id="1593" r:id="rId25"/>
    <p:sldId id="1594" r:id="rId26"/>
    <p:sldId id="1595" r:id="rId27"/>
    <p:sldId id="1577" r:id="rId28"/>
    <p:sldId id="1602" r:id="rId29"/>
    <p:sldId id="1596" r:id="rId30"/>
    <p:sldId id="614" r:id="rId31"/>
    <p:sldId id="615" r:id="rId32"/>
    <p:sldId id="635" r:id="rId33"/>
    <p:sldId id="616" r:id="rId34"/>
    <p:sldId id="1610" r:id="rId35"/>
    <p:sldId id="1611" r:id="rId36"/>
    <p:sldId id="1612" r:id="rId37"/>
    <p:sldId id="1553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3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111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5" Type="http://schemas.openxmlformats.org/officeDocument/2006/relationships/notesSlide" Target="../notesSlides/notesSlide10.xml"/><Relationship Id="rId34" Type="http://schemas.openxmlformats.org/officeDocument/2006/relationships/slideLayout" Target="../slideLayouts/slideLayout5.xml"/><Relationship Id="rId33" Type="http://schemas.openxmlformats.org/officeDocument/2006/relationships/tags" Target="../tags/tag80.xml"/><Relationship Id="rId32" Type="http://schemas.openxmlformats.org/officeDocument/2006/relationships/image" Target="../media/image31.svg"/><Relationship Id="rId31" Type="http://schemas.openxmlformats.org/officeDocument/2006/relationships/image" Target="../media/image30.png"/><Relationship Id="rId30" Type="http://schemas.openxmlformats.org/officeDocument/2006/relationships/tags" Target="../tags/tag79.xml"/><Relationship Id="rId3" Type="http://schemas.openxmlformats.org/officeDocument/2006/relationships/tags" Target="../tags/tag58.xml"/><Relationship Id="rId29" Type="http://schemas.openxmlformats.org/officeDocument/2006/relationships/image" Target="../media/image29.svg"/><Relationship Id="rId28" Type="http://schemas.openxmlformats.org/officeDocument/2006/relationships/image" Target="../media/image28.png"/><Relationship Id="rId27" Type="http://schemas.openxmlformats.org/officeDocument/2006/relationships/tags" Target="../tags/tag78.xml"/><Relationship Id="rId26" Type="http://schemas.openxmlformats.org/officeDocument/2006/relationships/image" Target="../media/image27.svg"/><Relationship Id="rId25" Type="http://schemas.openxmlformats.org/officeDocument/2006/relationships/image" Target="../media/image26.png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image" Target="../media/image25.svg"/><Relationship Id="rId20" Type="http://schemas.openxmlformats.org/officeDocument/2006/relationships/image" Target="../media/image24.png"/><Relationship Id="rId2" Type="http://schemas.openxmlformats.org/officeDocument/2006/relationships/tags" Target="../tags/tag57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81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4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5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88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9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0.xml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1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2.xml"/><Relationship Id="rId1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3.xml"/><Relationship Id="rId1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00.xml"/><Relationship Id="rId6" Type="http://schemas.openxmlformats.org/officeDocument/2006/relationships/image" Target="../media/image49.png"/><Relationship Id="rId5" Type="http://schemas.openxmlformats.org/officeDocument/2006/relationships/tags" Target="../tags/tag99.xml"/><Relationship Id="rId4" Type="http://schemas.openxmlformats.org/officeDocument/2006/relationships/image" Target="../media/image48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105.xml"/><Relationship Id="rId7" Type="http://schemas.openxmlformats.org/officeDocument/2006/relationships/image" Target="../media/image52.png"/><Relationship Id="rId6" Type="http://schemas.openxmlformats.org/officeDocument/2006/relationships/tags" Target="../tags/tag104.xml"/><Relationship Id="rId5" Type="http://schemas.openxmlformats.org/officeDocument/2006/relationships/image" Target="../media/image51.png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06.xml"/><Relationship Id="rId1" Type="http://schemas.openxmlformats.org/officeDocument/2006/relationships/tags" Target="../tags/tag10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7.xml"/><Relationship Id="rId1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8.xml"/><Relationship Id="rId1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9.xml"/><Relationship Id="rId1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机构牛翻倍宝典③</a:t>
            </a:r>
            <a:endParaRPr 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8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底部启动【立讯精密】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845820"/>
            <a:ext cx="10913110" cy="5607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9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底部启动【当升科技】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" y="995045"/>
            <a:ext cx="10619105" cy="5433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10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底部启动【三花智控】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295" y="808990"/>
            <a:ext cx="11606530" cy="57105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机构牛翻倍龙头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45995" y="135255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操作核心策略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8902383" y="3069591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做好成本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优势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237298" y="3054986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选对主线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行情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73125" y="3664585"/>
            <a:ext cx="2178050" cy="1224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主线行情是最容易容纳大资金，承接力足够大，持续时间足够长，深水区，承载量大</a:t>
            </a:r>
            <a:r>
              <a:rPr lang="en-US" altLang="zh-CN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 </a:t>
            </a: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才能出大牛股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8902700" y="3670300"/>
            <a:ext cx="2283460" cy="12998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中长线操作需具有成本优势，没有一直上涨的个股，以乖离率为标准做好成本，持续反复操作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3194368" y="1604645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分仓布局</a:t>
            </a:r>
            <a:r>
              <a:rPr lang="en-US" altLang="zh-CN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2-3</a:t>
            </a: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方向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3194368" y="2214246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不管怎么波动，总会有主题轮动机会，集中力量做好手中个股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20" name="肘形连接符 19"/>
          <p:cNvCxnSpPr/>
          <p:nvPr>
            <p:custDataLst>
              <p:tags r:id="rId7"/>
            </p:custDataLst>
          </p:nvPr>
        </p:nvCxnSpPr>
        <p:spPr>
          <a:xfrm rot="16200000">
            <a:off x="7713028" y="4141471"/>
            <a:ext cx="1468120" cy="401320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flipH="1">
            <a:off x="8647748" y="3571876"/>
            <a:ext cx="71120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2" name="肘形连接符 21"/>
          <p:cNvCxnSpPr/>
          <p:nvPr>
            <p:custDataLst>
              <p:tags r:id="rId9"/>
            </p:custDataLst>
          </p:nvPr>
        </p:nvCxnSpPr>
        <p:spPr>
          <a:xfrm>
            <a:off x="3287713" y="3608071"/>
            <a:ext cx="459740" cy="135318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椭圆 2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3215958" y="357187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4" name="肘形连接符 23"/>
          <p:cNvCxnSpPr/>
          <p:nvPr>
            <p:custDataLst>
              <p:tags r:id="rId11"/>
            </p:custDataLst>
          </p:nvPr>
        </p:nvCxnSpPr>
        <p:spPr>
          <a:xfrm>
            <a:off x="5154613" y="2148841"/>
            <a:ext cx="305435" cy="1599565"/>
          </a:xfrm>
          <a:prstGeom prst="bentConnector2">
            <a:avLst/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肘形连接符 64"/>
          <p:cNvCxnSpPr/>
          <p:nvPr>
            <p:custDataLst>
              <p:tags r:id="rId12"/>
            </p:custDataLst>
          </p:nvPr>
        </p:nvCxnSpPr>
        <p:spPr>
          <a:xfrm rot="16200000">
            <a:off x="5834063" y="2797176"/>
            <a:ext cx="1718310" cy="348615"/>
          </a:xfrm>
          <a:prstGeom prst="bentConnector3">
            <a:avLst>
              <a:gd name="adj1" fmla="val 98355"/>
            </a:avLst>
          </a:prstGeom>
          <a:ln w="12700">
            <a:solidFill>
              <a:schemeClr val="tx1">
                <a:lumMod val="50000"/>
                <a:lumOff val="50000"/>
                <a:alpha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任意多边形 24"/>
          <p:cNvSpPr/>
          <p:nvPr>
            <p:custDataLst>
              <p:tags r:id="rId13"/>
            </p:custDataLst>
          </p:nvPr>
        </p:nvSpPr>
        <p:spPr>
          <a:xfrm>
            <a:off x="3241993" y="4086861"/>
            <a:ext cx="2071370" cy="172910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974" h="3317">
                <a:moveTo>
                  <a:pt x="1415" y="0"/>
                </a:moveTo>
                <a:lnTo>
                  <a:pt x="3974" y="2560"/>
                </a:lnTo>
                <a:lnTo>
                  <a:pt x="3968" y="2567"/>
                </a:lnTo>
                <a:cubicBezTo>
                  <a:pt x="3800" y="2777"/>
                  <a:pt x="3682" y="3028"/>
                  <a:pt x="3632" y="3303"/>
                </a:cubicBezTo>
                <a:lnTo>
                  <a:pt x="3630" y="3317"/>
                </a:lnTo>
                <a:lnTo>
                  <a:pt x="0" y="3317"/>
                </a:lnTo>
                <a:lnTo>
                  <a:pt x="3" y="3256"/>
                </a:lnTo>
                <a:cubicBezTo>
                  <a:pt x="82" y="2013"/>
                  <a:pt x="593" y="887"/>
                  <a:pt x="1388" y="28"/>
                </a:cubicBezTo>
                <a:lnTo>
                  <a:pt x="1415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14"/>
            </p:custDataLst>
          </p:nvPr>
        </p:nvSpPr>
        <p:spPr>
          <a:xfrm>
            <a:off x="6053773" y="3223261"/>
            <a:ext cx="1791335" cy="207137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36" h="3973">
                <a:moveTo>
                  <a:pt x="0" y="0"/>
                </a:moveTo>
                <a:lnTo>
                  <a:pt x="45" y="1"/>
                </a:lnTo>
                <a:cubicBezTo>
                  <a:pt x="1352" y="49"/>
                  <a:pt x="2536" y="574"/>
                  <a:pt x="3430" y="1407"/>
                </a:cubicBezTo>
                <a:lnTo>
                  <a:pt x="3436" y="1413"/>
                </a:lnTo>
                <a:lnTo>
                  <a:pt x="876" y="3973"/>
                </a:lnTo>
                <a:lnTo>
                  <a:pt x="874" y="3972"/>
                </a:lnTo>
                <a:cubicBezTo>
                  <a:pt x="639" y="3783"/>
                  <a:pt x="351" y="3658"/>
                  <a:pt x="36" y="3622"/>
                </a:cubicBezTo>
                <a:lnTo>
                  <a:pt x="0" y="361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80000"/>
                  <a:lumOff val="2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  <a:buFontTx/>
            </a:pPr>
            <a:endParaRPr lang="en-US" sz="28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任意多边形 25"/>
          <p:cNvSpPr/>
          <p:nvPr>
            <p:custDataLst>
              <p:tags r:id="rId15"/>
            </p:custDataLst>
          </p:nvPr>
        </p:nvSpPr>
        <p:spPr>
          <a:xfrm>
            <a:off x="4089718" y="3223261"/>
            <a:ext cx="1807845" cy="20859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468" h="4001">
                <a:moveTo>
                  <a:pt x="3468" y="0"/>
                </a:moveTo>
                <a:lnTo>
                  <a:pt x="3468" y="3619"/>
                </a:lnTo>
                <a:lnTo>
                  <a:pt x="3432" y="3622"/>
                </a:lnTo>
                <a:cubicBezTo>
                  <a:pt x="3102" y="3660"/>
                  <a:pt x="2802" y="3795"/>
                  <a:pt x="2561" y="3998"/>
                </a:cubicBezTo>
                <a:lnTo>
                  <a:pt x="2558" y="4001"/>
                </a:lnTo>
                <a:lnTo>
                  <a:pt x="0" y="1443"/>
                </a:lnTo>
                <a:lnTo>
                  <a:pt x="18" y="1426"/>
                </a:lnTo>
                <a:cubicBezTo>
                  <a:pt x="914" y="582"/>
                  <a:pt x="2106" y="49"/>
                  <a:pt x="3423" y="1"/>
                </a:cubicBezTo>
                <a:lnTo>
                  <a:pt x="346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9" name="任意多边形 38"/>
          <p:cNvSpPr/>
          <p:nvPr>
            <p:custDataLst>
              <p:tags r:id="rId16"/>
            </p:custDataLst>
          </p:nvPr>
        </p:nvSpPr>
        <p:spPr>
          <a:xfrm>
            <a:off x="6623368" y="4070351"/>
            <a:ext cx="2085975" cy="17456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02" h="3348">
                <a:moveTo>
                  <a:pt x="2558" y="0"/>
                </a:moveTo>
                <a:lnTo>
                  <a:pt x="2589" y="33"/>
                </a:lnTo>
                <a:cubicBezTo>
                  <a:pt x="3398" y="896"/>
                  <a:pt x="3919" y="2032"/>
                  <a:pt x="3999" y="3287"/>
                </a:cubicBezTo>
                <a:lnTo>
                  <a:pt x="4002" y="3348"/>
                </a:lnTo>
                <a:lnTo>
                  <a:pt x="372" y="3348"/>
                </a:lnTo>
                <a:lnTo>
                  <a:pt x="370" y="3335"/>
                </a:lnTo>
                <a:cubicBezTo>
                  <a:pt x="318" y="3048"/>
                  <a:pt x="193" y="2787"/>
                  <a:pt x="13" y="2573"/>
                </a:cubicBezTo>
                <a:lnTo>
                  <a:pt x="0" y="2558"/>
                </a:lnTo>
                <a:lnTo>
                  <a:pt x="2558" y="0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80000"/>
                  <a:lumOff val="20000"/>
                  <a:alpha val="100000"/>
                </a:schemeClr>
              </a:gs>
              <a:gs pos="100000">
                <a:schemeClr val="accent5">
                  <a:alpha val="10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9" name="椭圆 28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082858" y="2112646"/>
            <a:ext cx="71755" cy="71755"/>
          </a:xfrm>
          <a:prstGeom prst="ellipse">
            <a:avLst/>
          </a:prstGeom>
          <a:solidFill>
            <a:schemeClr val="accent5"/>
          </a:solidFill>
          <a:ln w="53975">
            <a:solidFill>
              <a:schemeClr val="accent5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 flipH="1">
            <a:off x="6832283" y="2112646"/>
            <a:ext cx="71755" cy="71755"/>
          </a:xfrm>
          <a:prstGeom prst="ellipse">
            <a:avLst/>
          </a:prstGeom>
          <a:solidFill>
            <a:schemeClr val="accent4"/>
          </a:solidFill>
          <a:ln w="53975">
            <a:solidFill>
              <a:schemeClr val="accent4">
                <a:alpha val="44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31" name="图片 3" descr="343439383331313b343532303031393bd2b5bca8b9dcc0ed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07927" y="3887471"/>
            <a:ext cx="360000" cy="360000"/>
          </a:xfrm>
          <a:prstGeom prst="rect">
            <a:avLst/>
          </a:prstGeom>
        </p:spPr>
      </p:pic>
      <p:sp>
        <p:nvSpPr>
          <p:cNvPr id="32" name="矩形 31"/>
          <p:cNvSpPr/>
          <p:nvPr>
            <p:custDataLst>
              <p:tags r:id="rId22"/>
            </p:custDataLst>
          </p:nvPr>
        </p:nvSpPr>
        <p:spPr>
          <a:xfrm>
            <a:off x="7088823" y="1616710"/>
            <a:ext cx="1813560" cy="5549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优选核心</a:t>
            </a:r>
            <a:r>
              <a:rPr lang="zh-CN" altLang="en-US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公司</a:t>
            </a:r>
            <a:endParaRPr lang="zh-CN" altLang="en-US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23"/>
            </p:custDataLst>
          </p:nvPr>
        </p:nvSpPr>
        <p:spPr>
          <a:xfrm>
            <a:off x="7088823" y="2217421"/>
            <a:ext cx="1813560" cy="830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核心公司具有较强竞争力和技术壁垒，反复操作，达到超额收益</a:t>
            </a:r>
            <a:endParaRPr lang="zh-CN" altLang="en-US" sz="1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34" name="图片 4" descr="343439383331313b343532303032303bb8f6c8cbd0c5cfa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575743" y="3851911"/>
            <a:ext cx="360000" cy="360000"/>
          </a:xfrm>
          <a:prstGeom prst="rect">
            <a:avLst/>
          </a:prstGeom>
        </p:spPr>
      </p:pic>
      <p:pic>
        <p:nvPicPr>
          <p:cNvPr id="35" name="图片 12" descr="343439383331313b343532303032383bbfcdbba7b9dcc0ed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13188" y="4968876"/>
            <a:ext cx="360000" cy="360000"/>
          </a:xfrm>
          <a:prstGeom prst="rect">
            <a:avLst/>
          </a:prstGeom>
        </p:spPr>
      </p:pic>
      <p:pic>
        <p:nvPicPr>
          <p:cNvPr id="40" name="图片 16" descr="343439383331313b343532303033323bd3a6d3c3b9dcc0ed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708583" y="4963161"/>
            <a:ext cx="360000" cy="36000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635" y="806450"/>
            <a:ext cx="10521950" cy="5699760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正例教学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799465"/>
            <a:ext cx="1058735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880" y="864870"/>
            <a:ext cx="9488170" cy="5589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正例教学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816610"/>
            <a:ext cx="10525760" cy="57010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猎手选股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通过大量的实盘案例验证得出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81505" y="1908810"/>
            <a:ext cx="89801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1</a:t>
            </a:r>
            <a:r>
              <a:rPr lang="zh-CN" altLang="en-US" sz="2000">
                <a:solidFill>
                  <a:schemeClr val="tx1"/>
                </a:solidFill>
              </a:rPr>
              <a:t>、选对大方向，做潜伏适合大部分人（底部启动模式）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2</a:t>
            </a:r>
            <a:r>
              <a:rPr lang="zh-CN" altLang="en-US" sz="2000">
                <a:solidFill>
                  <a:schemeClr val="tx1"/>
                </a:solidFill>
              </a:rPr>
              <a:t>、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</a:rPr>
              <a:t>滚动业绩紫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</a:rPr>
              <a:t>资金红</a:t>
            </a:r>
            <a:r>
              <a:rPr lang="en-US" altLang="zh-CN" sz="2000">
                <a:solidFill>
                  <a:schemeClr val="tx1"/>
                </a:solidFill>
                <a:highlight>
                  <a:srgbClr val="FFFF00"/>
                </a:highlight>
              </a:rPr>
              <a:t>/</a:t>
            </a:r>
            <a:r>
              <a:rPr lang="zh-CN" altLang="en-US" sz="2000">
                <a:solidFill>
                  <a:schemeClr val="tx1"/>
                </a:solidFill>
                <a:highlight>
                  <a:srgbClr val="FFFF00"/>
                </a:highlight>
              </a:rPr>
              <a:t>控盘，是机会（用好牛熊线，玩转牛市）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3</a:t>
            </a:r>
            <a:r>
              <a:rPr lang="zh-CN" altLang="en-US" sz="2000">
                <a:solidFill>
                  <a:schemeClr val="tx1"/>
                </a:solidFill>
              </a:rPr>
              <a:t>、</a:t>
            </a:r>
            <a:r>
              <a:rPr lang="en-US" altLang="zh-CN" sz="2000">
                <a:solidFill>
                  <a:schemeClr val="tx1"/>
                </a:solidFill>
              </a:rPr>
              <a:t>“</a:t>
            </a:r>
            <a:r>
              <a:rPr lang="zh-CN" altLang="en-US" sz="2000">
                <a:solidFill>
                  <a:schemeClr val="tx1"/>
                </a:solidFill>
              </a:rPr>
              <a:t>大而美</a:t>
            </a:r>
            <a:r>
              <a:rPr lang="en-US" altLang="zh-CN" sz="2000">
                <a:solidFill>
                  <a:schemeClr val="tx1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机构资金源源不断，每次回撤都会有资金快速承接，大量</a:t>
            </a:r>
            <a:r>
              <a:rPr lang="en-US" altLang="zh-CN" sz="2000">
                <a:solidFill>
                  <a:schemeClr val="tx1"/>
                </a:solidFill>
              </a:rPr>
              <a:t>ETF</a:t>
            </a:r>
            <a:r>
              <a:rPr lang="zh-CN" altLang="en-US" sz="2000">
                <a:solidFill>
                  <a:schemeClr val="tx1"/>
                </a:solidFill>
              </a:rPr>
              <a:t>增仓，</a:t>
            </a:r>
            <a:r>
              <a:rPr lang="en-US" altLang="zh-CN" sz="2000">
                <a:solidFill>
                  <a:schemeClr val="tx1"/>
                </a:solidFill>
              </a:rPr>
              <a:t>    </a:t>
            </a:r>
            <a:endParaRPr lang="en-US" altLang="zh-CN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      </a:t>
            </a:r>
            <a:r>
              <a:rPr lang="zh-CN" altLang="en-US" sz="2000">
                <a:solidFill>
                  <a:schemeClr val="tx1"/>
                </a:solidFill>
              </a:rPr>
              <a:t>助推缓慢机构牛市</a:t>
            </a: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4</a:t>
            </a:r>
            <a:r>
              <a:rPr lang="zh-CN" altLang="en-US" sz="2000">
                <a:solidFill>
                  <a:schemeClr val="tx1"/>
                </a:solidFill>
              </a:rPr>
              <a:t>、跟踪</a:t>
            </a:r>
            <a:r>
              <a:rPr lang="en-US" altLang="zh-CN" sz="2000">
                <a:solidFill>
                  <a:schemeClr val="tx1"/>
                </a:solidFill>
              </a:rPr>
              <a:t>2-3</a:t>
            </a:r>
            <a:r>
              <a:rPr lang="zh-CN" altLang="en-US" sz="2000">
                <a:solidFill>
                  <a:schemeClr val="tx1"/>
                </a:solidFill>
              </a:rPr>
              <a:t>个长期持有中线仓位（跌破熊线一股不留），大票有持久力；</a:t>
            </a:r>
            <a:r>
              <a:rPr lang="en-US" altLang="zh-CN" sz="2000">
                <a:solidFill>
                  <a:schemeClr val="tx1"/>
                </a:solidFill>
              </a:rPr>
              <a:t>  </a:t>
            </a:r>
            <a:endParaRPr lang="en-US" altLang="zh-CN" sz="20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1"/>
                </a:solidFill>
              </a:rPr>
              <a:t>      </a:t>
            </a:r>
            <a:r>
              <a:rPr lang="zh-CN" altLang="en-US" sz="2000">
                <a:solidFill>
                  <a:schemeClr val="tx1"/>
                </a:solidFill>
              </a:rPr>
              <a:t>短线仓位聚焦</a:t>
            </a:r>
            <a:r>
              <a:rPr lang="en-US" altLang="zh-CN" sz="2000">
                <a:solidFill>
                  <a:schemeClr val="tx1"/>
                </a:solidFill>
              </a:rPr>
              <a:t>“</a:t>
            </a:r>
            <a:r>
              <a:rPr lang="zh-CN" altLang="en-US" sz="2000">
                <a:solidFill>
                  <a:schemeClr val="tx1"/>
                </a:solidFill>
              </a:rPr>
              <a:t>小而美</a:t>
            </a:r>
            <a:r>
              <a:rPr lang="en-US" altLang="zh-CN" sz="2000">
                <a:solidFill>
                  <a:schemeClr val="tx1"/>
                </a:solidFill>
              </a:rPr>
              <a:t>”</a:t>
            </a:r>
            <a:r>
              <a:rPr lang="zh-CN" altLang="en-US" sz="2000">
                <a:solidFill>
                  <a:schemeClr val="tx1"/>
                </a:solidFill>
              </a:rPr>
              <a:t>，爆发力，有话题，弹性大。</a:t>
            </a:r>
            <a:endParaRPr lang="zh-CN" altLang="en-US" sz="20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868545" y="94615"/>
            <a:ext cx="3028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>
                <a:solidFill>
                  <a:schemeClr val="bg1"/>
                </a:solidFill>
              </a:rPr>
              <a:t>资金选择新出路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3130" y="1179195"/>
            <a:ext cx="8112125" cy="4498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0335" y="5816600"/>
            <a:ext cx="937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核心策略：芯片半导体、机器人、军工、光刻机、量子通信、储能</a:t>
            </a:r>
            <a:r>
              <a:rPr lang="en-US" altLang="zh-CN" b="1">
                <a:highlight>
                  <a:srgbClr val="FFFF00"/>
                </a:highlight>
              </a:rPr>
              <a:t>/</a:t>
            </a:r>
            <a:r>
              <a:rPr lang="zh-CN" altLang="en-US" b="1">
                <a:highlight>
                  <a:srgbClr val="FFFF00"/>
                </a:highlight>
              </a:rPr>
              <a:t>固态电池、新能源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8092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0" y="794385"/>
            <a:ext cx="10910570" cy="5744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115" y="794385"/>
            <a:ext cx="1974850" cy="14376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886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807720"/>
            <a:ext cx="10721975" cy="5597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952500" y="2893695"/>
            <a:ext cx="4439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今年牛市的操作交易，好股不拿个半个月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一个月震震，都看不出来个所以然。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最后就是等资金来帮你抬轿，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顺带做获利了结的时机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42105" y="15538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6"/>
                </a:solidFill>
              </a:rPr>
              <a:t>7</a:t>
            </a:r>
            <a:r>
              <a:rPr lang="zh-CN" altLang="en-US">
                <a:solidFill>
                  <a:schemeClr val="accent6"/>
                </a:solidFill>
              </a:rPr>
              <a:t>月份</a:t>
            </a:r>
            <a:r>
              <a:rPr lang="en-US" altLang="zh-CN">
                <a:solidFill>
                  <a:schemeClr val="accent6"/>
                </a:solidFill>
              </a:rPr>
              <a:t> </a:t>
            </a:r>
            <a:r>
              <a:rPr lang="zh-CN" altLang="en-US">
                <a:solidFill>
                  <a:schemeClr val="accent6"/>
                </a:solidFill>
              </a:rPr>
              <a:t>扬杰科技</a:t>
            </a:r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熊线上移</a:t>
            </a:r>
            <a:r>
              <a:rPr lang="en-US" altLang="zh-CN">
                <a:solidFill>
                  <a:schemeClr val="accent6"/>
                </a:solidFill>
              </a:rPr>
              <a:t>+</a:t>
            </a:r>
            <a:r>
              <a:rPr lang="zh-CN" altLang="en-US">
                <a:solidFill>
                  <a:schemeClr val="accent6"/>
                </a:solidFill>
              </a:rPr>
              <a:t>资金翻红新高</a:t>
            </a:r>
            <a:endParaRPr lang="zh-CN" altLang="en-US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835025"/>
            <a:ext cx="10657840" cy="5581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3088640" y="76835"/>
            <a:ext cx="8137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业绩紫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熊线上移</a:t>
            </a:r>
            <a:r>
              <a:rPr lang="en-US" altLang="zh-CN" sz="3200" b="1">
                <a:solidFill>
                  <a:schemeClr val="bg1"/>
                </a:solidFill>
              </a:rPr>
              <a:t>+</a:t>
            </a:r>
            <a:r>
              <a:rPr lang="zh-CN" altLang="en-US" sz="3200" b="1">
                <a:solidFill>
                  <a:schemeClr val="bg1"/>
                </a:solidFill>
              </a:rPr>
              <a:t>资金红</a:t>
            </a:r>
            <a:r>
              <a:rPr lang="en-US" altLang="zh-CN" sz="3200" b="1">
                <a:solidFill>
                  <a:schemeClr val="bg1"/>
                </a:solidFill>
              </a:rPr>
              <a:t>/</a:t>
            </a:r>
            <a:r>
              <a:rPr lang="zh-CN" altLang="en-US" sz="3200" b="1">
                <a:solidFill>
                  <a:schemeClr val="bg1"/>
                </a:solidFill>
              </a:rPr>
              <a:t>控盘上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3270" y="155384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6"/>
                </a:solidFill>
              </a:rPr>
              <a:t>9</a:t>
            </a:r>
            <a:r>
              <a:rPr lang="zh-CN" altLang="en-US">
                <a:solidFill>
                  <a:schemeClr val="accent6"/>
                </a:solidFill>
              </a:rPr>
              <a:t>月份</a:t>
            </a:r>
            <a:r>
              <a:rPr lang="en-US" altLang="zh-CN">
                <a:solidFill>
                  <a:schemeClr val="accent6"/>
                </a:solidFill>
              </a:rPr>
              <a:t> </a:t>
            </a:r>
            <a:r>
              <a:rPr lang="zh-CN" altLang="en-US">
                <a:solidFill>
                  <a:schemeClr val="accent6"/>
                </a:solidFill>
              </a:rPr>
              <a:t>特变电工</a:t>
            </a:r>
            <a:endParaRPr lang="zh-CN" altLang="en-US">
              <a:solidFill>
                <a:schemeClr val="accent6"/>
              </a:solidFill>
            </a:endParaRPr>
          </a:p>
          <a:p>
            <a:r>
              <a:rPr lang="zh-CN" altLang="en-US">
                <a:solidFill>
                  <a:schemeClr val="accent6"/>
                </a:solidFill>
              </a:rPr>
              <a:t>熊线上移</a:t>
            </a:r>
            <a:r>
              <a:rPr lang="en-US" altLang="zh-CN">
                <a:solidFill>
                  <a:schemeClr val="accent6"/>
                </a:solidFill>
              </a:rPr>
              <a:t>+</a:t>
            </a:r>
            <a:r>
              <a:rPr lang="zh-CN" altLang="en-US">
                <a:solidFill>
                  <a:schemeClr val="accent6"/>
                </a:solidFill>
              </a:rPr>
              <a:t>资金翻红新高</a:t>
            </a:r>
            <a:endParaRPr lang="zh-CN" altLang="en-US">
              <a:solidFill>
                <a:schemeClr val="accent6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58465" y="106680"/>
            <a:ext cx="6275705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endParaRPr lang="zh-CN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5865" y="2782570"/>
            <a:ext cx="42862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b="1"/>
              <a:t>滚动净利润</a:t>
            </a:r>
            <a:r>
              <a:rPr lang="en-US" altLang="zh-CN" b="1"/>
              <a:t> -</a:t>
            </a:r>
            <a:r>
              <a:rPr lang="zh-CN" altLang="en-US" b="1"/>
              <a:t>业绩递增，</a:t>
            </a:r>
            <a:r>
              <a:rPr lang="en-US" altLang="zh-CN" b="1"/>
              <a:t> </a:t>
            </a:r>
            <a:r>
              <a:rPr lang="zh-CN" altLang="en-US" b="1"/>
              <a:t>在好公司中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找潜伏机会，找突破回档，反复操作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440" y="1020445"/>
            <a:ext cx="5686425" cy="5276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259" y="1841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策略优势在哪里</a:t>
            </a:r>
            <a:r>
              <a:rPr lang="en-US" altLang="zh-CN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---</a:t>
            </a:r>
            <a:r>
              <a:rPr lang="zh-CN" altLang="en-US" sz="4200" b="1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全自动量化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735" y="1177925"/>
            <a:ext cx="10082530" cy="4726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/>
        </p:nvSpPr>
        <p:spPr>
          <a:xfrm>
            <a:off x="-132974" y="952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策略猎手</a:t>
            </a:r>
            <a:r>
              <a:rPr lang="zh-CN" altLang="en-US" sz="4200" b="1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跟投【有信心】！</a:t>
            </a:r>
            <a:endParaRPr lang="zh-CN" altLang="en-US" sz="4200" b="1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82370"/>
            <a:ext cx="7961630" cy="5110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95285" y="1942465"/>
            <a:ext cx="40640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跟投前的顾虑，王姐都帮你验证过了！</a:t>
            </a:r>
            <a:endParaRPr lang="zh-CN" altLang="en-US" sz="1600"/>
          </a:p>
          <a:p>
            <a:endParaRPr lang="en-US" altLang="zh-CN" sz="1600"/>
          </a:p>
          <a:p>
            <a:r>
              <a:rPr lang="zh-CN" altLang="en-US" sz="1600"/>
              <a:t>📈</a:t>
            </a:r>
            <a:r>
              <a:rPr lang="en-US" altLang="zh-CN" sz="1600"/>
              <a:t> </a:t>
            </a:r>
            <a:r>
              <a:rPr lang="zh-CN" altLang="en-US" sz="1600"/>
              <a:t>来看经传用户「王姐」的逐步加仓路径：</a:t>
            </a:r>
            <a:endParaRPr lang="zh-CN" altLang="en-US" sz="1600"/>
          </a:p>
          <a:p>
            <a:r>
              <a:rPr lang="en-US" altLang="zh-CN" sz="1600"/>
              <a:t>6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20W</a:t>
            </a:r>
            <a:r>
              <a:rPr lang="zh-CN" altLang="en-US" sz="1600"/>
              <a:t>试水跟投</a:t>
            </a:r>
            <a:endParaRPr lang="zh-CN" altLang="en-US" sz="1600"/>
          </a:p>
          <a:p>
            <a:r>
              <a:rPr lang="en-US" altLang="zh-CN" sz="1600"/>
              <a:t>8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信心增强，新增</a:t>
            </a:r>
            <a:r>
              <a:rPr lang="en-US" altLang="zh-CN" sz="1600"/>
              <a:t>20W</a:t>
            </a:r>
            <a:endParaRPr lang="en-US" altLang="zh-CN" sz="1600"/>
          </a:p>
          <a:p>
            <a:r>
              <a:rPr lang="en-US" altLang="zh-CN" sz="1600"/>
              <a:t>9</a:t>
            </a:r>
            <a:r>
              <a:rPr lang="zh-CN" altLang="en-US" sz="1600"/>
              <a:t>月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效果显著，加投</a:t>
            </a:r>
            <a:r>
              <a:rPr lang="en-US" altLang="zh-CN" sz="1600"/>
              <a:t>40W</a:t>
            </a:r>
            <a:endParaRPr lang="en-US" altLang="zh-CN" sz="1600"/>
          </a:p>
          <a:p>
            <a:r>
              <a:rPr lang="zh-CN" altLang="en-US" sz="1600"/>
              <a:t>随后</a:t>
            </a:r>
            <a:r>
              <a:rPr lang="en-US" altLang="zh-CN" sz="1600"/>
              <a:t> </a:t>
            </a:r>
            <a:r>
              <a:rPr lang="en-US" altLang="en-US" sz="1600"/>
              <a:t>→</a:t>
            </a:r>
            <a:r>
              <a:rPr lang="en-US" altLang="zh-CN" sz="1600"/>
              <a:t> </a:t>
            </a:r>
            <a:r>
              <a:rPr lang="zh-CN" altLang="en-US" sz="1600"/>
              <a:t>将股票盈利、私募赎回、银行基金陆续转入策略</a:t>
            </a:r>
            <a:endParaRPr lang="zh-CN" altLang="en-US" sz="1600"/>
          </a:p>
          <a:p>
            <a:endParaRPr lang="zh-CN" altLang="en-US" sz="1600"/>
          </a:p>
          <a:p>
            <a:r>
              <a:rPr lang="en-US" altLang="en-US" sz="1600"/>
              <a:t>✅</a:t>
            </a:r>
            <a:r>
              <a:rPr lang="en-US" altLang="zh-CN" sz="1600"/>
              <a:t> </a:t>
            </a:r>
            <a:r>
              <a:rPr lang="zh-CN" altLang="en-US" sz="1600"/>
              <a:t>至今总跟投达</a:t>
            </a:r>
            <a:r>
              <a:rPr lang="en-US" altLang="zh-CN" sz="1600"/>
              <a:t>180W</a:t>
            </a:r>
            <a:r>
              <a:rPr lang="zh-CN" altLang="en-US" sz="1600"/>
              <a:t>，累计收益近</a:t>
            </a:r>
            <a:r>
              <a:rPr lang="en-US" altLang="zh-CN" sz="1600"/>
              <a:t>4W</a:t>
            </a:r>
            <a:endParaRPr lang="en-US" altLang="zh-CN" sz="1600"/>
          </a:p>
          <a:p>
            <a:endParaRPr lang="en-US" altLang="zh-CN" sz="1600"/>
          </a:p>
          <a:p>
            <a:r>
              <a:rPr lang="zh-CN" altLang="en-US" sz="1600"/>
              <a:t>策略猎手</a:t>
            </a:r>
            <a:r>
              <a:rPr lang="en-US" altLang="zh-CN" sz="1600"/>
              <a:t>——</a:t>
            </a:r>
            <a:r>
              <a:rPr lang="zh-CN" altLang="en-US" sz="1600"/>
              <a:t>用持续表现赢得深度信任</a:t>
            </a:r>
            <a:endParaRPr lang="zh-CN" altLang="en-US" sz="1600"/>
          </a:p>
          <a:p>
            <a:r>
              <a:rPr lang="zh-CN" altLang="en-US" sz="1600">
                <a:highlight>
                  <a:srgbClr val="FFFF00"/>
                </a:highlight>
              </a:rPr>
              <a:t>不怕你小资金开始，就怕你看到效果后后悔投得少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一切往好的发展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430" y="1874520"/>
            <a:ext cx="4869180" cy="27171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65" y="1821180"/>
            <a:ext cx="5739765" cy="34474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5805" y="4681855"/>
            <a:ext cx="42056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highlight>
                  <a:srgbClr val="FFFF00"/>
                </a:highlight>
              </a:rPr>
              <a:t>见证上证突破</a:t>
            </a:r>
            <a:r>
              <a:rPr lang="en-US" altLang="zh-CN" b="1">
                <a:highlight>
                  <a:srgbClr val="FFFF00"/>
                </a:highlight>
              </a:rPr>
              <a:t>4000</a:t>
            </a:r>
            <a:r>
              <a:rPr lang="zh-CN" altLang="en-US" b="1">
                <a:highlight>
                  <a:srgbClr val="FFFF00"/>
                </a:highlight>
              </a:rPr>
              <a:t>点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一步一个脚印，慢牛趋势不改</a:t>
            </a:r>
            <a:endParaRPr lang="zh-CN" altLang="en-US" b="1"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highlight>
                  <a:srgbClr val="FFFF00"/>
                </a:highlight>
              </a:rPr>
              <a:t>你重视起来，这波慢牛市才与你有关！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大盘分析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核心策略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830" y="812165"/>
            <a:ext cx="9768840" cy="5694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878580" y="3531235"/>
            <a:ext cx="6308090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软件信号提醒大家的是</a:t>
            </a:r>
            <a:r>
              <a:rPr lang="zh-CN" sz="1600" b="1">
                <a:highlight>
                  <a:srgbClr val="FFFF00"/>
                </a:highlight>
              </a:rPr>
              <a:t>：</a:t>
            </a:r>
            <a:r>
              <a:rPr lang="en-US" altLang="zh-CN" sz="1600" b="1">
                <a:highlight>
                  <a:srgbClr val="FFFF00"/>
                </a:highlight>
              </a:rPr>
              <a:t> </a:t>
            </a:r>
            <a:endParaRPr lang="en-US" altLang="zh-CN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资金没跟上，盘中尽量别追着买股，选择低吸分批进场</a:t>
            </a:r>
            <a:r>
              <a:rPr lang="en-US" altLang="zh-CN" sz="1600" b="1">
                <a:highlight>
                  <a:srgbClr val="FFFF00"/>
                </a:highlight>
              </a:rPr>
              <a:t> </a:t>
            </a:r>
            <a:r>
              <a:rPr lang="zh-CN" altLang="en-US" sz="1600" b="1">
                <a:highlight>
                  <a:srgbClr val="FFFF00"/>
                </a:highlight>
              </a:rPr>
              <a:t>是最好。</a:t>
            </a:r>
            <a:endParaRPr lang="zh-CN" altLang="en-US" sz="1600" b="1">
              <a:highlight>
                <a:srgbClr val="FFFF00"/>
              </a:highlight>
            </a:endParaRPr>
          </a:p>
          <a:p>
            <a:endParaRPr lang="zh-CN" altLang="en-US" sz="1600" b="1">
              <a:highlight>
                <a:srgbClr val="FFFF00"/>
              </a:highlight>
            </a:endParaRPr>
          </a:p>
          <a:p>
            <a:r>
              <a:rPr lang="en-US" altLang="zh-CN" sz="1600" b="1">
                <a:highlight>
                  <a:srgbClr val="FFFF00"/>
                </a:highlight>
              </a:rPr>
              <a:t>11</a:t>
            </a:r>
            <a:r>
              <a:rPr lang="zh-CN" altLang="en-US" sz="1600" b="1">
                <a:highlight>
                  <a:srgbClr val="FFFF00"/>
                </a:highlight>
              </a:rPr>
              <a:t>月进入科技类【周线金叉】复仇</a:t>
            </a:r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600" b="1">
                <a:highlight>
                  <a:srgbClr val="FFFF00"/>
                </a:highlight>
              </a:rPr>
              <a:t>个股关注强者恒强，熊线上移</a:t>
            </a:r>
            <a:r>
              <a:rPr lang="en-US" altLang="zh-CN" sz="1600" b="1">
                <a:highlight>
                  <a:srgbClr val="FFFF00"/>
                </a:highlight>
              </a:rPr>
              <a:t>+</a:t>
            </a:r>
            <a:r>
              <a:rPr lang="zh-CN" altLang="en-US" sz="1600" b="1">
                <a:highlight>
                  <a:srgbClr val="FFFF00"/>
                </a:highlight>
              </a:rPr>
              <a:t>流动资金翻红</a:t>
            </a:r>
            <a:r>
              <a:rPr lang="en-US" altLang="zh-CN" sz="1600" b="1">
                <a:highlight>
                  <a:srgbClr val="FFFF00"/>
                </a:highlight>
              </a:rPr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的机会</a:t>
            </a:r>
            <a:endParaRPr lang="zh-CN" altLang="en-US" sz="16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9"/>
          <p:cNvSpPr txBox="1"/>
          <p:nvPr/>
        </p:nvSpPr>
        <p:spPr>
          <a:xfrm>
            <a:off x="81280" y="7175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紧密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陪伴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的重要性！穿越牛熊收获满满！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842010"/>
            <a:ext cx="12019915" cy="5687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97155" y="6032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底部启动【工业富联】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880110"/>
            <a:ext cx="10135235" cy="5545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底部启动【英维克】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814705"/>
            <a:ext cx="9981565" cy="55733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7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底部启动【中芯国际】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130" y="918210"/>
            <a:ext cx="11127105" cy="54622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093_3*l_h_a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093_3*l_h_a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093_3*l_h_f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093_3*l_h_f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093_3*l_h_a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093_3*l_h_f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2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3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8,9,8,9,8,9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1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4_3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gradient&quot;:[{&quot;brightness&quot;:0.20000000298023224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8,9,8,9,8,9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2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solidLine&quot;:{&quot;brightness&quot;:0,&quot;colorType&quot;:1,&quot;foreColorIndex&quot;:6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6"/>
  <p:tag name="KSO_WM_DIAGRAM_USE_COLOR_VALUE" val="{&quot;color_scheme&quot;:1,&quot;color_type&quot;:1,&quot;theme_color_indexes&quot;:[8,9,8,9,8,9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93_3*l_h_i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600000023841858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8,9,8,9,8,9]}"/>
</p:tagLst>
</file>

<file path=ppt/tags/tag74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4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1093_3*l_h_x*1_2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093_3*l_h_a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093_3*l_h_f*1_3_1"/>
  <p:tag name="KSO_WM_TEMPLATE_CATEGORY" val="diagram"/>
  <p:tag name="KSO_WM_TEMPLATE_INDEX" val="20231093"/>
  <p:tag name="KSO_WM_UNIT_LAYERLEVEL" val="1_1_1"/>
  <p:tag name="KSO_WM_TAG_VERSION" val="3.0"/>
  <p:tag name="KSO_WM_DIAGRAM_GROUP_CODE" val="l1-1"/>
  <p:tag name="KSO_WM_DIAGRAM_VERSION" val="3"/>
  <p:tag name="KSO_WM_DIAGRAM_COLOR_TRICK" val="2"/>
  <p:tag name="KSO_WM_DIAGRAM_COLOR_TEXT_CAN_REMOVE" val="n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智能图形项正文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8,9,8,9,8,9]}"/>
</p:tagLst>
</file>

<file path=ppt/tags/tag7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1093_3*l_h_x*1_3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8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8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1093_3*l_h_x*1_1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79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101*10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1093_3*l_h_x*1_4_1"/>
  <p:tag name="KSO_WM_TEMPLATE_CATEGORY" val="diagram"/>
  <p:tag name="KSO_WM_TEMPLATE_INDEX" val="20231093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63.54998779296875,&quot;left&quot;:32.950006103515626,&quot;top&quot;:110.37500610351563,&quot;width&quot;:875.299987792968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8,9,8,9,8,9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2019</Words>
  <Application>WPS 演示</Application>
  <PresentationFormat>宽屏</PresentationFormat>
  <Paragraphs>186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1812</cp:revision>
  <dcterms:created xsi:type="dcterms:W3CDTF">2019-06-19T02:08:00Z</dcterms:created>
  <dcterms:modified xsi:type="dcterms:W3CDTF">2025-10-28T09:53:59Z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98B0645011BC43B0BFB9BFC8374894E3</vt:lpwstr>
  </property>
</Properties>
</file>