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2"/>
  </p:notesMasterIdLst>
  <p:sldIdLst>
    <p:sldId id="428" r:id="rId5"/>
    <p:sldId id="416" r:id="rId6"/>
    <p:sldId id="267" r:id="rId7"/>
    <p:sldId id="475" r:id="rId8"/>
    <p:sldId id="444" r:id="rId9"/>
    <p:sldId id="469" r:id="rId10"/>
    <p:sldId id="476" r:id="rId11"/>
    <p:sldId id="421" r:id="rId12"/>
    <p:sldId id="478" r:id="rId13"/>
    <p:sldId id="461" r:id="rId14"/>
    <p:sldId id="480" r:id="rId15"/>
    <p:sldId id="474" r:id="rId16"/>
    <p:sldId id="482" r:id="rId17"/>
    <p:sldId id="479" r:id="rId18"/>
    <p:sldId id="271" r:id="rId19"/>
    <p:sldId id="467" r:id="rId20"/>
    <p:sldId id="468" r:id="rId21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0EE"/>
    <a:srgbClr val="EB23CD"/>
    <a:srgbClr val="FFFFFF"/>
    <a:srgbClr val="0A2EA8"/>
    <a:srgbClr val="132AAC"/>
    <a:srgbClr val="7399DC"/>
    <a:srgbClr val="C50001"/>
    <a:srgbClr val="C60101"/>
    <a:srgbClr val="915C09"/>
    <a:srgbClr val="FFF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48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gs" Target="tags/tag50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1920_108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270" y="6450330"/>
            <a:ext cx="12192000" cy="400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经传多赢资深投顾：罗雪奎 | 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                          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 algn="ctr"/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7910" y="6383655"/>
            <a:ext cx="2494280" cy="3683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投顾执业编号：A1120616080001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b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</a:b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zh-CN" sz="1200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总海报108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9088-988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0.png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5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6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7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48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image" Target="../media/image11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5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tags" Target="../tags/tag3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罗雪奎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40325" y="3505835"/>
            <a:ext cx="31762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投顾执业编号:A1120616080001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基金从业编号：</a:t>
            </a:r>
            <a:r>
              <a:rPr lang="en-US" altLang="zh-CN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A20250619001216</a:t>
            </a:r>
            <a:endParaRPr lang="en-US" altLang="zh-CN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  <a:buClrTx/>
              <a:buSzTx/>
              <a:buFontTx/>
            </a:pP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</a:t>
            </a:r>
            <a:r>
              <a:rPr 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多</a:t>
            </a:r>
            <a:r>
              <a:rPr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0820" y="1148715"/>
            <a:ext cx="7448550" cy="20853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风口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T+3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布局拐点回档</a:t>
            </a:r>
            <a:endParaRPr lang="zh-CN" altLang="en-US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28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138160" y="954405"/>
            <a:ext cx="3627755" cy="52495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风口</a:t>
            </a:r>
            <a:r>
              <a:rPr lang="en-US" altLang="zh-CN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T+3</a:t>
            </a:r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回档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三者的区别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0" y="1094740"/>
            <a:ext cx="11381740" cy="509968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超级买入法和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回档的区别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1"/>
          <a:stretch>
            <a:fillRect/>
          </a:stretch>
        </p:blipFill>
        <p:spPr>
          <a:xfrm>
            <a:off x="5257483" y="924560"/>
            <a:ext cx="3495675" cy="11620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924560"/>
            <a:ext cx="4533900" cy="46189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635" y="2216150"/>
            <a:ext cx="4046220" cy="38207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的选股（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PCB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 descr="286ea14927126cf98644eb8cd5234b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390" y="908685"/>
            <a:ext cx="5665470" cy="52965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820" y="1041400"/>
            <a:ext cx="3018790" cy="38239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8945" y="2056130"/>
            <a:ext cx="2787650" cy="37680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T+3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的选股（航天）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710" y="834390"/>
            <a:ext cx="4763770" cy="55435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295" y="908685"/>
            <a:ext cx="2699385" cy="39903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0295" y="1718945"/>
            <a:ext cx="2853055" cy="41128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_17587091130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 拷贝 2_17587091197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173926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010025" y="262382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24225" y="3508375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4878705" y="15220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市场环境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>
            <p:custDataLst>
              <p:tags r:id="rId6"/>
            </p:custDataLst>
          </p:nvPr>
        </p:nvSpPr>
        <p:spPr>
          <a:xfrm>
            <a:off x="4073525" y="14389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4086225" y="320548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>
            <p:custDataLst>
              <p:tags r:id="rId8"/>
            </p:custDataLst>
          </p:nvPr>
        </p:nvSpPr>
        <p:spPr>
          <a:xfrm>
            <a:off x="4086225" y="23221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878705" y="24053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热点方向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10"/>
            </p:custDataLst>
          </p:nvPr>
        </p:nvSpPr>
        <p:spPr>
          <a:xfrm>
            <a:off x="4869180" y="332740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风口</a:t>
            </a:r>
            <a:r>
              <a:rPr lang="en-US" alt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T+3</a:t>
            </a: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选股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市场环境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30935" y="22860"/>
            <a:ext cx="104374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2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指数：强指数，弱题材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1615" y="839470"/>
            <a:ext cx="10220960" cy="54940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2056765" y="2847975"/>
            <a:ext cx="23615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指数突破平台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18310" y="42519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 </a:t>
            </a:r>
            <a:r>
              <a:rPr lang="zh-CN" altLang="en-US">
                <a:highlight>
                  <a:srgbClr val="FFFF00"/>
                </a:highlight>
              </a:rPr>
              <a:t>赚钱效应降低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64580" y="41821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增量不足高位震荡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30935" y="22860"/>
            <a:ext cx="1043749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2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11</a:t>
            </a:r>
            <a:r>
              <a:rPr lang="zh-CN" altLang="en-US" sz="4200" noProof="0" dirty="0">
                <a:solidFill>
                  <a:srgbClr val="FFFFFF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Normal" panose="020B0400000000000000" pitchFamily="34" charset="-122"/>
                <a:sym typeface="+mn-ea"/>
              </a:rPr>
              <a:t>月市场预期</a:t>
            </a:r>
            <a:endParaRPr lang="zh-CN" altLang="en-US" sz="4200" spc="-200" noProof="0" dirty="0">
              <a:solidFill>
                <a:srgbClr val="FFFFFF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59305" y="887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08355" y="1445895"/>
            <a:ext cx="10575290" cy="31921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1.</a:t>
            </a:r>
            <a:r>
              <a:rPr lang="zh-CN" altLang="en-US" sz="2400">
                <a:sym typeface="+mn-ea"/>
              </a:rPr>
              <a:t>等待</a:t>
            </a:r>
            <a:r>
              <a:rPr lang="en-US" altLang="zh-CN" sz="2400">
                <a:sym typeface="+mn-ea"/>
              </a:rPr>
              <a:t>10</a:t>
            </a:r>
            <a:r>
              <a:rPr lang="zh-CN" altLang="en-US" sz="2400">
                <a:sym typeface="+mn-ea"/>
              </a:rPr>
              <a:t>月底事件窗口落地（</a:t>
            </a:r>
            <a:r>
              <a:rPr lang="en-US" altLang="zh-CN" sz="2400">
                <a:solidFill>
                  <a:srgbClr val="F315F3"/>
                </a:solidFill>
                <a:sym typeface="+mn-ea"/>
              </a:rPr>
              <a:t>a.</a:t>
            </a:r>
            <a:r>
              <a:rPr lang="zh-CN" altLang="en-US" sz="2400">
                <a:solidFill>
                  <a:srgbClr val="F315F3"/>
                </a:solidFill>
                <a:sym typeface="+mn-ea"/>
              </a:rPr>
              <a:t>中美谈判</a:t>
            </a:r>
            <a:r>
              <a:rPr lang="en-US" altLang="zh-CN" sz="2400">
                <a:solidFill>
                  <a:srgbClr val="F315F3"/>
                </a:solidFill>
                <a:sym typeface="+mn-ea"/>
              </a:rPr>
              <a:t> b.</a:t>
            </a:r>
            <a:r>
              <a:rPr lang="zh-CN" altLang="en-US" sz="2400">
                <a:solidFill>
                  <a:srgbClr val="F315F3"/>
                </a:solidFill>
                <a:sym typeface="+mn-ea"/>
              </a:rPr>
              <a:t>三季报</a:t>
            </a:r>
            <a:r>
              <a:rPr lang="en-US" altLang="zh-CN" sz="2400">
                <a:solidFill>
                  <a:srgbClr val="F315F3"/>
                </a:solidFill>
                <a:sym typeface="+mn-ea"/>
              </a:rPr>
              <a:t> c.</a:t>
            </a:r>
            <a:r>
              <a:rPr lang="zh-CN" altLang="en-US" sz="2400">
                <a:solidFill>
                  <a:srgbClr val="F315F3"/>
                </a:solidFill>
                <a:sym typeface="+mn-ea"/>
              </a:rPr>
              <a:t>全球央行降息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2.</a:t>
            </a:r>
            <a:r>
              <a:rPr lang="zh-CN" altLang="en-US" sz="2400">
                <a:sym typeface="+mn-ea"/>
              </a:rPr>
              <a:t>寻找</a:t>
            </a:r>
            <a:r>
              <a:rPr lang="zh-CN" altLang="en-US" sz="2400">
                <a:solidFill>
                  <a:srgbClr val="FF0000"/>
                </a:solidFill>
                <a:sym typeface="+mn-ea"/>
              </a:rPr>
              <a:t>绩优方向</a:t>
            </a:r>
            <a:r>
              <a:rPr lang="zh-CN" altLang="en-US" sz="2400">
                <a:sym typeface="+mn-ea"/>
              </a:rPr>
              <a:t>（行业龙头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>
                <a:sym typeface="+mn-ea"/>
              </a:rPr>
              <a:t>控盘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>
                <a:sym typeface="+mn-ea"/>
              </a:rPr>
              <a:t>绩优）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3.</a:t>
            </a:r>
            <a:r>
              <a:rPr lang="zh-CN" altLang="en-US" sz="2400">
                <a:sym typeface="+mn-ea"/>
              </a:rPr>
              <a:t>当下资金控盘行业：</a:t>
            </a:r>
            <a:r>
              <a:rPr lang="en-US" altLang="zh-CN" sz="2400">
                <a:sym typeface="+mn-ea"/>
              </a:rPr>
              <a:t>(</a:t>
            </a:r>
            <a:r>
              <a:rPr lang="zh-CN" altLang="en-US" sz="2400">
                <a:solidFill>
                  <a:srgbClr val="E123DA"/>
                </a:solidFill>
                <a:sym typeface="+mn-ea"/>
              </a:rPr>
              <a:t>科技</a:t>
            </a:r>
            <a:r>
              <a:rPr lang="en-US" altLang="zh-CN" sz="2400">
                <a:solidFill>
                  <a:srgbClr val="E123DA"/>
                </a:solidFill>
                <a:sym typeface="+mn-ea"/>
              </a:rPr>
              <a:t>+</a:t>
            </a:r>
            <a:r>
              <a:rPr lang="zh-CN" altLang="en-US" sz="2400">
                <a:solidFill>
                  <a:srgbClr val="E123DA"/>
                </a:solidFill>
                <a:sym typeface="+mn-ea"/>
              </a:rPr>
              <a:t>有色</a:t>
            </a:r>
            <a:r>
              <a:rPr lang="zh-CN" altLang="en-US" sz="2400">
                <a:sym typeface="+mn-ea"/>
              </a:rPr>
              <a:t>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4.</a:t>
            </a:r>
            <a:r>
              <a:rPr lang="zh-CN" altLang="en-US" sz="2400">
                <a:sym typeface="+mn-ea"/>
              </a:rPr>
              <a:t>选股思路：控盘</a:t>
            </a:r>
            <a:r>
              <a:rPr lang="en-US" altLang="zh-CN" sz="2400">
                <a:sym typeface="+mn-ea"/>
              </a:rPr>
              <a:t>50</a:t>
            </a:r>
            <a:r>
              <a:rPr lang="zh-CN" altLang="en-US" sz="2400">
                <a:sym typeface="+mn-ea"/>
              </a:rPr>
              <a:t>以上个股</a:t>
            </a:r>
            <a:r>
              <a:rPr lang="en-US" altLang="zh-CN" sz="2400">
                <a:sym typeface="+mn-ea"/>
              </a:rPr>
              <a:t>+</a:t>
            </a:r>
            <a:r>
              <a:rPr lang="zh-CN" altLang="en-US" sz="2400">
                <a:sym typeface="+mn-ea"/>
              </a:rPr>
              <a:t>熊线上移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5.</a:t>
            </a:r>
            <a:r>
              <a:rPr lang="zh-CN" altLang="en-US" sz="2400">
                <a:sym typeface="+mn-ea"/>
              </a:rPr>
              <a:t>注意：业绩窗口的</a:t>
            </a:r>
            <a:r>
              <a:rPr lang="zh-CN" altLang="en-US" sz="2400">
                <a:solidFill>
                  <a:srgbClr val="0029DA"/>
                </a:solidFill>
                <a:sym typeface="+mn-ea"/>
              </a:rPr>
              <a:t>红利股</a:t>
            </a:r>
            <a:r>
              <a:rPr lang="zh-CN" altLang="en-US" sz="2400">
                <a:sym typeface="+mn-ea"/>
              </a:rPr>
              <a:t>可能会分化或者盘弱（</a:t>
            </a:r>
            <a:r>
              <a:rPr lang="zh-CN" altLang="en-US" sz="2400">
                <a:solidFill>
                  <a:srgbClr val="0029DA"/>
                </a:solidFill>
                <a:sym typeface="+mn-ea"/>
              </a:rPr>
              <a:t>煤炭、银行</a:t>
            </a:r>
            <a:r>
              <a:rPr lang="zh-CN" altLang="en-US" sz="2400">
                <a:sym typeface="+mn-ea"/>
              </a:rPr>
              <a:t>等周线死叉）</a:t>
            </a:r>
            <a:endParaRPr lang="zh-CN" altLang="en-US" sz="2400"/>
          </a:p>
          <a:p>
            <a:pPr>
              <a:lnSpc>
                <a:spcPct val="140000"/>
              </a:lnSpc>
            </a:pPr>
            <a:r>
              <a:rPr lang="en-US" altLang="zh-CN" sz="2400">
                <a:sym typeface="+mn-ea"/>
              </a:rPr>
              <a:t>6.</a:t>
            </a:r>
            <a:r>
              <a:rPr lang="zh-CN" altLang="en-US" sz="2400">
                <a:sym typeface="+mn-ea"/>
              </a:rPr>
              <a:t>风险：</a:t>
            </a:r>
            <a:r>
              <a:rPr lang="en-US" altLang="zh-CN" sz="2400">
                <a:sym typeface="+mn-ea"/>
              </a:rPr>
              <a:t>4-10</a:t>
            </a:r>
            <a:r>
              <a:rPr lang="zh-CN" altLang="en-US" sz="2400">
                <a:sym typeface="+mn-ea"/>
              </a:rPr>
              <a:t>月涨幅过大的个股，没出现熊线上移不轻易抄底。</a:t>
            </a:r>
            <a:endParaRPr lang="zh-CN" altLang="en-US" sz="2400">
              <a:sym typeface="+mn-ea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题材：高标分化，去弱留强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760095"/>
            <a:ext cx="6146800" cy="551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26335" y="3356610"/>
            <a:ext cx="32035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平均股价代表题材股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样本走低，代表前期的高标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退潮的居多，要小心分化盘弱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rcRect t="7230"/>
          <a:stretch>
            <a:fillRect/>
          </a:stretch>
        </p:blipFill>
        <p:spPr>
          <a:xfrm>
            <a:off x="6123940" y="855980"/>
            <a:ext cx="2876550" cy="36175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645" y="1042670"/>
            <a:ext cx="3280410" cy="16224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6010" y="2783205"/>
            <a:ext cx="3281045" cy="25482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9110" y="3807460"/>
            <a:ext cx="3709035" cy="25533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题材：控盘主导，老鸭头突破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  <a:p>
            <a:pPr algn="ctr"/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59305" y="71310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" y="943610"/>
            <a:ext cx="5459095" cy="52304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930" y="943610"/>
            <a:ext cx="5717540" cy="52311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 userDrawn="1">
            <p:custDataLst>
              <p:tags r:id="rId1"/>
            </p:custDataLst>
          </p:nvPr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热点方向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热点轮动加快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34562"/>
          <a:stretch>
            <a:fillRect/>
          </a:stretch>
        </p:blipFill>
        <p:spPr>
          <a:xfrm>
            <a:off x="182245" y="810260"/>
            <a:ext cx="5114925" cy="5238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5908675" y="1707515"/>
            <a:ext cx="54686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①月末热点以消息催动为主。</a:t>
            </a:r>
            <a:endParaRPr lang="zh-CN" altLang="en-US" sz="2400"/>
          </a:p>
          <a:p>
            <a:r>
              <a:rPr lang="zh-CN" altLang="en-US" sz="2400"/>
              <a:t>②涨停数量降低，热点持续性不强。</a:t>
            </a:r>
            <a:endParaRPr lang="zh-CN" altLang="en-US" sz="2400"/>
          </a:p>
          <a:p>
            <a:r>
              <a:rPr lang="zh-CN" altLang="en-US" sz="2400"/>
              <a:t>③复制涨停成功率低，分化大。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4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5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6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7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8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29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1.xml><?xml version="1.0" encoding="utf-8"?>
<p:tagLst xmlns:p="http://schemas.openxmlformats.org/presentationml/2006/main">
  <p:tag name="KSO_WM_DIAGRAM_VIRTUALLY_FRAME" val="{&quot;height&quot;:276.6,&quot;left&quot;:261.75,&quot;top&quot;:61.5,&quot;width&quot;:599.5}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c1YzI2Y2JkZDkxNWZiMmMzODViMTg0ZjQ0MTZjNGQifQ==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571</Words>
  <Application>WPS 演示</Application>
  <PresentationFormat>宽屏</PresentationFormat>
  <Paragraphs>77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17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Medium</vt:lpstr>
      <vt:lpstr>黑体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方正宝黑体 简 Medium</vt:lpstr>
      <vt:lpstr>汉仪雅酷黑简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siren</cp:lastModifiedBy>
  <cp:revision>306</cp:revision>
  <dcterms:created xsi:type="dcterms:W3CDTF">2019-06-19T02:08:00Z</dcterms:created>
  <dcterms:modified xsi:type="dcterms:W3CDTF">2025-10-28T08:56:43Z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2052-12.1.0.23125</vt:lpwstr>
  </property>
  <property fmtid="{D5CDD505-2E9C-101B-9397-08002B2CF9AE}" pid="3" name="ICV">
    <vt:lpwstr>244ACA2EB60840989A6E7AD0DF89266E</vt:lpwstr>
  </property>
</Properties>
</file>