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57" r:id="rId6"/>
    <p:sldId id="894" r:id="rId8"/>
    <p:sldId id="1075" r:id="rId9"/>
    <p:sldId id="607" r:id="rId10"/>
    <p:sldId id="1074" r:id="rId11"/>
    <p:sldId id="1119" r:id="rId12"/>
    <p:sldId id="1094" r:id="rId13"/>
    <p:sldId id="1095" r:id="rId14"/>
    <p:sldId id="1096" r:id="rId15"/>
    <p:sldId id="1109" r:id="rId16"/>
    <p:sldId id="614" r:id="rId17"/>
    <p:sldId id="615" r:id="rId18"/>
    <p:sldId id="635" r:id="rId19"/>
    <p:sldId id="616" r:id="rId20"/>
    <p:sldId id="1129" r:id="rId21"/>
    <p:sldId id="1130" r:id="rId22"/>
    <p:sldId id="1088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2" userDrawn="1">
          <p15:clr>
            <a:srgbClr val="A4A3A4"/>
          </p15:clr>
        </p15:guide>
        <p15:guide id="2" pos="3960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2"/>
        <p:guide pos="3960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75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3.xml"/><Relationship Id="rId6" Type="http://schemas.openxmlformats.org/officeDocument/2006/relationships/image" Target="../media/image31.png"/><Relationship Id="rId5" Type="http://schemas.openxmlformats.org/officeDocument/2006/relationships/tags" Target="../tags/tag62.xml"/><Relationship Id="rId4" Type="http://schemas.openxmlformats.org/officeDocument/2006/relationships/image" Target="../media/image30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68.xml"/><Relationship Id="rId7" Type="http://schemas.openxmlformats.org/officeDocument/2006/relationships/image" Target="../media/image34.png"/><Relationship Id="rId6" Type="http://schemas.openxmlformats.org/officeDocument/2006/relationships/tags" Target="../tags/tag67.xml"/><Relationship Id="rId5" Type="http://schemas.openxmlformats.org/officeDocument/2006/relationships/image" Target="../media/image33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69.xml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29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0400" y="1317625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龙头特征</a:t>
            </a:r>
            <a:r>
              <a:rPr lang="en-US" altLang="zh-CN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控盘主升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业绩与龙头的结合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769620"/>
            <a:ext cx="10858500" cy="58820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" y="769620"/>
            <a:ext cx="10841355" cy="5871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优选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“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含金量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”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0990" y="6186805"/>
            <a:ext cx="5902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业绩打底，多重龙头，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趋势不坏，反复操作，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结合信号</a:t>
            </a:r>
            <a:endParaRPr lang="zh-CN" altLang="en-US" b="1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智能盯盘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风口龙头选股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340" y="852170"/>
            <a:ext cx="5915660" cy="5727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145" y="1339215"/>
            <a:ext cx="5099050" cy="4582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-19050" y="9969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牛市陪跑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3342640" y="2540635"/>
            <a:ext cx="7052310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牛市并非所有股票的牛市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优胜劣汰、做大做强才是最优选择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风口龙头股，价值绩优股！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>
            <p:custDataLst>
              <p:tags r:id="rId1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16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龙头特征，控盘主升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第一阶段底部启动，第二阶段主升通道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842010"/>
            <a:ext cx="11242675" cy="57746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42075" y="370078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教学</a:t>
            </a:r>
            <a:r>
              <a:rPr lang="zh-CN" altLang="en-US" sz="1600" b="1">
                <a:highlight>
                  <a:srgbClr val="FFFF00"/>
                </a:highlight>
                <a:sym typeface="+mn-ea"/>
              </a:rPr>
              <a:t>底部启动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6880" y="2476500"/>
            <a:ext cx="306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第二阶段陪跑</a:t>
            </a:r>
            <a:r>
              <a:rPr lang="en-US" altLang="zh-CN" sz="1600" b="1">
                <a:highlight>
                  <a:srgbClr val="FFFF00"/>
                </a:highlight>
              </a:rPr>
              <a:t>---</a:t>
            </a:r>
            <a:r>
              <a:rPr lang="zh-CN" altLang="en-US" sz="1600" b="1">
                <a:highlight>
                  <a:srgbClr val="FFFF00"/>
                </a:highlight>
              </a:rPr>
              <a:t>抓主升浪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5090" y="6022340"/>
            <a:ext cx="903605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行情涨起来压根就不给你犹豫！借助好软件工具！做确定性的机会！</a:t>
            </a:r>
            <a:r>
              <a:rPr lang="en-US" altLang="zh-CN" b="1">
                <a:highlight>
                  <a:srgbClr val="FFFF00"/>
                </a:highlight>
              </a:rPr>
              <a:t> </a:t>
            </a:r>
            <a:endParaRPr lang="en-US" altLang="zh-CN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3159760"/>
            <a:ext cx="2806700" cy="777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" y="3736340"/>
            <a:ext cx="2806065" cy="529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265930"/>
            <a:ext cx="2806065" cy="601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212965" y="467868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增量资金入场</a:t>
            </a:r>
            <a:endParaRPr lang="zh-CN" altLang="en-US" sz="1400" b="1">
              <a:solidFill>
                <a:srgbClr val="FF0000"/>
              </a:solidFill>
            </a:endParaRPr>
          </a:p>
          <a:p>
            <a:r>
              <a:rPr lang="zh-CN" altLang="en-US" sz="1400" b="1">
                <a:solidFill>
                  <a:srgbClr val="FF0000"/>
                </a:solidFill>
              </a:rPr>
              <a:t>进入上升趋势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44145" y="7747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底部过程，不要涨到最后才相信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42410"/>
            <a:ext cx="5695950" cy="2413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025"/>
            <a:ext cx="5695950" cy="1644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4125"/>
            <a:ext cx="5695950" cy="147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715" y="835025"/>
            <a:ext cx="6096635" cy="2753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50" y="3589020"/>
            <a:ext cx="6217285" cy="3025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资金翻红，震荡上行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285" y="824865"/>
            <a:ext cx="9918065" cy="5781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70330" y="1952625"/>
            <a:ext cx="47167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注意事项：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、月末震荡过渡，</a:t>
            </a:r>
            <a:r>
              <a:rPr lang="en-US" altLang="zh-CN">
                <a:highlight>
                  <a:srgbClr val="FFFF00"/>
                </a:highlight>
              </a:rPr>
              <a:t>5</a:t>
            </a:r>
            <a:r>
              <a:rPr lang="zh-CN" altLang="en-US">
                <a:highlight>
                  <a:srgbClr val="FFFF00"/>
                </a:highlight>
              </a:rPr>
              <a:t>号美大选落地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、调整敢于低吸，上涨敢于止盈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、节奏不对，努力白费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科技主线</a:t>
            </a:r>
            <a:r>
              <a:rPr lang="zh-CN" altLang="en-US">
                <a:highlight>
                  <a:srgbClr val="FFFF00"/>
                </a:highlight>
              </a:rPr>
              <a:t>进入跨月牛市新阶段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龙头特征，控盘主升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学习回顾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10.22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周四课程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风口龙头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" y="935990"/>
            <a:ext cx="5466080" cy="2737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1895475"/>
            <a:ext cx="8064500" cy="4726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11760" y="437959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强势股不一定是龙头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龙头一定是强势股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牛市阶段，做风口龙头，去弱留强！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龙头特征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2260" y="2306320"/>
            <a:ext cx="753173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风口</a:t>
            </a:r>
            <a:r>
              <a:rPr lang="zh-CN" altLang="en-US" sz="2400"/>
              <a:t>（市场主题风口决定炒作力度持续性）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资金</a:t>
            </a:r>
            <a:r>
              <a:rPr lang="zh-CN" altLang="en-US" sz="2400"/>
              <a:t>（股价突破新高的条件，控盘</a:t>
            </a:r>
            <a:r>
              <a:rPr lang="en-US" altLang="zh-CN" sz="2400"/>
              <a:t>+</a:t>
            </a:r>
            <a:r>
              <a:rPr lang="zh-CN" altLang="en-US" sz="2400"/>
              <a:t>资金红）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</a:t>
            </a:r>
            <a:r>
              <a:rPr lang="zh-CN" altLang="en-US" sz="2800">
                <a:solidFill>
                  <a:srgbClr val="FF0000"/>
                </a:solidFill>
              </a:rPr>
              <a:t>业绩</a:t>
            </a:r>
            <a:r>
              <a:rPr lang="zh-CN" altLang="en-US" sz="2400"/>
              <a:t>（短线上涨看故事，长线新高看业绩）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NjlmNjJhZmY4OTY4ZjE0Y2EyMmVkMGZlY2FhNTkyNT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WPS 演示</Application>
  <PresentationFormat>宽屏</PresentationFormat>
  <Paragraphs>113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Dikon</cp:lastModifiedBy>
  <cp:revision>1001</cp:revision>
  <dcterms:created xsi:type="dcterms:W3CDTF">2019-06-19T02:08:00Z</dcterms:created>
  <dcterms:modified xsi:type="dcterms:W3CDTF">2024-10-29T09:30:17Z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98B0645011BC43B0BFB9BFC8374894E3</vt:lpwstr>
  </property>
</Properties>
</file>