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5.svg" ContentType="image/svg+xml"/>
  <Override PartName="/ppt/media/image17.svg" ContentType="image/svg+xml"/>
  <Override PartName="/ppt/media/image19.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405" r:id="rId3"/>
    <p:sldId id="267" r:id="rId4"/>
    <p:sldId id="481" r:id="rId5"/>
    <p:sldId id="421" r:id="rId6"/>
    <p:sldId id="334" r:id="rId7"/>
    <p:sldId id="489" r:id="rId8"/>
    <p:sldId id="480" r:id="rId9"/>
    <p:sldId id="504" r:id="rId10"/>
    <p:sldId id="471" r:id="rId11"/>
    <p:sldId id="474" r:id="rId12"/>
    <p:sldId id="490" r:id="rId13"/>
    <p:sldId id="510" r:id="rId14"/>
    <p:sldId id="505" r:id="rId15"/>
    <p:sldId id="499" r:id="rId16"/>
    <p:sldId id="493" r:id="rId17"/>
    <p:sldId id="472" r:id="rId18"/>
    <p:sldId id="506" r:id="rId19"/>
    <p:sldId id="424" r:id="rId20"/>
    <p:sldId id="445" r:id="rId21"/>
    <p:sldId id="496" r:id="rId22"/>
    <p:sldId id="502" r:id="rId23"/>
    <p:sldId id="495" r:id="rId24"/>
    <p:sldId id="511" r:id="rId25"/>
    <p:sldId id="512" r:id="rId26"/>
    <p:sldId id="272" r:id="rId27"/>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4" userDrawn="1">
          <p15:clr>
            <a:srgbClr val="A4A3A4"/>
          </p15:clr>
        </p15:guide>
        <p15:guide id="2" pos="3840" userDrawn="1">
          <p15:clr>
            <a:srgbClr val="A4A3A4"/>
          </p15:clr>
        </p15:guide>
        <p15:guide id="3" pos="48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4500"/>
    <a:srgbClr val="FFBF75"/>
    <a:srgbClr val="FFD483"/>
    <a:srgbClr val="FFEFCE"/>
    <a:srgbClr val="FFD585"/>
    <a:srgbClr val="FFEFCF"/>
    <a:srgbClr val="FFEFCD"/>
    <a:srgbClr val="FFD983"/>
    <a:srgbClr val="EFDDFF"/>
    <a:srgbClr val="C16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01" autoAdjust="0"/>
    <p:restoredTop sz="99761" autoAdjust="0"/>
  </p:normalViewPr>
  <p:slideViewPr>
    <p:cSldViewPr snapToGrid="0" showGuides="1">
      <p:cViewPr varScale="1">
        <p:scale>
          <a:sx n="110" d="100"/>
          <a:sy n="110" d="100"/>
        </p:scale>
        <p:origin x="924" y="108"/>
      </p:cViewPr>
      <p:guideLst>
        <p:guide orient="horz" pos="2194"/>
        <p:guide pos="3840"/>
        <p:guide pos="480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13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notesMaster" Target="notesMasters/notesMaster1.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image" Target="../media/image4.png"/><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2.png"/><Relationship Id="rId7" Type="http://schemas.openxmlformats.org/officeDocument/2006/relationships/image" Target="../media/image5.png"/><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1" Type="http://schemas.openxmlformats.org/officeDocument/2006/relationships/image" Target="../media/image3.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PPT封面"/>
          <p:cNvPicPr>
            <a:picLocks noChangeAspect="1"/>
          </p:cNvPicPr>
          <p:nvPr userDrawn="1">
            <p:custDataLst>
              <p:tags r:id="rId7"/>
            </p:custDataLst>
          </p:nvPr>
        </p:nvPicPr>
        <p:blipFill>
          <a:blip r:embed="rId8"/>
          <a:stretch>
            <a:fillRect/>
          </a:stretch>
        </p:blipFill>
        <p:spPr>
          <a:xfrm>
            <a:off x="0" y="0"/>
            <a:ext cx="12192000" cy="6858000"/>
          </a:xfrm>
          <a:prstGeom prst="rect">
            <a:avLst/>
          </a:prstGeom>
        </p:spPr>
      </p:pic>
      <p:pic>
        <p:nvPicPr>
          <p:cNvPr id="6" name="图片 5" descr="经传logo白色"/>
          <p:cNvPicPr>
            <a:picLocks noChangeAspect="1"/>
          </p:cNvPicPr>
          <p:nvPr userDrawn="1"/>
        </p:nvPicPr>
        <p:blipFill>
          <a:blip r:embed="rId9"/>
          <a:stretch>
            <a:fillRect/>
          </a:stretch>
        </p:blipFill>
        <p:spPr>
          <a:xfrm>
            <a:off x="374650" y="289560"/>
            <a:ext cx="1797685" cy="405765"/>
          </a:xfrm>
          <a:prstGeom prst="rect">
            <a:avLst/>
          </a:prstGeom>
        </p:spPr>
      </p:pic>
      <p:pic>
        <p:nvPicPr>
          <p:cNvPr id="5" name="图片 4" descr="龙头"/>
          <p:cNvPicPr>
            <a:picLocks noChangeAspect="1"/>
          </p:cNvPicPr>
          <p:nvPr userDrawn="1"/>
        </p:nvPicPr>
        <p:blipFill>
          <a:blip r:embed="rId10"/>
          <a:stretch>
            <a:fillRect/>
          </a:stretch>
        </p:blipFill>
        <p:spPr>
          <a:xfrm>
            <a:off x="10100310" y="234950"/>
            <a:ext cx="1762125" cy="335915"/>
          </a:xfrm>
          <a:prstGeom prst="rect">
            <a:avLst/>
          </a:prstGeom>
        </p:spPr>
      </p:pic>
      <p:pic>
        <p:nvPicPr>
          <p:cNvPr id="8" name="图片 7"/>
          <p:cNvPicPr>
            <a:picLocks noChangeAspect="1"/>
          </p:cNvPicPr>
          <p:nvPr userDrawn="1"/>
        </p:nvPicPr>
        <p:blipFill>
          <a:blip r:embed="rId11"/>
          <a:stretch>
            <a:fillRect/>
          </a:stretch>
        </p:blipFill>
        <p:spPr>
          <a:xfrm>
            <a:off x="2871470" y="4571365"/>
            <a:ext cx="6231255" cy="461645"/>
          </a:xfrm>
          <a:prstGeom prst="rect">
            <a:avLst/>
          </a:prstGeom>
        </p:spPr>
      </p:pic>
      <p:sp>
        <p:nvSpPr>
          <p:cNvPr id="9" name="文本框 8"/>
          <p:cNvSpPr txBox="1"/>
          <p:nvPr userDrawn="1"/>
        </p:nvSpPr>
        <p:spPr>
          <a:xfrm>
            <a:off x="2723515" y="4541520"/>
            <a:ext cx="6798310" cy="521970"/>
          </a:xfrm>
          <a:prstGeom prst="rect">
            <a:avLst/>
          </a:prstGeom>
          <a:noFill/>
        </p:spPr>
        <p:txBody>
          <a:bodyPr wrap="square" rtlCol="0">
            <a:spAutoFit/>
          </a:bodyPr>
          <a:lstStyle/>
          <a:p>
            <a:pPr algn="ct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1</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-1</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31</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每周日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周四晚</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20:15</a:t>
            </a:r>
            <a:endPar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2865" y="791210"/>
            <a:ext cx="12317095"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63500" y="6447790"/>
            <a:ext cx="12190730" cy="398780"/>
          </a:xfrm>
          <a:prstGeom prst="rect">
            <a:avLst/>
          </a:prstGeom>
          <a:noFill/>
        </p:spPr>
        <p:txBody>
          <a:bodyPr wrap="square" rtlCol="0">
            <a:spAutoFit/>
          </a:bodyPr>
          <a:lstStyle/>
          <a:p>
            <a:pPr algn="ctr">
              <a:buClrTx/>
              <a:buSzTx/>
              <a:buFontTx/>
            </a:pP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charset="-122"/>
                <a:sym typeface="+mn-ea"/>
              </a:rPr>
              <a:t>经传多赢资深投顾：刘 涛，</a:t>
            </a: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charset="-122"/>
                <a:sym typeface="+mn-ea"/>
              </a:rPr>
              <a:t>投顾执业编号:A1120619060024；基金从业编号:A20250616011746</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charset="-122"/>
              <a:sym typeface="+mn-ea"/>
            </a:endParaRPr>
          </a:p>
          <a:p>
            <a:pPr algn="ctr">
              <a:buClrTx/>
              <a:buSzTx/>
              <a:buFontTx/>
            </a:pPr>
            <a:r>
              <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00" dirty="0">
              <a:solidFill>
                <a:schemeClr val="tx1">
                  <a:lumMod val="65000"/>
                  <a:lumOff val="35000"/>
                </a:schemeClr>
              </a:solidFill>
              <a:latin typeface="思源黑体 CN Normal" panose="020B0400000000000000" charset="-122"/>
              <a:ea typeface="思源黑体 CN Normal" panose="020B0400000000000000" charset="-122"/>
              <a:cs typeface="思源黑体 CN Medium" panose="020B0600000000000000" charset="-122"/>
              <a:sym typeface="+mn-ea"/>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-9088-988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3.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0.xml"/><Relationship Id="rId2" Type="http://schemas.openxmlformats.org/officeDocument/2006/relationships/image" Target="../media/image24.png"/><Relationship Id="rId1" Type="http://schemas.openxmlformats.org/officeDocument/2006/relationships/tags" Target="../tags/tag59.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61.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4.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tags" Target="../tags/tag63.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6.xml"/><Relationship Id="rId2" Type="http://schemas.openxmlformats.org/officeDocument/2006/relationships/image" Target="../media/image29.png"/><Relationship Id="rId1" Type="http://schemas.openxmlformats.org/officeDocument/2006/relationships/tags" Target="../tags/tag65.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8.xml"/><Relationship Id="rId2" Type="http://schemas.openxmlformats.org/officeDocument/2006/relationships/image" Target="../media/image30.png"/><Relationship Id="rId1" Type="http://schemas.openxmlformats.org/officeDocument/2006/relationships/tags" Target="../tags/tag6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70.xml"/><Relationship Id="rId2" Type="http://schemas.openxmlformats.org/officeDocument/2006/relationships/image" Target="../media/image31.png"/><Relationship Id="rId1" Type="http://schemas.openxmlformats.org/officeDocument/2006/relationships/tags" Target="../tags/tag69.xml"/></Relationships>
</file>

<file path=ppt/slides/_rels/slide16.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2" Type="http://schemas.openxmlformats.org/officeDocument/2006/relationships/slideLayout" Target="../slideLayouts/slideLayout5.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tags" Target="../tags/tag71.xml"/></Relationships>
</file>

<file path=ppt/slides/_rels/slide17.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image" Target="../media/image33.svg"/><Relationship Id="rId6" Type="http://schemas.openxmlformats.org/officeDocument/2006/relationships/image" Target="../media/image32.png"/><Relationship Id="rId5" Type="http://schemas.openxmlformats.org/officeDocument/2006/relationships/tags" Target="../tags/tag86.xml"/><Relationship Id="rId40" Type="http://schemas.openxmlformats.org/officeDocument/2006/relationships/slideLayout" Target="../slideLayouts/slideLayout5.xml"/><Relationship Id="rId4" Type="http://schemas.openxmlformats.org/officeDocument/2006/relationships/tags" Target="../tags/tag85.xml"/><Relationship Id="rId39" Type="http://schemas.openxmlformats.org/officeDocument/2006/relationships/tags" Target="../tags/tag110.xml"/><Relationship Id="rId38" Type="http://schemas.openxmlformats.org/officeDocument/2006/relationships/tags" Target="../tags/tag109.xml"/><Relationship Id="rId37" Type="http://schemas.openxmlformats.org/officeDocument/2006/relationships/tags" Target="../tags/tag108.xml"/><Relationship Id="rId36" Type="http://schemas.openxmlformats.org/officeDocument/2006/relationships/tags" Target="../tags/tag107.xml"/><Relationship Id="rId35" Type="http://schemas.openxmlformats.org/officeDocument/2006/relationships/tags" Target="../tags/tag106.xml"/><Relationship Id="rId34" Type="http://schemas.openxmlformats.org/officeDocument/2006/relationships/tags" Target="../tags/tag105.xml"/><Relationship Id="rId33" Type="http://schemas.openxmlformats.org/officeDocument/2006/relationships/image" Target="../media/image41.svg"/><Relationship Id="rId32" Type="http://schemas.openxmlformats.org/officeDocument/2006/relationships/image" Target="../media/image40.png"/><Relationship Id="rId31" Type="http://schemas.openxmlformats.org/officeDocument/2006/relationships/tags" Target="../tags/tag104.xml"/><Relationship Id="rId30" Type="http://schemas.openxmlformats.org/officeDocument/2006/relationships/image" Target="../media/image39.svg"/><Relationship Id="rId3" Type="http://schemas.openxmlformats.org/officeDocument/2006/relationships/tags" Target="../tags/tag84.xml"/><Relationship Id="rId29" Type="http://schemas.openxmlformats.org/officeDocument/2006/relationships/image" Target="../media/image38.png"/><Relationship Id="rId28" Type="http://schemas.openxmlformats.org/officeDocument/2006/relationships/tags" Target="../tags/tag103.xml"/><Relationship Id="rId27" Type="http://schemas.openxmlformats.org/officeDocument/2006/relationships/image" Target="../media/image37.svg"/><Relationship Id="rId26" Type="http://schemas.openxmlformats.org/officeDocument/2006/relationships/image" Target="../media/image36.png"/><Relationship Id="rId25" Type="http://schemas.openxmlformats.org/officeDocument/2006/relationships/tags" Target="../tags/tag102.xml"/><Relationship Id="rId24" Type="http://schemas.openxmlformats.org/officeDocument/2006/relationships/tags" Target="../tags/tag101.xml"/><Relationship Id="rId23" Type="http://schemas.openxmlformats.org/officeDocument/2006/relationships/tags" Target="../tags/tag100.xml"/><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image" Target="../media/image35.svg"/><Relationship Id="rId2" Type="http://schemas.openxmlformats.org/officeDocument/2006/relationships/tags" Target="../tags/tag83.xml"/><Relationship Id="rId19" Type="http://schemas.openxmlformats.org/officeDocument/2006/relationships/image" Target="../media/image34.png"/><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tags" Target="../tags/tag8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1.xml"/></Relationships>
</file>

<file path=ppt/slides/_rels/slide19.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4" Type="http://schemas.openxmlformats.org/officeDocument/2006/relationships/slideLayout" Target="../slideLayouts/slideLayout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tags" Target="../tags/tag1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25.xml"/><Relationship Id="rId1"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26.xml"/><Relationship Id="rId1" Type="http://schemas.openxmlformats.org/officeDocument/2006/relationships/image" Target="../media/image43.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128.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tags" Target="../tags/tag12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9.xml"/><Relationship Id="rId1"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0.xml"/><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37.xml"/><Relationship Id="rId2" Type="http://schemas.openxmlformats.org/officeDocument/2006/relationships/image" Target="../media/image13.png"/><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1" Type="http://schemas.openxmlformats.org/officeDocument/2006/relationships/slideLayout" Target="../slideLayouts/slideLayout5.xml"/><Relationship Id="rId20" Type="http://schemas.openxmlformats.org/officeDocument/2006/relationships/tags" Target="../tags/tag51.xml"/><Relationship Id="rId2" Type="http://schemas.openxmlformats.org/officeDocument/2006/relationships/tags" Target="../tags/tag39.xml"/><Relationship Id="rId19" Type="http://schemas.openxmlformats.org/officeDocument/2006/relationships/image" Target="../media/image19.svg"/><Relationship Id="rId18" Type="http://schemas.openxmlformats.org/officeDocument/2006/relationships/image" Target="../media/image18.png"/><Relationship Id="rId17" Type="http://schemas.openxmlformats.org/officeDocument/2006/relationships/tags" Target="../tags/tag50.xml"/><Relationship Id="rId16" Type="http://schemas.openxmlformats.org/officeDocument/2006/relationships/image" Target="../media/image17.svg"/><Relationship Id="rId15" Type="http://schemas.openxmlformats.org/officeDocument/2006/relationships/image" Target="../media/image16.png"/><Relationship Id="rId14" Type="http://schemas.openxmlformats.org/officeDocument/2006/relationships/tags" Target="../tags/tag49.xml"/><Relationship Id="rId13" Type="http://schemas.openxmlformats.org/officeDocument/2006/relationships/image" Target="../media/image15.svg"/><Relationship Id="rId12" Type="http://schemas.openxmlformats.org/officeDocument/2006/relationships/image" Target="../media/image14.png"/><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38.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53.xml"/><Relationship Id="rId2" Type="http://schemas.openxmlformats.org/officeDocument/2006/relationships/image" Target="../media/image20.png"/><Relationship Id="rId1" Type="http://schemas.openxmlformats.org/officeDocument/2006/relationships/tags" Target="../tags/tag5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55.xml"/><Relationship Id="rId2" Type="http://schemas.openxmlformats.org/officeDocument/2006/relationships/image" Target="../media/image21.png"/><Relationship Id="rId1" Type="http://schemas.openxmlformats.org/officeDocument/2006/relationships/tags" Target="../tags/tag54.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57.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5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54760" y="4012565"/>
            <a:ext cx="1343660" cy="491490"/>
          </a:xfrm>
          <a:prstGeom prst="rect">
            <a:avLst/>
          </a:prstGeom>
          <a:noFill/>
        </p:spPr>
        <p:txBody>
          <a:bodyPr wrap="square" rtlCol="0">
            <a:spAutoFit/>
          </a:bodyPr>
          <a:lstStyle/>
          <a:p>
            <a:r>
              <a:rPr lang="zh-CN" altLang="en-US" sz="2600">
                <a:solidFill>
                  <a:srgbClr val="C1662D"/>
                </a:solidFill>
                <a:latin typeface="思源黑体 CN Medium" panose="020B0600000000000000" charset="-122"/>
                <a:ea typeface="思源黑体 CN Medium" panose="020B0600000000000000" charset="-122"/>
                <a:sym typeface="+mn-ea"/>
              </a:rPr>
              <a:t>刘涛</a:t>
            </a:r>
            <a:endParaRPr lang="zh-CN" altLang="en-US" sz="2600">
              <a:solidFill>
                <a:srgbClr val="C1662D"/>
              </a:solidFill>
              <a:latin typeface="思源黑体 CN Medium" panose="020B0600000000000000" charset="-122"/>
              <a:ea typeface="思源黑体 CN Medium" panose="020B0600000000000000" charset="-122"/>
              <a:sym typeface="+mn-ea"/>
            </a:endParaRPr>
          </a:p>
        </p:txBody>
      </p:sp>
      <p:sp>
        <p:nvSpPr>
          <p:cNvPr id="9" name="文本框 8"/>
          <p:cNvSpPr txBox="1"/>
          <p:nvPr/>
        </p:nvSpPr>
        <p:spPr>
          <a:xfrm>
            <a:off x="2553970" y="3947160"/>
            <a:ext cx="4888230" cy="583565"/>
          </a:xfrm>
          <a:prstGeom prst="rect">
            <a:avLst/>
          </a:prstGeom>
          <a:noFill/>
        </p:spPr>
        <p:txBody>
          <a:bodyPr wrap="square" rtlCol="0">
            <a:spAutoFit/>
          </a:bodyPr>
          <a:lstStyle/>
          <a:p>
            <a:pPr algn="l">
              <a:buClrTx/>
              <a:buSzTx/>
              <a:buFontTx/>
            </a:pPr>
            <a:r>
              <a:rPr sz="1600">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投顾执业编号:A1120619060024</a:t>
            </a:r>
            <a:br>
              <a:rPr sz="1600">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br>
            <a:r>
              <a:rPr sz="1600">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基金从业编号:</a:t>
            </a:r>
            <a:r>
              <a:rPr lang="en-US" altLang="zh-CN" sz="1600">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A20250616011746</a:t>
            </a:r>
            <a:endParaRPr lang="en-US" altLang="zh-CN" sz="1600">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3" name="文本框 12"/>
          <p:cNvSpPr txBox="1"/>
          <p:nvPr/>
        </p:nvSpPr>
        <p:spPr>
          <a:xfrm>
            <a:off x="977265" y="3206115"/>
            <a:ext cx="4048760" cy="553085"/>
          </a:xfrm>
          <a:prstGeom prst="rect">
            <a:avLst/>
          </a:prstGeom>
          <a:noFill/>
        </p:spPr>
        <p:txBody>
          <a:bodyPr wrap="square" rtlCol="0">
            <a:spAutoFit/>
          </a:bodyPr>
          <a:lstStyle/>
          <a:p>
            <a:r>
              <a:rPr lang="en-US" sz="3000" dirty="0">
                <a:solidFill>
                  <a:srgbClr val="C1662D"/>
                </a:solidFill>
                <a:latin typeface="思源黑体 CN Medium" panose="020B0600000000000000" charset="-122"/>
                <a:ea typeface="思源黑体 CN Medium" panose="020B0600000000000000" charset="-122"/>
                <a:sym typeface="+mn-ea"/>
              </a:rPr>
              <a:t>10</a:t>
            </a:r>
            <a:r>
              <a:rPr sz="3000" dirty="0">
                <a:solidFill>
                  <a:srgbClr val="C1662D"/>
                </a:solidFill>
                <a:latin typeface="思源黑体 CN Medium" panose="020B0600000000000000" charset="-122"/>
                <a:ea typeface="思源黑体 CN Medium" panose="020B0600000000000000" charset="-122"/>
                <a:sym typeface="+mn-ea"/>
              </a:rPr>
              <a:t>月</a:t>
            </a:r>
            <a:r>
              <a:rPr lang="en-US" sz="3000" dirty="0">
                <a:solidFill>
                  <a:srgbClr val="C1662D"/>
                </a:solidFill>
                <a:latin typeface="思源黑体 CN Medium" panose="020B0600000000000000" charset="-122"/>
                <a:ea typeface="思源黑体 CN Medium" panose="020B0600000000000000" charset="-122"/>
                <a:sym typeface="+mn-ea"/>
              </a:rPr>
              <a:t>30</a:t>
            </a:r>
            <a:r>
              <a:rPr sz="3000" dirty="0">
                <a:solidFill>
                  <a:srgbClr val="C1662D"/>
                </a:solidFill>
                <a:latin typeface="思源黑体 CN Medium" panose="020B0600000000000000" charset="-122"/>
                <a:ea typeface="思源黑体 CN Medium" panose="020B0600000000000000" charset="-122"/>
                <a:sym typeface="+mn-ea"/>
              </a:rPr>
              <a:t>日 </a:t>
            </a:r>
            <a:r>
              <a:rPr lang="en-US" sz="3000" dirty="0">
                <a:solidFill>
                  <a:srgbClr val="C1662D"/>
                </a:solidFill>
                <a:latin typeface="思源黑体 CN Medium" panose="020B0600000000000000" charset="-122"/>
                <a:ea typeface="思源黑体 CN Medium" panose="020B0600000000000000" charset="-122"/>
                <a:sym typeface="+mn-ea"/>
              </a:rPr>
              <a:t>20:15</a:t>
            </a:r>
            <a:endParaRPr lang="zh-CN" altLang="en-US" sz="3000" dirty="0">
              <a:solidFill>
                <a:srgbClr val="C1662D"/>
              </a:solidFill>
              <a:latin typeface="思源黑体 CN Medium" panose="020B0600000000000000" charset="-122"/>
              <a:ea typeface="思源黑体 CN Medium" panose="020B0600000000000000" charset="-122"/>
              <a:sym typeface="+mn-ea"/>
            </a:endParaRPr>
          </a:p>
        </p:txBody>
      </p:sp>
      <p:sp>
        <p:nvSpPr>
          <p:cNvPr id="12" name="文本框 11"/>
          <p:cNvSpPr txBox="1"/>
          <p:nvPr>
            <p:custDataLst>
              <p:tags r:id="rId1"/>
            </p:custDataLst>
          </p:nvPr>
        </p:nvSpPr>
        <p:spPr>
          <a:xfrm>
            <a:off x="1254760" y="4561205"/>
            <a:ext cx="6076950" cy="1322070"/>
          </a:xfrm>
          <a:prstGeom prst="rect">
            <a:avLst/>
          </a:prstGeom>
          <a:noFill/>
        </p:spPr>
        <p:txBody>
          <a:bodyPr wrap="square" rtlCol="0">
            <a:spAutoFit/>
          </a:bodyPr>
          <a:lstStyle/>
          <a:p>
            <a:pPr algn="just" fontAlgn="auto">
              <a:lnSpc>
                <a:spcPct val="125000"/>
              </a:lnSpc>
            </a:pPr>
            <a:r>
              <a:rPr lang="zh-CN" altLang="en-US"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专注实战操作研究，独创《人气战法》 《黄金战法》《绝对龙头战法》， 熟知散户操作心理，建立完整盈利模式，精湛的短线技术，准确把握市场热点，帮助散户们在操作中确定方向，深受全国用户喜爱！</a:t>
            </a:r>
            <a:endParaRPr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pic>
        <p:nvPicPr>
          <p:cNvPr id="3" name="图片 2"/>
          <p:cNvPicPr>
            <a:picLocks noChangeAspect="1"/>
          </p:cNvPicPr>
          <p:nvPr/>
        </p:nvPicPr>
        <p:blipFill>
          <a:blip r:embed="rId2"/>
          <a:stretch>
            <a:fillRect/>
          </a:stretch>
        </p:blipFill>
        <p:spPr>
          <a:xfrm>
            <a:off x="977265" y="4033520"/>
            <a:ext cx="314325" cy="619125"/>
          </a:xfrm>
          <a:prstGeom prst="rect">
            <a:avLst/>
          </a:prstGeom>
        </p:spPr>
      </p:pic>
      <p:sp>
        <p:nvSpPr>
          <p:cNvPr id="2" name="文本框 1"/>
          <p:cNvSpPr txBox="1"/>
          <p:nvPr/>
        </p:nvSpPr>
        <p:spPr>
          <a:xfrm>
            <a:off x="485775" y="1658620"/>
            <a:ext cx="7844155" cy="1199515"/>
          </a:xfrm>
          <a:prstGeom prst="rect">
            <a:avLst/>
          </a:prstGeom>
          <a:noFill/>
        </p:spPr>
        <p:txBody>
          <a:bodyPr wrap="square" rtlCol="0">
            <a:noAutofit/>
          </a:bodyPr>
          <a:lstStyle/>
          <a:p>
            <a:pPr>
              <a:lnSpc>
                <a:spcPct val="100000"/>
              </a:lnSpc>
            </a:pPr>
            <a:r>
              <a:rPr lang="zh-CN" altLang="en-US" sz="66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sym typeface="+mn-ea"/>
              </a:rPr>
              <a:t>建仓思路与</a:t>
            </a:r>
            <a:r>
              <a:rPr lang="zh-CN" altLang="en-US" sz="66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sym typeface="+mn-ea"/>
              </a:rPr>
              <a:t>买卖</a:t>
            </a:r>
            <a:endParaRPr lang="zh-CN" altLang="en-US" sz="66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sym typeface="+mn-ea"/>
            </a:endParaRPr>
          </a:p>
        </p:txBody>
      </p:sp>
      <p:pic>
        <p:nvPicPr>
          <p:cNvPr id="4" name="图片 3" descr="刘涛_1661826554142"/>
          <p:cNvPicPr>
            <a:picLocks noChangeAspect="1"/>
          </p:cNvPicPr>
          <p:nvPr/>
        </p:nvPicPr>
        <p:blipFill>
          <a:blip r:embed="rId3"/>
          <a:srcRect b="9903"/>
          <a:stretch>
            <a:fillRect/>
          </a:stretch>
        </p:blipFill>
        <p:spPr>
          <a:xfrm>
            <a:off x="7442200" y="1021715"/>
            <a:ext cx="3101340" cy="5083810"/>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635" y="106045"/>
            <a:ext cx="12191365" cy="583565"/>
          </a:xfrm>
          <a:prstGeom prst="rect">
            <a:avLst/>
          </a:prstGeom>
          <a:noFill/>
        </p:spPr>
        <p:txBody>
          <a:bodyPr wrap="square" rtlCol="0">
            <a:spAutoFit/>
          </a:bodyPr>
          <a:lstStyle/>
          <a:p>
            <a:pPr algn="ctr"/>
            <a:r>
              <a:rPr lang="zh-CN" altLang="en-US" sz="3200" b="1">
                <a:solidFill>
                  <a:schemeClr val="bg1"/>
                </a:solidFill>
              </a:rPr>
              <a:t>围绕</a:t>
            </a:r>
            <a:r>
              <a:rPr lang="en-US" altLang="zh-CN" sz="3200" b="1">
                <a:solidFill>
                  <a:schemeClr val="bg1"/>
                </a:solidFill>
              </a:rPr>
              <a:t>AI</a:t>
            </a:r>
            <a:r>
              <a:rPr lang="zh-CN" altLang="en-US" sz="3200" b="1">
                <a:solidFill>
                  <a:schemeClr val="bg1"/>
                </a:solidFill>
              </a:rPr>
              <a:t>全产业链反复滚动</a:t>
            </a:r>
            <a:r>
              <a:rPr lang="zh-CN" altLang="en-US" sz="3200" b="1">
                <a:solidFill>
                  <a:schemeClr val="bg1"/>
                </a:solidFill>
              </a:rPr>
              <a:t>上涨</a:t>
            </a:r>
            <a:endParaRPr lang="zh-CN" altLang="en-US" sz="3200" b="1">
              <a:solidFill>
                <a:schemeClr val="bg1"/>
              </a:solidFill>
            </a:endParaRPr>
          </a:p>
        </p:txBody>
      </p:sp>
      <p:pic>
        <p:nvPicPr>
          <p:cNvPr id="2" name="图片 1"/>
          <p:cNvPicPr>
            <a:picLocks noChangeAspect="1"/>
          </p:cNvPicPr>
          <p:nvPr/>
        </p:nvPicPr>
        <p:blipFill>
          <a:blip r:embed="rId2"/>
          <a:stretch>
            <a:fillRect/>
          </a:stretch>
        </p:blipFill>
        <p:spPr>
          <a:xfrm>
            <a:off x="635" y="892175"/>
            <a:ext cx="12136755" cy="5415915"/>
          </a:xfrm>
          <a:prstGeom prst="rect">
            <a:avLst/>
          </a:prstGeom>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460375"/>
          </a:xfrm>
          <a:prstGeom prst="rect">
            <a:avLst/>
          </a:prstGeom>
          <a:noFill/>
        </p:spPr>
        <p:txBody>
          <a:bodyPr wrap="square" rtlCol="0">
            <a:spAutoFit/>
          </a:bodyPr>
          <a:lstStyle/>
          <a:p>
            <a:pPr algn="ctr"/>
            <a:r>
              <a:rPr lang="zh-CN" altLang="en-US" sz="2400" b="1">
                <a:solidFill>
                  <a:schemeClr val="bg1"/>
                </a:solidFill>
              </a:rPr>
              <a:t>十五五规划产业</a:t>
            </a:r>
            <a:r>
              <a:rPr lang="zh-CN" altLang="en-US" sz="2400" b="1">
                <a:solidFill>
                  <a:schemeClr val="bg1"/>
                </a:solidFill>
              </a:rPr>
              <a:t>前瞻</a:t>
            </a:r>
            <a:endParaRPr lang="zh-CN" altLang="en-US" sz="2400" b="1">
              <a:solidFill>
                <a:schemeClr val="bg1"/>
              </a:solidFill>
            </a:endParaRPr>
          </a:p>
        </p:txBody>
      </p:sp>
      <p:pic>
        <p:nvPicPr>
          <p:cNvPr id="6" name="图片 5"/>
          <p:cNvPicPr>
            <a:picLocks noChangeAspect="1"/>
          </p:cNvPicPr>
          <p:nvPr/>
        </p:nvPicPr>
        <p:blipFill>
          <a:blip r:embed="rId2"/>
          <a:stretch>
            <a:fillRect/>
          </a:stretch>
        </p:blipFill>
        <p:spPr>
          <a:xfrm>
            <a:off x="766445" y="840740"/>
            <a:ext cx="5006340" cy="5441315"/>
          </a:xfrm>
          <a:prstGeom prst="rect">
            <a:avLst/>
          </a:prstGeom>
        </p:spPr>
      </p:pic>
      <p:pic>
        <p:nvPicPr>
          <p:cNvPr id="8" name="图片 7"/>
          <p:cNvPicPr>
            <a:picLocks noChangeAspect="1"/>
          </p:cNvPicPr>
          <p:nvPr/>
        </p:nvPicPr>
        <p:blipFill>
          <a:blip r:embed="rId3"/>
          <a:stretch>
            <a:fillRect/>
          </a:stretch>
        </p:blipFill>
        <p:spPr>
          <a:xfrm>
            <a:off x="5772785" y="1070610"/>
            <a:ext cx="5179060" cy="5205095"/>
          </a:xfrm>
          <a:prstGeom prst="rect">
            <a:avLst/>
          </a:prstGeom>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460375"/>
          </a:xfrm>
          <a:prstGeom prst="rect">
            <a:avLst/>
          </a:prstGeom>
          <a:noFill/>
        </p:spPr>
        <p:txBody>
          <a:bodyPr wrap="square" rtlCol="0">
            <a:spAutoFit/>
          </a:bodyPr>
          <a:lstStyle/>
          <a:p>
            <a:pPr algn="ctr"/>
            <a:r>
              <a:rPr lang="zh-CN" altLang="en-US" sz="2400" b="1">
                <a:solidFill>
                  <a:schemeClr val="bg1"/>
                </a:solidFill>
              </a:rPr>
              <a:t>公募基金持仓变化情况以及市场</a:t>
            </a:r>
            <a:r>
              <a:rPr lang="zh-CN" altLang="en-US" sz="2400" b="1">
                <a:solidFill>
                  <a:schemeClr val="bg1"/>
                </a:solidFill>
              </a:rPr>
              <a:t>占比</a:t>
            </a:r>
            <a:endParaRPr lang="zh-CN" altLang="en-US" sz="2400" b="1">
              <a:solidFill>
                <a:schemeClr val="bg1"/>
              </a:solidFill>
            </a:endParaRPr>
          </a:p>
        </p:txBody>
      </p:sp>
      <p:pic>
        <p:nvPicPr>
          <p:cNvPr id="2" name="图片 1"/>
          <p:cNvPicPr>
            <a:picLocks noChangeAspect="1"/>
          </p:cNvPicPr>
          <p:nvPr/>
        </p:nvPicPr>
        <p:blipFill>
          <a:blip r:embed="rId2"/>
          <a:stretch>
            <a:fillRect/>
          </a:stretch>
        </p:blipFill>
        <p:spPr>
          <a:xfrm>
            <a:off x="109220" y="868045"/>
            <a:ext cx="5551805" cy="5483860"/>
          </a:xfrm>
          <a:prstGeom prst="rect">
            <a:avLst/>
          </a:prstGeom>
        </p:spPr>
      </p:pic>
      <p:pic>
        <p:nvPicPr>
          <p:cNvPr id="3" name="图片 2"/>
          <p:cNvPicPr>
            <a:picLocks noChangeAspect="1"/>
          </p:cNvPicPr>
          <p:nvPr/>
        </p:nvPicPr>
        <p:blipFill>
          <a:blip r:embed="rId3"/>
          <a:stretch>
            <a:fillRect/>
          </a:stretch>
        </p:blipFill>
        <p:spPr>
          <a:xfrm>
            <a:off x="5801360" y="868045"/>
            <a:ext cx="6390640" cy="5422900"/>
          </a:xfrm>
          <a:prstGeom prst="rect">
            <a:avLst/>
          </a:prstGeom>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460375"/>
          </a:xfrm>
          <a:prstGeom prst="rect">
            <a:avLst/>
          </a:prstGeom>
          <a:noFill/>
        </p:spPr>
        <p:txBody>
          <a:bodyPr wrap="square" rtlCol="0">
            <a:spAutoFit/>
          </a:bodyPr>
          <a:lstStyle/>
          <a:p>
            <a:pPr algn="ctr"/>
            <a:r>
              <a:rPr lang="zh-CN" altLang="en-US" sz="2400" b="1">
                <a:solidFill>
                  <a:schemeClr val="bg1"/>
                </a:solidFill>
              </a:rPr>
              <a:t>找产业链</a:t>
            </a:r>
            <a:r>
              <a:rPr lang="zh-CN" altLang="en-US" sz="2400" b="1">
                <a:solidFill>
                  <a:schemeClr val="bg1"/>
                </a:solidFill>
              </a:rPr>
              <a:t>机会</a:t>
            </a:r>
            <a:endParaRPr lang="zh-CN" altLang="en-US" sz="2400" b="1">
              <a:solidFill>
                <a:schemeClr val="bg1"/>
              </a:solidFill>
            </a:endParaRPr>
          </a:p>
        </p:txBody>
      </p:sp>
      <p:pic>
        <p:nvPicPr>
          <p:cNvPr id="2" name="图片 1"/>
          <p:cNvPicPr>
            <a:picLocks noChangeAspect="1"/>
          </p:cNvPicPr>
          <p:nvPr/>
        </p:nvPicPr>
        <p:blipFill>
          <a:blip r:embed="rId2"/>
          <a:stretch>
            <a:fillRect/>
          </a:stretch>
        </p:blipFill>
        <p:spPr>
          <a:xfrm>
            <a:off x="1728470" y="1096645"/>
            <a:ext cx="8385810" cy="4976495"/>
          </a:xfrm>
          <a:prstGeom prst="rect">
            <a:avLst/>
          </a:prstGeom>
        </p:spPr>
      </p:pic>
      <p:sp>
        <p:nvSpPr>
          <p:cNvPr id="3" name="矩形 2"/>
          <p:cNvSpPr/>
          <p:nvPr/>
        </p:nvSpPr>
        <p:spPr>
          <a:xfrm>
            <a:off x="2490470" y="5894070"/>
            <a:ext cx="6960870" cy="521970"/>
          </a:xfrm>
          <a:prstGeom prst="rect">
            <a:avLst/>
          </a:prstGeom>
          <a:noFill/>
          <a:ln>
            <a:noFill/>
          </a:ln>
        </p:spPr>
        <p:txBody>
          <a:bodyPr wrap="square" rtlCol="0" anchor="t">
            <a:spAutoFit/>
          </a:bodyPr>
          <a:p>
            <a:pPr algn="ctr"/>
            <a:r>
              <a:rPr lang="zh-CN" altLang="en-US" sz="2800" b="1">
                <a:ln w="15875"/>
                <a:gradFill>
                  <a:gsLst>
                    <a:gs pos="0">
                      <a:schemeClr val="accent1"/>
                    </a:gs>
                    <a:gs pos="100000">
                      <a:schemeClr val="accent6"/>
                    </a:gs>
                  </a:gsLst>
                  <a:lin ang="2700000" scaled="0"/>
                </a:gradFill>
                <a:effectLst/>
              </a:rPr>
              <a:t>任何制造业离不开资源，离不开</a:t>
            </a:r>
            <a:r>
              <a:rPr lang="zh-CN" altLang="en-US" sz="2800" b="1">
                <a:ln w="15875"/>
                <a:gradFill>
                  <a:gsLst>
                    <a:gs pos="0">
                      <a:schemeClr val="accent1"/>
                    </a:gs>
                    <a:gs pos="100000">
                      <a:schemeClr val="accent6"/>
                    </a:gs>
                  </a:gsLst>
                  <a:lin ang="2700000" scaled="0"/>
                </a:gradFill>
                <a:effectLst/>
              </a:rPr>
              <a:t>能源</a:t>
            </a:r>
            <a:endParaRPr lang="zh-CN" altLang="en-US" sz="2800" b="1">
              <a:ln w="15875"/>
              <a:gradFill>
                <a:gsLst>
                  <a:gs pos="0">
                    <a:schemeClr val="accent1"/>
                  </a:gs>
                  <a:gs pos="100000">
                    <a:schemeClr val="accent6"/>
                  </a:gs>
                </a:gsLst>
                <a:lin ang="2700000" scaled="0"/>
              </a:gradFill>
              <a:effectLst/>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460375"/>
          </a:xfrm>
          <a:prstGeom prst="rect">
            <a:avLst/>
          </a:prstGeom>
          <a:noFill/>
        </p:spPr>
        <p:txBody>
          <a:bodyPr wrap="square" rtlCol="0">
            <a:spAutoFit/>
          </a:bodyPr>
          <a:lstStyle/>
          <a:p>
            <a:pPr algn="ctr"/>
            <a:r>
              <a:rPr lang="zh-CN" altLang="en-US" sz="2400" b="1">
                <a:solidFill>
                  <a:schemeClr val="bg1"/>
                </a:solidFill>
              </a:rPr>
              <a:t>主线行情符合的</a:t>
            </a:r>
            <a:r>
              <a:rPr lang="zh-CN" altLang="en-US" sz="2400" b="1">
                <a:solidFill>
                  <a:schemeClr val="bg1"/>
                </a:solidFill>
              </a:rPr>
              <a:t>条件</a:t>
            </a:r>
            <a:endParaRPr lang="zh-CN" altLang="en-US" sz="2400" b="1">
              <a:solidFill>
                <a:schemeClr val="bg1"/>
              </a:solidFill>
            </a:endParaRPr>
          </a:p>
        </p:txBody>
      </p:sp>
      <p:pic>
        <p:nvPicPr>
          <p:cNvPr id="2" name="图片 1"/>
          <p:cNvPicPr>
            <a:picLocks noChangeAspect="1"/>
          </p:cNvPicPr>
          <p:nvPr/>
        </p:nvPicPr>
        <p:blipFill>
          <a:blip r:embed="rId2"/>
          <a:stretch>
            <a:fillRect/>
          </a:stretch>
        </p:blipFill>
        <p:spPr>
          <a:xfrm>
            <a:off x="686435" y="998220"/>
            <a:ext cx="10636250" cy="5283200"/>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sym typeface="+mn-ea"/>
              </a:rPr>
              <a:t>趋势中军龙头</a:t>
            </a:r>
            <a:r>
              <a:rPr lang="en-US" altLang="zh-CN" sz="4000" b="1">
                <a:solidFill>
                  <a:schemeClr val="bg1"/>
                </a:solidFill>
                <a:sym typeface="+mn-ea"/>
              </a:rPr>
              <a:t>/</a:t>
            </a:r>
            <a:r>
              <a:rPr lang="zh-CN" altLang="en-US" sz="4000" b="1">
                <a:solidFill>
                  <a:schemeClr val="bg1"/>
                </a:solidFill>
                <a:sym typeface="+mn-ea"/>
              </a:rPr>
              <a:t>大市值</a:t>
            </a:r>
            <a:r>
              <a:rPr lang="en-US" altLang="zh-CN" sz="4000" b="1">
                <a:solidFill>
                  <a:schemeClr val="bg1"/>
                </a:solidFill>
                <a:sym typeface="+mn-ea"/>
              </a:rPr>
              <a:t>/</a:t>
            </a:r>
            <a:r>
              <a:rPr lang="zh-CN" altLang="en-US" sz="4000" b="1">
                <a:solidFill>
                  <a:schemeClr val="bg1"/>
                </a:solidFill>
                <a:sym typeface="+mn-ea"/>
              </a:rPr>
              <a:t>核心</a:t>
            </a:r>
            <a:r>
              <a:rPr lang="en-US" altLang="zh-CN" sz="4000" b="1">
                <a:solidFill>
                  <a:schemeClr val="bg1"/>
                </a:solidFill>
                <a:sym typeface="+mn-ea"/>
              </a:rPr>
              <a:t>/</a:t>
            </a:r>
            <a:r>
              <a:rPr lang="zh-CN" altLang="en-US" sz="4000" b="1">
                <a:solidFill>
                  <a:schemeClr val="bg1"/>
                </a:solidFill>
                <a:sym typeface="+mn-ea"/>
              </a:rPr>
              <a:t>大手笔</a:t>
            </a:r>
            <a:endParaRPr lang="zh-CN" altLang="en-US" sz="4000" b="1">
              <a:solidFill>
                <a:schemeClr val="bg1"/>
              </a:solidFill>
            </a:endParaRPr>
          </a:p>
        </p:txBody>
      </p:sp>
      <p:pic>
        <p:nvPicPr>
          <p:cNvPr id="4" name="图片 3"/>
          <p:cNvPicPr>
            <a:picLocks noChangeAspect="1"/>
          </p:cNvPicPr>
          <p:nvPr/>
        </p:nvPicPr>
        <p:blipFill>
          <a:blip r:embed="rId2"/>
          <a:stretch>
            <a:fillRect/>
          </a:stretch>
        </p:blipFill>
        <p:spPr>
          <a:xfrm>
            <a:off x="653415" y="982345"/>
            <a:ext cx="10744200" cy="5118100"/>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583565"/>
          </a:xfrm>
          <a:prstGeom prst="rect">
            <a:avLst/>
          </a:prstGeom>
          <a:noFill/>
        </p:spPr>
        <p:txBody>
          <a:bodyPr wrap="square" rtlCol="0">
            <a:spAutoFit/>
          </a:bodyPr>
          <a:lstStyle/>
          <a:p>
            <a:pPr algn="ctr"/>
            <a:r>
              <a:rPr lang="zh-CN" altLang="en-US" sz="3200" b="1">
                <a:solidFill>
                  <a:schemeClr val="bg1"/>
                </a:solidFill>
              </a:rPr>
              <a:t>非全面牛市，结构性看好</a:t>
            </a:r>
            <a:r>
              <a:rPr lang="zh-CN" altLang="en-US" sz="3200" b="1">
                <a:solidFill>
                  <a:schemeClr val="bg1"/>
                </a:solidFill>
              </a:rPr>
              <a:t>方向</a:t>
            </a:r>
            <a:endParaRPr lang="zh-CN" altLang="en-US" sz="3200" b="1">
              <a:solidFill>
                <a:schemeClr val="bg1"/>
              </a:solidFill>
            </a:endParaRPr>
          </a:p>
        </p:txBody>
      </p:sp>
      <p:sp>
        <p:nvSpPr>
          <p:cNvPr id="4" name="矩形 3"/>
          <p:cNvSpPr/>
          <p:nvPr>
            <p:custDataLst>
              <p:tags r:id="rId2"/>
            </p:custDataLst>
          </p:nvPr>
        </p:nvSpPr>
        <p:spPr>
          <a:xfrm>
            <a:off x="1817688" y="1593215"/>
            <a:ext cx="9000000" cy="105346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多看主题猎手提醒的</a:t>
            </a:r>
            <a:r>
              <a:rPr lang="zh-CN" altLang="en-US" sz="1600" b="1">
                <a:ln>
                  <a:noFill/>
                  <a:prstDash val="sysDot"/>
                </a:ln>
                <a:solidFill>
                  <a:srgbClr val="FF0000"/>
                </a:solidFill>
                <a:latin typeface="+mn-ea"/>
                <a:cs typeface="+mn-ea"/>
                <a:sym typeface="+mn-ea"/>
              </a:rPr>
              <a:t>扩张主题</a:t>
            </a:r>
            <a:r>
              <a:rPr lang="zh-CN" altLang="en-US" sz="1600">
                <a:ln>
                  <a:noFill/>
                  <a:prstDash val="sysDot"/>
                </a:ln>
                <a:solidFill>
                  <a:schemeClr val="tx1">
                    <a:lumMod val="85000"/>
                    <a:lumOff val="15000"/>
                  </a:schemeClr>
                </a:solidFill>
                <a:latin typeface="+mn-ea"/>
                <a:cs typeface="+mn-ea"/>
                <a:sym typeface="+mn-ea"/>
              </a:rPr>
              <a:t>，当然研究的时候多去了解一下政策以及未来的行业增长。研究的越深，你的底气就</a:t>
            </a:r>
            <a:r>
              <a:rPr lang="zh-CN" altLang="en-US" sz="1600">
                <a:ln>
                  <a:noFill/>
                  <a:prstDash val="sysDot"/>
                </a:ln>
                <a:solidFill>
                  <a:schemeClr val="tx1">
                    <a:lumMod val="85000"/>
                    <a:lumOff val="15000"/>
                  </a:schemeClr>
                </a:solidFill>
                <a:latin typeface="+mn-ea"/>
                <a:cs typeface="+mn-ea"/>
                <a:sym typeface="+mn-ea"/>
              </a:rPr>
              <a:t>越足。</a:t>
            </a:r>
            <a:endParaRPr lang="zh-CN" altLang="en-US" sz="1600">
              <a:ln>
                <a:noFill/>
                <a:prstDash val="sysDot"/>
              </a:ln>
              <a:solidFill>
                <a:schemeClr val="tx1">
                  <a:lumMod val="85000"/>
                  <a:lumOff val="15000"/>
                </a:schemeClr>
              </a:solidFill>
              <a:latin typeface="+mn-ea"/>
              <a:cs typeface="+mn-ea"/>
              <a:sym typeface="+mn-ea"/>
            </a:endParaRPr>
          </a:p>
        </p:txBody>
      </p:sp>
      <p:sp>
        <p:nvSpPr>
          <p:cNvPr id="5" name="矩形 4"/>
          <p:cNvSpPr/>
          <p:nvPr>
            <p:custDataLst>
              <p:tags r:id="rId3"/>
            </p:custDataLst>
          </p:nvPr>
        </p:nvSpPr>
        <p:spPr>
          <a:xfrm>
            <a:off x="1817688" y="1125220"/>
            <a:ext cx="9000000" cy="461742"/>
          </a:xfrm>
          <a:prstGeom prst="rect">
            <a:avLst/>
          </a:prstGeom>
          <a:noFill/>
        </p:spPr>
        <p:txBody>
          <a:bodyPr wrap="square" lIns="0" tIns="0" rIns="0" bIns="0" rtlCol="0" anchor="ctr" anchorCtr="0">
            <a:noAutofit/>
          </a:bodyPr>
          <a:p>
            <a:pPr algn="just">
              <a:spcBef>
                <a:spcPct val="0"/>
              </a:spcBef>
              <a:spcAft>
                <a:spcPct val="0"/>
              </a:spcAft>
            </a:pPr>
            <a:r>
              <a:rPr lang="zh-CN" altLang="en-US" sz="2000" b="1">
                <a:solidFill>
                  <a:schemeClr val="accent1"/>
                </a:solidFill>
                <a:latin typeface="+mn-ea"/>
                <a:cs typeface="+mn-ea"/>
                <a:sym typeface="+mn-ea"/>
              </a:rPr>
              <a:t>研究好主题</a:t>
            </a:r>
            <a:r>
              <a:rPr lang="zh-CN" altLang="en-US" sz="2000" b="1">
                <a:solidFill>
                  <a:schemeClr val="accent1"/>
                </a:solidFill>
                <a:latin typeface="+mn-ea"/>
                <a:cs typeface="+mn-ea"/>
                <a:sym typeface="+mn-ea"/>
              </a:rPr>
              <a:t>风口</a:t>
            </a:r>
            <a:endParaRPr lang="zh-CN" altLang="en-US" sz="2000" b="1">
              <a:solidFill>
                <a:schemeClr val="accent1"/>
              </a:solidFill>
              <a:latin typeface="+mn-ea"/>
              <a:cs typeface="+mn-ea"/>
              <a:sym typeface="+mn-ea"/>
            </a:endParaRPr>
          </a:p>
        </p:txBody>
      </p:sp>
      <p:sp>
        <p:nvSpPr>
          <p:cNvPr id="8" name="矩形 7"/>
          <p:cNvSpPr/>
          <p:nvPr>
            <p:custDataLst>
              <p:tags r:id="rId4"/>
            </p:custDataLst>
          </p:nvPr>
        </p:nvSpPr>
        <p:spPr>
          <a:xfrm>
            <a:off x="917893" y="1191895"/>
            <a:ext cx="579600" cy="579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a:solidFill>
                  <a:schemeClr val="lt1">
                    <a:lumMod val="100000"/>
                  </a:schemeClr>
                </a:solidFill>
                <a:latin typeface="+mn-ea"/>
                <a:cs typeface="+mn-ea"/>
                <a:sym typeface="+mn-ea"/>
              </a:rPr>
              <a:t>01</a:t>
            </a:r>
            <a:endParaRPr lang="en-US" altLang="zh-CN" sz="2400">
              <a:solidFill>
                <a:schemeClr val="lt1">
                  <a:lumMod val="100000"/>
                </a:schemeClr>
              </a:solidFill>
              <a:latin typeface="+mn-ea"/>
              <a:cs typeface="+mn-ea"/>
              <a:sym typeface="+mn-ea"/>
            </a:endParaRPr>
          </a:p>
        </p:txBody>
      </p:sp>
      <p:sp>
        <p:nvSpPr>
          <p:cNvPr id="9" name="矩形 8"/>
          <p:cNvSpPr/>
          <p:nvPr>
            <p:custDataLst>
              <p:tags r:id="rId5"/>
            </p:custDataLst>
          </p:nvPr>
        </p:nvSpPr>
        <p:spPr>
          <a:xfrm>
            <a:off x="1825943" y="3193415"/>
            <a:ext cx="9000000" cy="105346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多看机构调研信息，以机构的视角来判断他未来的上涨空间，以及他的核心业务甚至增长</a:t>
            </a:r>
            <a:r>
              <a:rPr lang="zh-CN" altLang="en-US" sz="1600">
                <a:ln>
                  <a:noFill/>
                  <a:prstDash val="sysDot"/>
                </a:ln>
                <a:solidFill>
                  <a:schemeClr val="tx1">
                    <a:lumMod val="85000"/>
                    <a:lumOff val="15000"/>
                  </a:schemeClr>
                </a:solidFill>
                <a:latin typeface="+mn-ea"/>
                <a:cs typeface="+mn-ea"/>
                <a:sym typeface="+mn-ea"/>
              </a:rPr>
              <a:t>点</a:t>
            </a:r>
            <a:endParaRPr lang="zh-CN" altLang="en-US" sz="1600">
              <a:ln>
                <a:noFill/>
                <a:prstDash val="sysDot"/>
              </a:ln>
              <a:solidFill>
                <a:schemeClr val="tx1">
                  <a:lumMod val="85000"/>
                  <a:lumOff val="15000"/>
                </a:schemeClr>
              </a:solidFill>
              <a:latin typeface="+mn-ea"/>
              <a:cs typeface="+mn-ea"/>
              <a:sym typeface="+mn-ea"/>
            </a:endParaRPr>
          </a:p>
          <a:p>
            <a:pPr algn="just">
              <a:lnSpc>
                <a:spcPct val="150000"/>
              </a:lnSpc>
              <a:spcBef>
                <a:spcPct val="0"/>
              </a:spcBef>
              <a:spcAft>
                <a:spcPct val="0"/>
              </a:spcAft>
            </a:pPr>
            <a:r>
              <a:rPr lang="zh-CN" altLang="en-US" sz="1600">
                <a:ln>
                  <a:noFill/>
                  <a:prstDash val="sysDot"/>
                </a:ln>
                <a:solidFill>
                  <a:schemeClr val="tx1">
                    <a:lumMod val="85000"/>
                    <a:lumOff val="15000"/>
                  </a:schemeClr>
                </a:solidFill>
                <a:latin typeface="+mn-ea"/>
                <a:cs typeface="+mn-ea"/>
                <a:sym typeface="+mn-ea"/>
              </a:rPr>
              <a:t>股东研究等研报</a:t>
            </a:r>
            <a:r>
              <a:rPr lang="zh-CN" altLang="en-US" sz="1600">
                <a:ln>
                  <a:noFill/>
                  <a:prstDash val="sysDot"/>
                </a:ln>
                <a:solidFill>
                  <a:schemeClr val="tx1">
                    <a:lumMod val="85000"/>
                    <a:lumOff val="15000"/>
                  </a:schemeClr>
                </a:solidFill>
                <a:latin typeface="+mn-ea"/>
                <a:cs typeface="+mn-ea"/>
                <a:sym typeface="+mn-ea"/>
              </a:rPr>
              <a:t>信息</a:t>
            </a:r>
            <a:endParaRPr lang="zh-CN" altLang="en-US" sz="1600">
              <a:ln>
                <a:noFill/>
                <a:prstDash val="sysDot"/>
              </a:ln>
              <a:solidFill>
                <a:schemeClr val="tx1">
                  <a:lumMod val="85000"/>
                  <a:lumOff val="15000"/>
                </a:schemeClr>
              </a:solidFill>
              <a:latin typeface="+mn-ea"/>
              <a:cs typeface="+mn-ea"/>
              <a:sym typeface="+mn-ea"/>
            </a:endParaRPr>
          </a:p>
        </p:txBody>
      </p:sp>
      <p:sp>
        <p:nvSpPr>
          <p:cNvPr id="10" name="矩形 9"/>
          <p:cNvSpPr/>
          <p:nvPr>
            <p:custDataLst>
              <p:tags r:id="rId6"/>
            </p:custDataLst>
          </p:nvPr>
        </p:nvSpPr>
        <p:spPr>
          <a:xfrm>
            <a:off x="1825943" y="2726055"/>
            <a:ext cx="9000000" cy="461742"/>
          </a:xfrm>
          <a:prstGeom prst="rect">
            <a:avLst/>
          </a:prstGeom>
          <a:noFill/>
        </p:spPr>
        <p:txBody>
          <a:bodyPr wrap="square" lIns="0" tIns="0" rIns="0" bIns="0" rtlCol="0" anchor="ctr" anchorCtr="0">
            <a:noAutofit/>
          </a:bodyPr>
          <a:p>
            <a:pPr algn="just">
              <a:spcBef>
                <a:spcPct val="0"/>
              </a:spcBef>
              <a:spcAft>
                <a:spcPct val="0"/>
              </a:spcAft>
            </a:pPr>
            <a:r>
              <a:rPr lang="zh-CN" altLang="en-US" sz="2000" b="1">
                <a:solidFill>
                  <a:schemeClr val="accent2"/>
                </a:solidFill>
                <a:latin typeface="+mn-ea"/>
                <a:cs typeface="+mn-ea"/>
                <a:sym typeface="+mn-ea"/>
              </a:rPr>
              <a:t>研究好公司</a:t>
            </a:r>
            <a:r>
              <a:rPr lang="zh-CN" altLang="en-US" sz="2000" b="1">
                <a:solidFill>
                  <a:schemeClr val="accent2"/>
                </a:solidFill>
                <a:latin typeface="+mn-ea"/>
                <a:cs typeface="+mn-ea"/>
                <a:sym typeface="+mn-ea"/>
              </a:rPr>
              <a:t>基本面</a:t>
            </a:r>
            <a:endParaRPr lang="zh-CN" altLang="en-US" sz="2000" b="1">
              <a:solidFill>
                <a:schemeClr val="accent2"/>
              </a:solidFill>
              <a:latin typeface="+mn-ea"/>
              <a:cs typeface="+mn-ea"/>
              <a:sym typeface="+mn-ea"/>
            </a:endParaRPr>
          </a:p>
        </p:txBody>
      </p:sp>
      <p:sp>
        <p:nvSpPr>
          <p:cNvPr id="11" name="矩形 10"/>
          <p:cNvSpPr/>
          <p:nvPr>
            <p:custDataLst>
              <p:tags r:id="rId7"/>
            </p:custDataLst>
          </p:nvPr>
        </p:nvSpPr>
        <p:spPr>
          <a:xfrm>
            <a:off x="926783" y="2792730"/>
            <a:ext cx="579600" cy="5796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a:solidFill>
                  <a:schemeClr val="lt1">
                    <a:lumMod val="100000"/>
                  </a:schemeClr>
                </a:solidFill>
                <a:latin typeface="+mn-ea"/>
                <a:cs typeface="+mn-ea"/>
                <a:sym typeface="+mn-ea"/>
              </a:rPr>
              <a:t>02</a:t>
            </a:r>
            <a:endParaRPr lang="en-US" altLang="zh-CN" sz="2400">
              <a:solidFill>
                <a:schemeClr val="lt1">
                  <a:lumMod val="100000"/>
                </a:schemeClr>
              </a:solidFill>
              <a:latin typeface="+mn-ea"/>
              <a:cs typeface="+mn-ea"/>
              <a:sym typeface="+mn-ea"/>
            </a:endParaRPr>
          </a:p>
        </p:txBody>
      </p:sp>
      <p:sp>
        <p:nvSpPr>
          <p:cNvPr id="12" name="矩形 11"/>
          <p:cNvSpPr/>
          <p:nvPr>
            <p:custDataLst>
              <p:tags r:id="rId8"/>
            </p:custDataLst>
          </p:nvPr>
        </p:nvSpPr>
        <p:spPr>
          <a:xfrm>
            <a:off x="1817370" y="4794250"/>
            <a:ext cx="9604375" cy="1297940"/>
          </a:xfrm>
          <a:prstGeom prst="rect">
            <a:avLst/>
          </a:prstGeom>
          <a:noFill/>
        </p:spPr>
        <p:txBody>
          <a:bodyPr wrap="square" lIns="0" tIns="0" rIns="0" bIns="0" rtlCol="0" anchor="t" anchorCtr="0">
            <a:noAutofit/>
          </a:bodyPr>
          <a:p>
            <a:pPr algn="just">
              <a:lnSpc>
                <a:spcPct val="150000"/>
              </a:lnSpc>
              <a:spcBef>
                <a:spcPct val="0"/>
              </a:spcBef>
              <a:spcAft>
                <a:spcPct val="0"/>
              </a:spcAft>
            </a:pPr>
            <a:r>
              <a:rPr lang="en-US" altLang="zh-CN" sz="1600">
                <a:ln>
                  <a:noFill/>
                  <a:prstDash val="sysDot"/>
                </a:ln>
                <a:solidFill>
                  <a:schemeClr val="tx1">
                    <a:lumMod val="85000"/>
                    <a:lumOff val="15000"/>
                  </a:schemeClr>
                </a:solidFill>
                <a:latin typeface="+mn-ea"/>
                <a:cs typeface="+mn-ea"/>
                <a:sym typeface="+mn-ea"/>
              </a:rPr>
              <a:t>1</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 </a:t>
            </a:r>
            <a:r>
              <a:rPr lang="zh-CN" altLang="en-US" sz="1600">
                <a:ln>
                  <a:noFill/>
                  <a:prstDash val="sysDot"/>
                </a:ln>
                <a:solidFill>
                  <a:schemeClr val="tx1">
                    <a:lumMod val="85000"/>
                    <a:lumOff val="15000"/>
                  </a:schemeClr>
                </a:solidFill>
                <a:latin typeface="+mn-ea"/>
                <a:cs typeface="+mn-ea"/>
                <a:sym typeface="+mn-ea"/>
              </a:rPr>
              <a:t>是否清仓看周线【</a:t>
            </a:r>
            <a:r>
              <a:rPr lang="zh-CN" altLang="en-US" sz="1600" b="1">
                <a:ln>
                  <a:noFill/>
                  <a:prstDash val="sysDot"/>
                </a:ln>
                <a:solidFill>
                  <a:srgbClr val="FF0000"/>
                </a:solidFill>
                <a:latin typeface="+mn-ea"/>
                <a:cs typeface="+mn-ea"/>
                <a:sym typeface="+mn-ea"/>
              </a:rPr>
              <a:t>周线趋势不破，持续向上反复做波段</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2</a:t>
            </a:r>
            <a:r>
              <a:rPr lang="zh-CN" altLang="en-US" sz="1600">
                <a:ln>
                  <a:noFill/>
                  <a:prstDash val="sysDot"/>
                </a:ln>
                <a:solidFill>
                  <a:schemeClr val="tx1">
                    <a:lumMod val="85000"/>
                    <a:lumOff val="15000"/>
                  </a:schemeClr>
                </a:solidFill>
                <a:latin typeface="+mn-ea"/>
                <a:cs typeface="+mn-ea"/>
                <a:sym typeface="+mn-ea"/>
              </a:rPr>
              <a:t>，重点业绩【</a:t>
            </a:r>
            <a:r>
              <a:rPr lang="zh-CN" altLang="en-US" sz="1600" b="1">
                <a:ln>
                  <a:noFill/>
                  <a:prstDash val="sysDot"/>
                </a:ln>
                <a:solidFill>
                  <a:srgbClr val="FF0000"/>
                </a:solidFill>
                <a:latin typeface="+mn-ea"/>
                <a:cs typeface="+mn-ea"/>
                <a:sym typeface="+mn-ea"/>
              </a:rPr>
              <a:t>滚动净利润持续增长，或者扭亏为盈都是市场中机构最喜欢布局的品种</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3</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 </a:t>
            </a:r>
            <a:r>
              <a:rPr lang="zh-CN" altLang="en-US" sz="1600">
                <a:ln>
                  <a:noFill/>
                  <a:prstDash val="sysDot"/>
                </a:ln>
                <a:solidFill>
                  <a:schemeClr val="tx1">
                    <a:lumMod val="85000"/>
                    <a:lumOff val="15000"/>
                  </a:schemeClr>
                </a:solidFill>
                <a:latin typeface="+mn-ea"/>
                <a:cs typeface="+mn-ea"/>
                <a:sym typeface="+mn-ea"/>
              </a:rPr>
              <a:t>看好控盘【</a:t>
            </a:r>
            <a:r>
              <a:rPr lang="zh-CN" altLang="en-US" sz="1600" b="1">
                <a:ln>
                  <a:noFill/>
                  <a:prstDash val="sysDot"/>
                </a:ln>
                <a:solidFill>
                  <a:srgbClr val="FF0000"/>
                </a:solidFill>
                <a:latin typeface="+mn-ea"/>
                <a:cs typeface="+mn-ea"/>
                <a:sym typeface="+mn-ea"/>
              </a:rPr>
              <a:t>控盘做波段以增加减少做增减仓操作，控盘越高仓位越重</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4</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 </a:t>
            </a:r>
            <a:r>
              <a:rPr lang="zh-CN" altLang="en-US" sz="1600">
                <a:ln>
                  <a:noFill/>
                  <a:prstDash val="sysDot"/>
                </a:ln>
                <a:solidFill>
                  <a:schemeClr val="tx1">
                    <a:lumMod val="85000"/>
                    <a:lumOff val="15000"/>
                  </a:schemeClr>
                </a:solidFill>
                <a:latin typeface="+mn-ea"/>
                <a:cs typeface="+mn-ea"/>
                <a:sym typeface="+mn-ea"/>
              </a:rPr>
              <a:t>爆量启动【</a:t>
            </a:r>
            <a:r>
              <a:rPr lang="zh-CN" altLang="en-US" sz="1600" b="1">
                <a:ln>
                  <a:noFill/>
                  <a:prstDash val="sysDot"/>
                </a:ln>
                <a:solidFill>
                  <a:srgbClr val="FF0000"/>
                </a:solidFill>
                <a:latin typeface="+mn-ea"/>
                <a:cs typeface="+mn-ea"/>
                <a:sym typeface="+mn-ea"/>
              </a:rPr>
              <a:t>以主力动向为主，关注个股启动点，资金的参与情况</a:t>
            </a:r>
            <a:r>
              <a:rPr lang="zh-CN" altLang="en-US" sz="1600">
                <a:ln>
                  <a:noFill/>
                  <a:prstDash val="sysDot"/>
                </a:ln>
                <a:solidFill>
                  <a:schemeClr val="tx1">
                    <a:lumMod val="85000"/>
                    <a:lumOff val="15000"/>
                  </a:schemeClr>
                </a:solidFill>
                <a:latin typeface="+mn-ea"/>
                <a:cs typeface="+mn-ea"/>
                <a:sym typeface="+mn-ea"/>
              </a:rPr>
              <a:t>】</a:t>
            </a:r>
            <a:r>
              <a:rPr lang="en-US" altLang="zh-CN" sz="1600">
                <a:ln>
                  <a:noFill/>
                  <a:prstDash val="sysDot"/>
                </a:ln>
                <a:solidFill>
                  <a:schemeClr val="tx1">
                    <a:lumMod val="85000"/>
                    <a:lumOff val="15000"/>
                  </a:schemeClr>
                </a:solidFill>
                <a:latin typeface="+mn-ea"/>
                <a:cs typeface="+mn-ea"/>
                <a:sym typeface="+mn-ea"/>
              </a:rPr>
              <a:t>5</a:t>
            </a:r>
            <a:r>
              <a:rPr lang="zh-CN" altLang="en-US" sz="1600">
                <a:ln>
                  <a:noFill/>
                  <a:prstDash val="sysDot"/>
                </a:ln>
                <a:solidFill>
                  <a:schemeClr val="tx1">
                    <a:lumMod val="85000"/>
                    <a:lumOff val="15000"/>
                  </a:schemeClr>
                </a:solidFill>
                <a:latin typeface="+mn-ea"/>
                <a:cs typeface="+mn-ea"/>
                <a:sym typeface="+mn-ea"/>
              </a:rPr>
              <a:t>，高低看乖离率【</a:t>
            </a:r>
            <a:r>
              <a:rPr lang="en-US" altLang="zh-CN" sz="1600">
                <a:ln>
                  <a:noFill/>
                  <a:prstDash val="sysDot"/>
                </a:ln>
                <a:solidFill>
                  <a:schemeClr val="tx1">
                    <a:lumMod val="85000"/>
                    <a:lumOff val="15000"/>
                  </a:schemeClr>
                </a:solidFill>
                <a:latin typeface="+mn-ea"/>
                <a:cs typeface="+mn-ea"/>
                <a:sym typeface="+mn-ea"/>
              </a:rPr>
              <a:t>15/25</a:t>
            </a:r>
            <a:r>
              <a:rPr lang="zh-CN" altLang="en-US" sz="1600">
                <a:ln>
                  <a:noFill/>
                  <a:prstDash val="sysDot"/>
                </a:ln>
                <a:solidFill>
                  <a:schemeClr val="tx1">
                    <a:lumMod val="85000"/>
                    <a:lumOff val="15000"/>
                  </a:schemeClr>
                </a:solidFill>
                <a:latin typeface="+mn-ea"/>
                <a:cs typeface="+mn-ea"/>
                <a:sym typeface="+mn-ea"/>
              </a:rPr>
              <a:t>】</a:t>
            </a:r>
            <a:endParaRPr lang="zh-CN" altLang="en-US" sz="1600">
              <a:ln>
                <a:noFill/>
                <a:prstDash val="sysDot"/>
              </a:ln>
              <a:solidFill>
                <a:schemeClr val="tx1">
                  <a:lumMod val="85000"/>
                  <a:lumOff val="15000"/>
                </a:schemeClr>
              </a:solidFill>
              <a:latin typeface="+mn-ea"/>
              <a:cs typeface="+mn-ea"/>
              <a:sym typeface="+mn-ea"/>
            </a:endParaRPr>
          </a:p>
        </p:txBody>
      </p:sp>
      <p:sp>
        <p:nvSpPr>
          <p:cNvPr id="13" name="矩形 12"/>
          <p:cNvSpPr/>
          <p:nvPr>
            <p:custDataLst>
              <p:tags r:id="rId9"/>
            </p:custDataLst>
          </p:nvPr>
        </p:nvSpPr>
        <p:spPr>
          <a:xfrm>
            <a:off x="1817053" y="4326255"/>
            <a:ext cx="9000000" cy="461742"/>
          </a:xfrm>
          <a:prstGeom prst="rect">
            <a:avLst/>
          </a:prstGeom>
          <a:noFill/>
        </p:spPr>
        <p:txBody>
          <a:bodyPr wrap="square" lIns="0" tIns="0" rIns="0" bIns="0" rtlCol="0" anchor="ctr" anchorCtr="0">
            <a:noAutofit/>
          </a:bodyPr>
          <a:p>
            <a:pPr algn="just">
              <a:spcBef>
                <a:spcPct val="0"/>
              </a:spcBef>
              <a:spcAft>
                <a:spcPct val="0"/>
              </a:spcAft>
            </a:pPr>
            <a:r>
              <a:rPr lang="zh-CN" altLang="en-US" sz="2000" b="1">
                <a:solidFill>
                  <a:schemeClr val="accent1"/>
                </a:solidFill>
                <a:latin typeface="+mn-ea"/>
                <a:cs typeface="+mn-ea"/>
                <a:sym typeface="+mn-ea"/>
              </a:rPr>
              <a:t>研究好中长线</a:t>
            </a:r>
            <a:r>
              <a:rPr lang="zh-CN" altLang="en-US" sz="2000" b="1">
                <a:solidFill>
                  <a:schemeClr val="accent1"/>
                </a:solidFill>
                <a:latin typeface="+mn-ea"/>
                <a:cs typeface="+mn-ea"/>
                <a:sym typeface="+mn-ea"/>
              </a:rPr>
              <a:t>指标</a:t>
            </a:r>
            <a:endParaRPr lang="zh-CN" altLang="en-US" sz="2000" b="1">
              <a:solidFill>
                <a:schemeClr val="accent1"/>
              </a:solidFill>
              <a:latin typeface="+mn-ea"/>
              <a:cs typeface="+mn-ea"/>
              <a:sym typeface="+mn-ea"/>
            </a:endParaRPr>
          </a:p>
        </p:txBody>
      </p:sp>
      <p:sp>
        <p:nvSpPr>
          <p:cNvPr id="19" name="矩形 18"/>
          <p:cNvSpPr/>
          <p:nvPr>
            <p:custDataLst>
              <p:tags r:id="rId10"/>
            </p:custDataLst>
          </p:nvPr>
        </p:nvSpPr>
        <p:spPr>
          <a:xfrm>
            <a:off x="917258" y="4392930"/>
            <a:ext cx="579600" cy="5796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a:solidFill>
                  <a:schemeClr val="lt1">
                    <a:lumMod val="100000"/>
                  </a:schemeClr>
                </a:solidFill>
                <a:latin typeface="+mn-ea"/>
                <a:cs typeface="+mn-ea"/>
                <a:sym typeface="+mn-ea"/>
              </a:rPr>
              <a:t>03</a:t>
            </a:r>
            <a:endParaRPr lang="en-US" altLang="zh-CN" sz="2400">
              <a:solidFill>
                <a:schemeClr val="lt1">
                  <a:lumMod val="100000"/>
                </a:schemeClr>
              </a:solidFill>
              <a:latin typeface="+mn-ea"/>
              <a:cs typeface="+mn-ea"/>
              <a:sym typeface="+mn-ea"/>
            </a:endParaRPr>
          </a:p>
        </p:txBody>
      </p:sp>
    </p:spTree>
    <p:custDataLst>
      <p:tags r:id="rId1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2545" y="106045"/>
            <a:ext cx="12191365" cy="583565"/>
          </a:xfrm>
          <a:prstGeom prst="rect">
            <a:avLst/>
          </a:prstGeom>
          <a:noFill/>
        </p:spPr>
        <p:txBody>
          <a:bodyPr wrap="square" rtlCol="0">
            <a:spAutoFit/>
          </a:bodyPr>
          <a:lstStyle/>
          <a:p>
            <a:pPr algn="ctr"/>
            <a:r>
              <a:rPr lang="zh-CN" altLang="en-US" sz="3200" b="1">
                <a:solidFill>
                  <a:schemeClr val="bg1"/>
                </a:solidFill>
              </a:rPr>
              <a:t>当前我们布局的</a:t>
            </a:r>
            <a:r>
              <a:rPr lang="zh-CN" altLang="en-US" sz="3200" b="1">
                <a:solidFill>
                  <a:schemeClr val="bg1"/>
                </a:solidFill>
              </a:rPr>
              <a:t>方向</a:t>
            </a:r>
            <a:endParaRPr lang="zh-CN" altLang="en-US" sz="3200" b="1">
              <a:solidFill>
                <a:schemeClr val="bg1"/>
              </a:solidFill>
            </a:endParaRPr>
          </a:p>
        </p:txBody>
      </p:sp>
      <p:sp>
        <p:nvSpPr>
          <p:cNvPr id="6" name="图形 4"/>
          <p:cNvSpPr/>
          <p:nvPr>
            <p:custDataLst>
              <p:tags r:id="rId2"/>
            </p:custDataLst>
          </p:nvPr>
        </p:nvSpPr>
        <p:spPr>
          <a:xfrm>
            <a:off x="9579928" y="1624648"/>
            <a:ext cx="944642" cy="4255294"/>
          </a:xfrm>
          <a:custGeom>
            <a:avLst/>
            <a:gdLst>
              <a:gd name="connsiteX0" fmla="*/ -259 w 944642"/>
              <a:gd name="connsiteY0" fmla="*/ 4255111 h 4255294"/>
              <a:gd name="connsiteX1" fmla="*/ 203548 w 944642"/>
              <a:gd name="connsiteY1" fmla="*/ 203623 h 4255294"/>
              <a:gd name="connsiteX2" fmla="*/ -259 w 944642"/>
              <a:gd name="connsiteY2" fmla="*/ -183 h 4255294"/>
            </a:gdLst>
            <a:ahLst/>
            <a:cxnLst>
              <a:cxn ang="0">
                <a:pos x="connsiteX0" y="connsiteY0"/>
              </a:cxn>
              <a:cxn ang="0">
                <a:pos x="connsiteX1" y="connsiteY1"/>
              </a:cxn>
              <a:cxn ang="0">
                <a:pos x="connsiteX2" y="connsiteY2"/>
              </a:cxn>
            </a:cxnLst>
            <a:rect l="l" t="t" r="r" b="b"/>
            <a:pathLst>
              <a:path w="944642" h="4255294">
                <a:moveTo>
                  <a:pt x="-259" y="4255111"/>
                </a:moveTo>
                <a:cubicBezTo>
                  <a:pt x="1174812" y="3192606"/>
                  <a:pt x="1266062" y="1378694"/>
                  <a:pt x="203548" y="203623"/>
                </a:cubicBezTo>
                <a:cubicBezTo>
                  <a:pt x="139073" y="132319"/>
                  <a:pt x="71055" y="64291"/>
                  <a:pt x="-259" y="-183"/>
                </a:cubicBezTo>
              </a:path>
            </a:pathLst>
          </a:custGeom>
          <a:noFill/>
          <a:ln w="15875" cap="flat">
            <a:gradFill>
              <a:gsLst>
                <a:gs pos="100000">
                  <a:schemeClr val="accent2">
                    <a:alpha val="0"/>
                  </a:schemeClr>
                </a:gs>
                <a:gs pos="0">
                  <a:schemeClr val="accent2">
                    <a:alpha val="0"/>
                  </a:schemeClr>
                </a:gs>
                <a:gs pos="70000">
                  <a:schemeClr val="accent2">
                    <a:lumMod val="60000"/>
                    <a:lumOff val="40000"/>
                    <a:alpha val="100000"/>
                  </a:schemeClr>
                </a:gs>
                <a:gs pos="30000">
                  <a:schemeClr val="accent2">
                    <a:lumMod val="60000"/>
                    <a:lumOff val="40000"/>
                    <a:alpha val="100000"/>
                  </a:schemeClr>
                </a:gs>
              </a:gsLst>
              <a:lin ang="16200000" scaled="1"/>
            </a:gra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3" name="图形 4"/>
          <p:cNvSpPr/>
          <p:nvPr>
            <p:custDataLst>
              <p:tags r:id="rId3"/>
            </p:custDataLst>
          </p:nvPr>
        </p:nvSpPr>
        <p:spPr>
          <a:xfrm flipH="1">
            <a:off x="1625918" y="1625283"/>
            <a:ext cx="944642" cy="4255294"/>
          </a:xfrm>
          <a:custGeom>
            <a:avLst/>
            <a:gdLst>
              <a:gd name="connsiteX0" fmla="*/ -259 w 944642"/>
              <a:gd name="connsiteY0" fmla="*/ 4255111 h 4255294"/>
              <a:gd name="connsiteX1" fmla="*/ 203548 w 944642"/>
              <a:gd name="connsiteY1" fmla="*/ 203623 h 4255294"/>
              <a:gd name="connsiteX2" fmla="*/ -259 w 944642"/>
              <a:gd name="connsiteY2" fmla="*/ -183 h 4255294"/>
            </a:gdLst>
            <a:ahLst/>
            <a:cxnLst>
              <a:cxn ang="0">
                <a:pos x="connsiteX0" y="connsiteY0"/>
              </a:cxn>
              <a:cxn ang="0">
                <a:pos x="connsiteX1" y="connsiteY1"/>
              </a:cxn>
              <a:cxn ang="0">
                <a:pos x="connsiteX2" y="connsiteY2"/>
              </a:cxn>
            </a:cxnLst>
            <a:rect l="l" t="t" r="r" b="b"/>
            <a:pathLst>
              <a:path w="944642" h="4255294">
                <a:moveTo>
                  <a:pt x="-259" y="4255111"/>
                </a:moveTo>
                <a:cubicBezTo>
                  <a:pt x="1174812" y="3192606"/>
                  <a:pt x="1266062" y="1378694"/>
                  <a:pt x="203548" y="203623"/>
                </a:cubicBezTo>
                <a:cubicBezTo>
                  <a:pt x="139073" y="132319"/>
                  <a:pt x="71055" y="64291"/>
                  <a:pt x="-259" y="-183"/>
                </a:cubicBezTo>
              </a:path>
            </a:pathLst>
          </a:custGeom>
          <a:noFill/>
          <a:ln w="15875" cap="flat">
            <a:gradFill>
              <a:gsLst>
                <a:gs pos="100000">
                  <a:schemeClr val="accent2">
                    <a:alpha val="0"/>
                  </a:schemeClr>
                </a:gs>
                <a:gs pos="0">
                  <a:schemeClr val="accent2">
                    <a:alpha val="0"/>
                  </a:schemeClr>
                </a:gs>
                <a:gs pos="70000">
                  <a:schemeClr val="accent2">
                    <a:lumMod val="60000"/>
                    <a:lumOff val="40000"/>
                    <a:alpha val="100000"/>
                  </a:schemeClr>
                </a:gs>
                <a:gs pos="30000">
                  <a:schemeClr val="accent2">
                    <a:lumMod val="60000"/>
                    <a:lumOff val="40000"/>
                    <a:alpha val="100000"/>
                  </a:schemeClr>
                </a:gs>
              </a:gsLst>
              <a:lin ang="16200000" scaled="1"/>
            </a:gra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2" name="椭圆 1"/>
          <p:cNvSpPr/>
          <p:nvPr>
            <p:custDataLst>
              <p:tags r:id="rId4"/>
            </p:custDataLst>
          </p:nvPr>
        </p:nvSpPr>
        <p:spPr>
          <a:xfrm>
            <a:off x="1340168" y="3446463"/>
            <a:ext cx="609600" cy="609600"/>
          </a:xfrm>
          <a:prstGeom prst="ellipse">
            <a:avLst/>
          </a:prstGeom>
          <a:gradFill>
            <a:gsLst>
              <a:gs pos="0">
                <a:schemeClr val="accent1">
                  <a:alpha val="100000"/>
                </a:schemeClr>
              </a:gs>
              <a:gs pos="100000">
                <a:schemeClr val="accent1">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pic>
        <p:nvPicPr>
          <p:cNvPr id="36" name="图片 19" descr="343435383038363b343532323339393bd6b4d0d0d5aad2aa"/>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509713" y="3616008"/>
            <a:ext cx="288000" cy="288000"/>
          </a:xfrm>
          <a:prstGeom prst="rect">
            <a:avLst/>
          </a:prstGeom>
          <a:effectLst/>
        </p:spPr>
      </p:pic>
      <p:sp>
        <p:nvSpPr>
          <p:cNvPr id="14" name="矩形 13"/>
          <p:cNvSpPr/>
          <p:nvPr>
            <p:custDataLst>
              <p:tags r:id="rId8"/>
            </p:custDataLst>
          </p:nvPr>
        </p:nvSpPr>
        <p:spPr>
          <a:xfrm>
            <a:off x="2174558" y="3030538"/>
            <a:ext cx="2261870" cy="699135"/>
          </a:xfrm>
          <a:prstGeom prst="rect">
            <a:avLst/>
          </a:prstGeom>
          <a:noFill/>
        </p:spPr>
        <p:txBody>
          <a:bodyPr wrap="square" lIns="0" tIns="0" rIns="0" bIns="0" rtlCol="0" anchor="b">
            <a:noAutofit/>
          </a:bodyPr>
          <a:lstStyle/>
          <a:p>
            <a:pPr>
              <a:spcBef>
                <a:spcPct val="0"/>
              </a:spcBef>
              <a:spcAft>
                <a:spcPct val="0"/>
              </a:spcAft>
            </a:pPr>
            <a:r>
              <a:rPr lang="zh-CN" altLang="en-US" b="1">
                <a:solidFill>
                  <a:schemeClr val="accent1"/>
                </a:solidFill>
                <a:latin typeface="+mn-ea"/>
                <a:cs typeface="+mn-ea"/>
                <a:sym typeface="+mn-ea"/>
              </a:rPr>
              <a:t>可控核聚变</a:t>
            </a:r>
            <a:endParaRPr lang="zh-CN" altLang="en-US" b="1">
              <a:solidFill>
                <a:schemeClr val="accent1"/>
              </a:solidFill>
              <a:latin typeface="+mn-ea"/>
              <a:cs typeface="+mn-ea"/>
              <a:sym typeface="+mn-ea"/>
            </a:endParaRPr>
          </a:p>
        </p:txBody>
      </p:sp>
      <p:sp>
        <p:nvSpPr>
          <p:cNvPr id="15" name="矩形 14"/>
          <p:cNvSpPr/>
          <p:nvPr>
            <p:custDataLst>
              <p:tags r:id="rId9"/>
            </p:custDataLst>
          </p:nvPr>
        </p:nvSpPr>
        <p:spPr>
          <a:xfrm>
            <a:off x="2174558" y="3770313"/>
            <a:ext cx="2261870" cy="58039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1400">
                <a:solidFill>
                  <a:schemeClr val="tx1">
                    <a:lumMod val="85000"/>
                    <a:lumOff val="15000"/>
                  </a:schemeClr>
                </a:solidFill>
                <a:latin typeface="+mn-ea"/>
                <a:cs typeface="+mn-ea"/>
                <a:sym typeface="+mn-ea"/>
              </a:rPr>
              <a:t>终极能源</a:t>
            </a:r>
            <a:r>
              <a:rPr lang="en-US" altLang="zh-CN" sz="1400">
                <a:solidFill>
                  <a:schemeClr val="tx1">
                    <a:lumMod val="85000"/>
                    <a:lumOff val="15000"/>
                  </a:schemeClr>
                </a:solidFill>
                <a:latin typeface="+mn-ea"/>
                <a:cs typeface="+mn-ea"/>
                <a:sym typeface="+mn-ea"/>
              </a:rPr>
              <a:t>+</a:t>
            </a:r>
            <a:r>
              <a:rPr lang="zh-CN" altLang="en-US" sz="1400">
                <a:solidFill>
                  <a:schemeClr val="tx1">
                    <a:lumMod val="85000"/>
                    <a:lumOff val="15000"/>
                  </a:schemeClr>
                </a:solidFill>
                <a:latin typeface="+mn-ea"/>
                <a:cs typeface="+mn-ea"/>
                <a:sym typeface="+mn-ea"/>
              </a:rPr>
              <a:t>产业</a:t>
            </a:r>
            <a:r>
              <a:rPr lang="zh-CN" altLang="en-US" sz="1400">
                <a:solidFill>
                  <a:schemeClr val="tx1">
                    <a:lumMod val="85000"/>
                    <a:lumOff val="15000"/>
                  </a:schemeClr>
                </a:solidFill>
                <a:latin typeface="+mn-ea"/>
                <a:cs typeface="+mn-ea"/>
                <a:sym typeface="+mn-ea"/>
              </a:rPr>
              <a:t>链</a:t>
            </a:r>
            <a:endParaRPr lang="zh-CN" altLang="en-US" sz="1400">
              <a:solidFill>
                <a:schemeClr val="tx1">
                  <a:lumMod val="85000"/>
                  <a:lumOff val="15000"/>
                </a:schemeClr>
              </a:solidFill>
              <a:latin typeface="+mn-ea"/>
              <a:cs typeface="+mn-ea"/>
              <a:sym typeface="+mn-ea"/>
            </a:endParaRPr>
          </a:p>
        </p:txBody>
      </p:sp>
      <p:sp>
        <p:nvSpPr>
          <p:cNvPr id="16" name="椭圆 15"/>
          <p:cNvSpPr/>
          <p:nvPr>
            <p:custDataLst>
              <p:tags r:id="rId10"/>
            </p:custDataLst>
          </p:nvPr>
        </p:nvSpPr>
        <p:spPr>
          <a:xfrm>
            <a:off x="1666558" y="2105343"/>
            <a:ext cx="609600" cy="609600"/>
          </a:xfrm>
          <a:prstGeom prst="ellipse">
            <a:avLst/>
          </a:prstGeom>
          <a:gradFill>
            <a:gsLst>
              <a:gs pos="0">
                <a:schemeClr val="accent1">
                  <a:alpha val="100000"/>
                </a:schemeClr>
              </a:gs>
              <a:gs pos="100000">
                <a:schemeClr val="accent1">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sp>
        <p:nvSpPr>
          <p:cNvPr id="17" name="矩形 16"/>
          <p:cNvSpPr/>
          <p:nvPr>
            <p:custDataLst>
              <p:tags r:id="rId11"/>
            </p:custDataLst>
          </p:nvPr>
        </p:nvSpPr>
        <p:spPr>
          <a:xfrm>
            <a:off x="2514918" y="1689418"/>
            <a:ext cx="2158365" cy="699135"/>
          </a:xfrm>
          <a:prstGeom prst="rect">
            <a:avLst/>
          </a:prstGeom>
          <a:noFill/>
        </p:spPr>
        <p:txBody>
          <a:bodyPr wrap="square" lIns="0" tIns="0" rIns="0" bIns="0" rtlCol="0" anchor="b">
            <a:noAutofit/>
          </a:bodyPr>
          <a:lstStyle/>
          <a:p>
            <a:pPr>
              <a:spcBef>
                <a:spcPct val="0"/>
              </a:spcBef>
              <a:spcAft>
                <a:spcPct val="0"/>
              </a:spcAft>
            </a:pPr>
            <a:r>
              <a:rPr lang="zh-CN" altLang="en-US" b="1" dirty="0">
                <a:solidFill>
                  <a:schemeClr val="accent1"/>
                </a:solidFill>
                <a:latin typeface="+mn-ea"/>
                <a:cs typeface="+mn-ea"/>
                <a:sym typeface="+mn-ea"/>
              </a:rPr>
              <a:t>半导体材料设备</a:t>
            </a:r>
            <a:endParaRPr lang="zh-CN" altLang="en-US" b="1" dirty="0">
              <a:solidFill>
                <a:schemeClr val="accent1"/>
              </a:solidFill>
              <a:latin typeface="+mn-ea"/>
              <a:cs typeface="+mn-ea"/>
              <a:sym typeface="+mn-ea"/>
            </a:endParaRPr>
          </a:p>
        </p:txBody>
      </p:sp>
      <p:sp>
        <p:nvSpPr>
          <p:cNvPr id="18" name="矩形 17"/>
          <p:cNvSpPr/>
          <p:nvPr>
            <p:custDataLst>
              <p:tags r:id="rId12"/>
            </p:custDataLst>
          </p:nvPr>
        </p:nvSpPr>
        <p:spPr>
          <a:xfrm>
            <a:off x="2124710" y="2553970"/>
            <a:ext cx="2954020" cy="58039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1400">
                <a:solidFill>
                  <a:schemeClr val="tx1">
                    <a:lumMod val="85000"/>
                    <a:lumOff val="15000"/>
                  </a:schemeClr>
                </a:solidFill>
                <a:latin typeface="+mn-ea"/>
                <a:cs typeface="+mn-ea"/>
                <a:sym typeface="+mn-ea"/>
              </a:rPr>
              <a:t>大摩：中国半导体设备</a:t>
            </a:r>
            <a:r>
              <a:rPr lang="en-US" altLang="zh-CN" sz="1400">
                <a:solidFill>
                  <a:schemeClr val="tx1">
                    <a:lumMod val="85000"/>
                    <a:lumOff val="15000"/>
                  </a:schemeClr>
                </a:solidFill>
                <a:latin typeface="+mn-ea"/>
                <a:cs typeface="+mn-ea"/>
                <a:sym typeface="+mn-ea"/>
              </a:rPr>
              <a:t>2026</a:t>
            </a:r>
            <a:r>
              <a:rPr lang="zh-CN" altLang="en-US" sz="1400">
                <a:solidFill>
                  <a:schemeClr val="tx1">
                    <a:lumMod val="85000"/>
                    <a:lumOff val="15000"/>
                  </a:schemeClr>
                </a:solidFill>
                <a:latin typeface="+mn-ea"/>
                <a:cs typeface="+mn-ea"/>
                <a:sym typeface="+mn-ea"/>
              </a:rPr>
              <a:t>将超预期</a:t>
            </a:r>
            <a:endParaRPr lang="zh-CN" altLang="en-US" sz="1400">
              <a:solidFill>
                <a:schemeClr val="tx1">
                  <a:lumMod val="85000"/>
                  <a:lumOff val="15000"/>
                </a:schemeClr>
              </a:solidFill>
              <a:latin typeface="+mn-ea"/>
              <a:cs typeface="+mn-ea"/>
              <a:sym typeface="+mn-ea"/>
            </a:endParaRPr>
          </a:p>
        </p:txBody>
      </p:sp>
      <p:sp>
        <p:nvSpPr>
          <p:cNvPr id="20" name="椭圆 19"/>
          <p:cNvSpPr/>
          <p:nvPr>
            <p:custDataLst>
              <p:tags r:id="rId13"/>
            </p:custDataLst>
          </p:nvPr>
        </p:nvSpPr>
        <p:spPr>
          <a:xfrm>
            <a:off x="1666558" y="4787583"/>
            <a:ext cx="609600" cy="609600"/>
          </a:xfrm>
          <a:prstGeom prst="ellipse">
            <a:avLst/>
          </a:prstGeom>
          <a:gradFill>
            <a:gsLst>
              <a:gs pos="0">
                <a:schemeClr val="accent1">
                  <a:alpha val="100000"/>
                </a:schemeClr>
              </a:gs>
              <a:gs pos="100000">
                <a:schemeClr val="accent1">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sp>
        <p:nvSpPr>
          <p:cNvPr id="21" name="矩形 20"/>
          <p:cNvSpPr/>
          <p:nvPr>
            <p:custDataLst>
              <p:tags r:id="rId14"/>
            </p:custDataLst>
          </p:nvPr>
        </p:nvSpPr>
        <p:spPr>
          <a:xfrm>
            <a:off x="2514918" y="4371658"/>
            <a:ext cx="2339975" cy="699135"/>
          </a:xfrm>
          <a:prstGeom prst="rect">
            <a:avLst/>
          </a:prstGeom>
          <a:noFill/>
        </p:spPr>
        <p:txBody>
          <a:bodyPr wrap="square" lIns="0" tIns="0" rIns="0" bIns="0" rtlCol="0" anchor="b">
            <a:noAutofit/>
          </a:bodyPr>
          <a:lstStyle/>
          <a:p>
            <a:pPr>
              <a:spcBef>
                <a:spcPct val="0"/>
              </a:spcBef>
              <a:spcAft>
                <a:spcPct val="0"/>
              </a:spcAft>
            </a:pPr>
            <a:r>
              <a:rPr lang="en-US" altLang="zh-CN" b="1" dirty="0">
                <a:solidFill>
                  <a:schemeClr val="accent1"/>
                </a:solidFill>
                <a:latin typeface="+mn-ea"/>
                <a:cs typeface="+mn-ea"/>
                <a:sym typeface="+mn-ea"/>
              </a:rPr>
              <a:t>AI</a:t>
            </a:r>
            <a:r>
              <a:rPr lang="zh-CN" altLang="en-US" b="1" dirty="0">
                <a:solidFill>
                  <a:schemeClr val="accent1"/>
                </a:solidFill>
                <a:latin typeface="+mn-ea"/>
                <a:cs typeface="+mn-ea"/>
                <a:sym typeface="+mn-ea"/>
              </a:rPr>
              <a:t>硬件</a:t>
            </a:r>
            <a:endParaRPr lang="zh-CN" altLang="en-US" b="1" dirty="0">
              <a:solidFill>
                <a:schemeClr val="accent1"/>
              </a:solidFill>
              <a:latin typeface="+mn-ea"/>
              <a:cs typeface="+mn-ea"/>
              <a:sym typeface="+mn-ea"/>
            </a:endParaRPr>
          </a:p>
        </p:txBody>
      </p:sp>
      <p:sp>
        <p:nvSpPr>
          <p:cNvPr id="22" name="矩形 21"/>
          <p:cNvSpPr/>
          <p:nvPr>
            <p:custDataLst>
              <p:tags r:id="rId15"/>
            </p:custDataLst>
          </p:nvPr>
        </p:nvSpPr>
        <p:spPr>
          <a:xfrm>
            <a:off x="2514918" y="5111433"/>
            <a:ext cx="2339975" cy="58039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en-US" altLang="zh-CN" sz="1400">
                <a:solidFill>
                  <a:schemeClr val="tx1">
                    <a:lumMod val="85000"/>
                    <a:lumOff val="15000"/>
                  </a:schemeClr>
                </a:solidFill>
                <a:latin typeface="+mn-ea"/>
                <a:cs typeface="+mn-ea"/>
                <a:sym typeface="+mn-ea"/>
              </a:rPr>
              <a:t>PCB</a:t>
            </a:r>
            <a:r>
              <a:rPr lang="zh-CN" altLang="en-US" sz="1400">
                <a:solidFill>
                  <a:schemeClr val="tx1">
                    <a:lumMod val="85000"/>
                    <a:lumOff val="15000"/>
                  </a:schemeClr>
                </a:solidFill>
                <a:latin typeface="+mn-ea"/>
                <a:cs typeface="+mn-ea"/>
                <a:sym typeface="+mn-ea"/>
              </a:rPr>
              <a:t>板，液冷等需求的</a:t>
            </a:r>
            <a:r>
              <a:rPr lang="zh-CN" altLang="en-US" sz="1400">
                <a:solidFill>
                  <a:schemeClr val="tx1">
                    <a:lumMod val="85000"/>
                    <a:lumOff val="15000"/>
                  </a:schemeClr>
                </a:solidFill>
                <a:latin typeface="+mn-ea"/>
                <a:cs typeface="+mn-ea"/>
                <a:sym typeface="+mn-ea"/>
              </a:rPr>
              <a:t>大增</a:t>
            </a:r>
            <a:endParaRPr lang="zh-CN" altLang="en-US" sz="1400">
              <a:solidFill>
                <a:schemeClr val="tx1">
                  <a:lumMod val="85000"/>
                  <a:lumOff val="15000"/>
                </a:schemeClr>
              </a:solidFill>
              <a:latin typeface="+mn-ea"/>
              <a:cs typeface="+mn-ea"/>
              <a:sym typeface="+mn-ea"/>
            </a:endParaRPr>
          </a:p>
        </p:txBody>
      </p:sp>
      <p:sp>
        <p:nvSpPr>
          <p:cNvPr id="23" name="椭圆 22"/>
          <p:cNvSpPr/>
          <p:nvPr>
            <p:custDataLst>
              <p:tags r:id="rId16"/>
            </p:custDataLst>
          </p:nvPr>
        </p:nvSpPr>
        <p:spPr>
          <a:xfrm>
            <a:off x="10144443" y="4117023"/>
            <a:ext cx="609600" cy="609600"/>
          </a:xfrm>
          <a:prstGeom prst="ellipse">
            <a:avLst/>
          </a:prstGeom>
          <a:gradFill>
            <a:gsLst>
              <a:gs pos="0">
                <a:schemeClr val="accent2">
                  <a:alpha val="100000"/>
                </a:schemeClr>
              </a:gs>
              <a:gs pos="100000">
                <a:schemeClr val="accent2">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sp>
        <p:nvSpPr>
          <p:cNvPr id="24" name="椭圆 23"/>
          <p:cNvSpPr/>
          <p:nvPr>
            <p:custDataLst>
              <p:tags r:id="rId17"/>
            </p:custDataLst>
          </p:nvPr>
        </p:nvSpPr>
        <p:spPr>
          <a:xfrm>
            <a:off x="10144443" y="2775903"/>
            <a:ext cx="609600" cy="609600"/>
          </a:xfrm>
          <a:prstGeom prst="ellipse">
            <a:avLst/>
          </a:prstGeom>
          <a:gradFill>
            <a:gsLst>
              <a:gs pos="0">
                <a:schemeClr val="accent2">
                  <a:alpha val="100000"/>
                </a:schemeClr>
              </a:gs>
              <a:gs pos="100000">
                <a:schemeClr val="accent2">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pic>
        <p:nvPicPr>
          <p:cNvPr id="32" name="图片 12" descr="343439383331313b343532303032383bbfcdbba7b9dcc0ed"/>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827213" y="2265998"/>
            <a:ext cx="288000" cy="288000"/>
          </a:xfrm>
          <a:prstGeom prst="rect">
            <a:avLst/>
          </a:prstGeom>
        </p:spPr>
      </p:pic>
      <p:sp>
        <p:nvSpPr>
          <p:cNvPr id="25" name="矩形 24"/>
          <p:cNvSpPr/>
          <p:nvPr>
            <p:custDataLst>
              <p:tags r:id="rId21"/>
            </p:custDataLst>
          </p:nvPr>
        </p:nvSpPr>
        <p:spPr>
          <a:xfrm>
            <a:off x="7713028" y="2356803"/>
            <a:ext cx="2193925" cy="699135"/>
          </a:xfrm>
          <a:prstGeom prst="rect">
            <a:avLst/>
          </a:prstGeom>
          <a:noFill/>
        </p:spPr>
        <p:txBody>
          <a:bodyPr wrap="square" lIns="0" tIns="0" rIns="0" bIns="0" rtlCol="0" anchor="b">
            <a:noAutofit/>
          </a:bodyPr>
          <a:lstStyle/>
          <a:p>
            <a:pPr algn="r">
              <a:spcBef>
                <a:spcPct val="0"/>
              </a:spcBef>
              <a:spcAft>
                <a:spcPct val="0"/>
              </a:spcAft>
            </a:pPr>
            <a:r>
              <a:rPr lang="zh-CN" altLang="en-US" b="1" dirty="0">
                <a:solidFill>
                  <a:schemeClr val="accent2"/>
                </a:solidFill>
                <a:latin typeface="+mn-ea"/>
                <a:cs typeface="+mn-ea"/>
                <a:sym typeface="+mn-ea"/>
              </a:rPr>
              <a:t>人形机器人</a:t>
            </a:r>
            <a:endParaRPr lang="zh-CN" altLang="en-US" b="1" dirty="0">
              <a:solidFill>
                <a:schemeClr val="accent2"/>
              </a:solidFill>
              <a:latin typeface="+mn-ea"/>
              <a:cs typeface="+mn-ea"/>
              <a:sym typeface="+mn-ea"/>
            </a:endParaRPr>
          </a:p>
        </p:txBody>
      </p:sp>
      <p:sp>
        <p:nvSpPr>
          <p:cNvPr id="26" name="矩形 25"/>
          <p:cNvSpPr/>
          <p:nvPr>
            <p:custDataLst>
              <p:tags r:id="rId22"/>
            </p:custDataLst>
          </p:nvPr>
        </p:nvSpPr>
        <p:spPr>
          <a:xfrm>
            <a:off x="7713028" y="3096578"/>
            <a:ext cx="2193925" cy="58039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a:solidFill>
                  <a:schemeClr val="tx1">
                    <a:lumMod val="85000"/>
                    <a:lumOff val="15000"/>
                  </a:schemeClr>
                </a:solidFill>
                <a:latin typeface="+mn-ea"/>
                <a:cs typeface="+mn-ea"/>
                <a:sym typeface="+mn-ea"/>
              </a:rPr>
              <a:t>商业化订单与新增的</a:t>
            </a:r>
            <a:r>
              <a:rPr lang="en-US" altLang="zh-CN" sz="1400">
                <a:solidFill>
                  <a:schemeClr val="tx1">
                    <a:lumMod val="85000"/>
                    <a:lumOff val="15000"/>
                  </a:schemeClr>
                </a:solidFill>
                <a:latin typeface="+mn-ea"/>
                <a:cs typeface="+mn-ea"/>
                <a:sym typeface="+mn-ea"/>
              </a:rPr>
              <a:t>IPO</a:t>
            </a:r>
            <a:endParaRPr lang="zh-CN" altLang="en-US" sz="1400">
              <a:solidFill>
                <a:schemeClr val="tx1">
                  <a:lumMod val="85000"/>
                  <a:lumOff val="15000"/>
                </a:schemeClr>
              </a:solidFill>
              <a:latin typeface="+mn-ea"/>
              <a:cs typeface="+mn-ea"/>
              <a:sym typeface="+mn-ea"/>
            </a:endParaRPr>
          </a:p>
        </p:txBody>
      </p:sp>
      <p:sp>
        <p:nvSpPr>
          <p:cNvPr id="27" name="矩形 26"/>
          <p:cNvSpPr/>
          <p:nvPr>
            <p:custDataLst>
              <p:tags r:id="rId23"/>
            </p:custDataLst>
          </p:nvPr>
        </p:nvSpPr>
        <p:spPr>
          <a:xfrm>
            <a:off x="7714298" y="3711893"/>
            <a:ext cx="2192655" cy="699135"/>
          </a:xfrm>
          <a:prstGeom prst="rect">
            <a:avLst/>
          </a:prstGeom>
          <a:noFill/>
        </p:spPr>
        <p:txBody>
          <a:bodyPr wrap="square" lIns="0" tIns="0" rIns="0" bIns="0" rtlCol="0" anchor="b">
            <a:noAutofit/>
          </a:bodyPr>
          <a:lstStyle/>
          <a:p>
            <a:pPr algn="r">
              <a:spcBef>
                <a:spcPct val="0"/>
              </a:spcBef>
              <a:spcAft>
                <a:spcPct val="0"/>
              </a:spcAft>
            </a:pPr>
            <a:r>
              <a:rPr lang="zh-CN" altLang="en-US" b="1" dirty="0">
                <a:solidFill>
                  <a:schemeClr val="accent2"/>
                </a:solidFill>
                <a:latin typeface="+mn-ea"/>
                <a:cs typeface="+mn-ea"/>
                <a:sym typeface="+mn-ea"/>
              </a:rPr>
              <a:t>固态电池</a:t>
            </a:r>
            <a:endParaRPr lang="zh-CN" altLang="en-US" b="1" dirty="0">
              <a:solidFill>
                <a:schemeClr val="accent2"/>
              </a:solidFill>
              <a:latin typeface="+mn-ea"/>
              <a:cs typeface="+mn-ea"/>
              <a:sym typeface="+mn-ea"/>
            </a:endParaRPr>
          </a:p>
        </p:txBody>
      </p:sp>
      <p:sp>
        <p:nvSpPr>
          <p:cNvPr id="28" name="矩形 27"/>
          <p:cNvSpPr/>
          <p:nvPr>
            <p:custDataLst>
              <p:tags r:id="rId24"/>
            </p:custDataLst>
          </p:nvPr>
        </p:nvSpPr>
        <p:spPr>
          <a:xfrm>
            <a:off x="7714298" y="4451668"/>
            <a:ext cx="2192655" cy="58039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en-US" altLang="zh-CN" sz="1400">
                <a:solidFill>
                  <a:schemeClr val="tx1">
                    <a:lumMod val="85000"/>
                    <a:lumOff val="15000"/>
                  </a:schemeClr>
                </a:solidFill>
                <a:latin typeface="+mn-ea"/>
                <a:cs typeface="+mn-ea"/>
                <a:sym typeface="+mn-ea"/>
              </a:rPr>
              <a:t>0-1</a:t>
            </a:r>
            <a:r>
              <a:rPr lang="zh-CN" altLang="en-US" sz="1400">
                <a:solidFill>
                  <a:schemeClr val="tx1">
                    <a:lumMod val="85000"/>
                    <a:lumOff val="15000"/>
                  </a:schemeClr>
                </a:solidFill>
                <a:latin typeface="+mn-ea"/>
                <a:cs typeface="+mn-ea"/>
                <a:sym typeface="+mn-ea"/>
              </a:rPr>
              <a:t>突破</a:t>
            </a:r>
            <a:endParaRPr lang="zh-CN" altLang="en-US" sz="1400">
              <a:solidFill>
                <a:schemeClr val="tx1">
                  <a:lumMod val="85000"/>
                  <a:lumOff val="15000"/>
                </a:schemeClr>
              </a:solidFill>
              <a:latin typeface="+mn-ea"/>
              <a:cs typeface="+mn-ea"/>
              <a:sym typeface="+mn-ea"/>
            </a:endParaRPr>
          </a:p>
        </p:txBody>
      </p:sp>
      <p:pic>
        <p:nvPicPr>
          <p:cNvPr id="35" name="图片 14" descr="343439383331313b343532303033303bd2d1b9bad3a6d3c3"/>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10308908" y="2940368"/>
            <a:ext cx="288000" cy="288000"/>
          </a:xfrm>
          <a:prstGeom prst="rect">
            <a:avLst/>
          </a:prstGeom>
        </p:spPr>
      </p:pic>
      <p:pic>
        <p:nvPicPr>
          <p:cNvPr id="39" name="图片 5" descr="343435383036303b343532343134393bcdb7c4d4b7e7b1a9"/>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1827213" y="4948238"/>
            <a:ext cx="288000" cy="288000"/>
          </a:xfrm>
          <a:prstGeom prst="rect">
            <a:avLst/>
          </a:prstGeom>
        </p:spPr>
      </p:pic>
      <p:pic>
        <p:nvPicPr>
          <p:cNvPr id="38" name="图片 5" descr="343439383331313b343532303032323bb2fac6b7d5b9cabe"/>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10296208" y="4268788"/>
            <a:ext cx="288000" cy="288000"/>
          </a:xfrm>
          <a:prstGeom prst="rect">
            <a:avLst/>
          </a:prstGeom>
        </p:spPr>
      </p:pic>
      <p:sp>
        <p:nvSpPr>
          <p:cNvPr id="29" name="椭圆 28"/>
          <p:cNvSpPr/>
          <p:nvPr>
            <p:custDataLst>
              <p:tags r:id="rId34"/>
            </p:custDataLst>
          </p:nvPr>
        </p:nvSpPr>
        <p:spPr>
          <a:xfrm>
            <a:off x="5078413" y="2755583"/>
            <a:ext cx="1992630" cy="1992630"/>
          </a:xfrm>
          <a:prstGeom prst="ellipse">
            <a:avLst/>
          </a:prstGeom>
          <a:gradFill>
            <a:gsLst>
              <a:gs pos="0">
                <a:schemeClr val="accent1">
                  <a:alpha val="100000"/>
                </a:schemeClr>
              </a:gs>
              <a:gs pos="100000">
                <a:schemeClr val="accent1">
                  <a:lumMod val="80000"/>
                  <a:lumOff val="20000"/>
                  <a:alpha val="100000"/>
                </a:schemeClr>
              </a:gs>
            </a:gsLst>
            <a:lin ang="13500000"/>
          </a:gradFill>
          <a:ln w="19050">
            <a:gradFill>
              <a:gsLst>
                <a:gs pos="100000">
                  <a:srgbClr val="FFFFFF">
                    <a:alpha val="0"/>
                  </a:srgbClr>
                </a:gs>
                <a:gs pos="0">
                  <a:srgbClr val="FFFFFF"/>
                </a:gs>
              </a:gsLst>
              <a:lin ang="16200000" scaled="1"/>
            </a:gradFill>
          </a:ln>
          <a:effectLst>
            <a:outerShdw blurRad="215900" dist="1143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zh-CN" altLang="en-US" b="1" dirty="0">
                <a:solidFill>
                  <a:srgbClr val="FFFFFF"/>
                </a:solidFill>
                <a:latin typeface="+mn-ea"/>
                <a:cs typeface="+mn-ea"/>
                <a:sym typeface="+mn-ea"/>
              </a:rPr>
              <a:t>轮动</a:t>
            </a:r>
            <a:r>
              <a:rPr lang="zh-CN" altLang="en-US" b="1" dirty="0">
                <a:solidFill>
                  <a:srgbClr val="FFFFFF"/>
                </a:solidFill>
                <a:latin typeface="+mn-ea"/>
                <a:cs typeface="+mn-ea"/>
                <a:sym typeface="+mn-ea"/>
              </a:rPr>
              <a:t>操作</a:t>
            </a:r>
            <a:endParaRPr lang="zh-CN" altLang="en-US" b="1" dirty="0">
              <a:solidFill>
                <a:srgbClr val="FFFFFF"/>
              </a:solidFill>
              <a:latin typeface="+mn-ea"/>
              <a:cs typeface="+mn-ea"/>
              <a:sym typeface="+mn-ea"/>
            </a:endParaRPr>
          </a:p>
        </p:txBody>
      </p:sp>
      <p:sp>
        <p:nvSpPr>
          <p:cNvPr id="30" name="弧形 29"/>
          <p:cNvSpPr/>
          <p:nvPr>
            <p:custDataLst>
              <p:tags r:id="rId35"/>
            </p:custDataLst>
          </p:nvPr>
        </p:nvSpPr>
        <p:spPr>
          <a:xfrm rot="20460000">
            <a:off x="4919663" y="2624773"/>
            <a:ext cx="2311400" cy="2311400"/>
          </a:xfrm>
          <a:prstGeom prst="arc">
            <a:avLst>
              <a:gd name="adj1" fmla="val 13075779"/>
              <a:gd name="adj2" fmla="val 0"/>
            </a:avLst>
          </a:prstGeom>
          <a:ln>
            <a:gradFill>
              <a:gsLst>
                <a:gs pos="100000">
                  <a:schemeClr val="accent1">
                    <a:alpha val="5000"/>
                  </a:schemeClr>
                </a:gs>
                <a:gs pos="0">
                  <a:schemeClr val="accent1">
                    <a:alpha val="100000"/>
                  </a:schemeClr>
                </a:gs>
              </a:gsLst>
              <a:lin ang="0" scaled="1"/>
            </a:gradFill>
            <a:headEnd type="ova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endParaRPr>
          </a:p>
        </p:txBody>
      </p:sp>
      <p:sp>
        <p:nvSpPr>
          <p:cNvPr id="31" name="弧形 30"/>
          <p:cNvSpPr/>
          <p:nvPr>
            <p:custDataLst>
              <p:tags r:id="rId36"/>
            </p:custDataLst>
          </p:nvPr>
        </p:nvSpPr>
        <p:spPr>
          <a:xfrm rot="9660000">
            <a:off x="4919663" y="2596198"/>
            <a:ext cx="2311400" cy="2311400"/>
          </a:xfrm>
          <a:prstGeom prst="arc">
            <a:avLst>
              <a:gd name="adj1" fmla="val 13075779"/>
              <a:gd name="adj2" fmla="val 0"/>
            </a:avLst>
          </a:prstGeom>
          <a:ln>
            <a:gradFill>
              <a:gsLst>
                <a:gs pos="100000">
                  <a:schemeClr val="accent1">
                    <a:alpha val="5000"/>
                  </a:schemeClr>
                </a:gs>
                <a:gs pos="0">
                  <a:schemeClr val="accent1">
                    <a:alpha val="100000"/>
                  </a:schemeClr>
                </a:gs>
              </a:gsLst>
              <a:lin ang="0" scaled="1"/>
            </a:gradFill>
            <a:headEnd type="oval"/>
          </a:ln>
        </p:spPr>
        <p:style>
          <a:lnRef idx="2">
            <a:schemeClr val="accent1"/>
          </a:lnRef>
          <a:fillRef idx="0">
            <a:srgbClr val="FFFFFF"/>
          </a:fillRef>
          <a:effectRef idx="0">
            <a:srgbClr val="FFFFFF"/>
          </a:effectRef>
          <a:fontRef idx="minor">
            <a:schemeClr val="tx1"/>
          </a:fontRef>
        </p:style>
        <p:txBody>
          <a:bodyPr vertOverflow="overflow" horzOverflow="overflow" vert="horz" wrap="square" tIns="0" numCol="1" spcCol="0" rtlCol="0" fromWordArt="0" anchor="ctr" anchorCtr="0" forceAA="0" compatLnSpc="1">
            <a:noAutofit/>
          </a:bodyPr>
          <a:lstStyle/>
          <a:p>
            <a:pPr lvl="0" algn="ctr">
              <a:buClrTx/>
              <a:buSzTx/>
              <a:buFontTx/>
            </a:pPr>
            <a:endParaRPr lang="zh-CN" altLang="en-US">
              <a:solidFill>
                <a:schemeClr val="tx1"/>
              </a:solidFill>
              <a:sym typeface="+mn-ea"/>
            </a:endParaRPr>
          </a:p>
        </p:txBody>
      </p:sp>
      <p:sp>
        <p:nvSpPr>
          <p:cNvPr id="33" name="椭圆 32"/>
          <p:cNvSpPr/>
          <p:nvPr>
            <p:custDataLst>
              <p:tags r:id="rId37"/>
            </p:custDataLst>
          </p:nvPr>
        </p:nvSpPr>
        <p:spPr>
          <a:xfrm>
            <a:off x="4791393" y="2467928"/>
            <a:ext cx="2567940" cy="2567940"/>
          </a:xfrm>
          <a:prstGeom prst="ellipse">
            <a:avLst/>
          </a:prstGeom>
          <a:noFill/>
          <a:ln w="44450">
            <a:gradFill>
              <a:gsLst>
                <a:gs pos="99000">
                  <a:schemeClr val="accent1">
                    <a:alpha val="21000"/>
                  </a:schemeClr>
                </a:gs>
                <a:gs pos="0">
                  <a:schemeClr val="accent1">
                    <a:alpha val="10000"/>
                  </a:schemeClr>
                </a:gs>
              </a:gsLst>
              <a:lin ang="162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539750" numCol="1" spcCol="0" rtlCol="0" fromWordArt="0" anchor="ctr" anchorCtr="0" forceAA="0" compatLnSpc="1">
            <a:noAutofit/>
          </a:bodyPr>
          <a:lstStyle/>
          <a:p>
            <a:pPr lvl="0" algn="ctr">
              <a:buClrTx/>
              <a:buSzTx/>
              <a:buFontTx/>
            </a:pPr>
            <a:endParaRPr lang="zh-CN" altLang="en-US" sz="2000" b="1" spc="130" dirty="0">
              <a:solidFill>
                <a:schemeClr val="bg1"/>
              </a:solidFill>
              <a:uFillTx/>
              <a:latin typeface="+中文标题" charset="0"/>
              <a:ea typeface="+mj-ea"/>
              <a:cs typeface="+mj-ea"/>
              <a:sym typeface="+mn-ea"/>
            </a:endParaRPr>
          </a:p>
        </p:txBody>
      </p:sp>
      <p:sp>
        <p:nvSpPr>
          <p:cNvPr id="34" name="椭圆 33"/>
          <p:cNvSpPr/>
          <p:nvPr>
            <p:custDataLst>
              <p:tags r:id="rId38"/>
            </p:custDataLst>
          </p:nvPr>
        </p:nvSpPr>
        <p:spPr>
          <a:xfrm>
            <a:off x="4634548" y="2339658"/>
            <a:ext cx="2881630" cy="2881630"/>
          </a:xfrm>
          <a:prstGeom prst="ellipse">
            <a:avLst/>
          </a:prstGeom>
          <a:noFill/>
          <a:ln w="44450">
            <a:gradFill>
              <a:gsLst>
                <a:gs pos="100000">
                  <a:schemeClr val="accent1">
                    <a:alpha val="4000"/>
                  </a:schemeClr>
                </a:gs>
                <a:gs pos="0">
                  <a:schemeClr val="accent1">
                    <a:alpha val="7000"/>
                  </a:schemeClr>
                </a:gs>
              </a:gsLst>
              <a:lin ang="162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575945" numCol="1" spcCol="0" rtlCol="0" fromWordArt="0" anchor="ctr" anchorCtr="0" forceAA="0" compatLnSpc="1">
            <a:noAutofit/>
          </a:bodyPr>
          <a:lstStyle/>
          <a:p>
            <a:pPr lvl="0" algn="ctr">
              <a:buClrTx/>
              <a:buSzTx/>
              <a:buFontTx/>
            </a:pPr>
            <a:endParaRPr lang="zh-CN" altLang="en-US" sz="2000" b="1" spc="130" dirty="0">
              <a:solidFill>
                <a:schemeClr val="bg1"/>
              </a:solidFill>
              <a:uFillTx/>
              <a:latin typeface="+中文标题" charset="0"/>
              <a:ea typeface="+mj-ea"/>
              <a:cs typeface="+mj-ea"/>
              <a:sym typeface="+mn-ea"/>
            </a:endParaRPr>
          </a:p>
        </p:txBody>
      </p:sp>
      <p:sp>
        <p:nvSpPr>
          <p:cNvPr id="9" name="文本框 8"/>
          <p:cNvSpPr txBox="1"/>
          <p:nvPr/>
        </p:nvSpPr>
        <p:spPr>
          <a:xfrm>
            <a:off x="10974070" y="2755900"/>
            <a:ext cx="1143000" cy="583565"/>
          </a:xfrm>
          <a:prstGeom prst="rect">
            <a:avLst/>
          </a:prstGeom>
          <a:noFill/>
        </p:spPr>
        <p:txBody>
          <a:bodyPr wrap="square" rtlCol="0">
            <a:spAutoFit/>
          </a:bodyPr>
          <a:p>
            <a:r>
              <a:rPr lang="zh-CN" altLang="en-US" sz="1600" b="1"/>
              <a:t>机构持仓</a:t>
            </a:r>
            <a:r>
              <a:rPr lang="zh-CN" altLang="en-US" sz="1600" b="1"/>
              <a:t>不变</a:t>
            </a:r>
            <a:endParaRPr lang="zh-CN" altLang="en-US" sz="1600" b="1"/>
          </a:p>
        </p:txBody>
      </p:sp>
      <p:sp>
        <p:nvSpPr>
          <p:cNvPr id="10" name="文本框 9"/>
          <p:cNvSpPr txBox="1"/>
          <p:nvPr/>
        </p:nvSpPr>
        <p:spPr>
          <a:xfrm>
            <a:off x="10754360" y="4269105"/>
            <a:ext cx="1143000" cy="337185"/>
          </a:xfrm>
          <a:prstGeom prst="rect">
            <a:avLst/>
          </a:prstGeom>
          <a:noFill/>
        </p:spPr>
        <p:txBody>
          <a:bodyPr wrap="square" rtlCol="0">
            <a:spAutoFit/>
          </a:bodyPr>
          <a:p>
            <a:r>
              <a:rPr lang="zh-CN" altLang="en-US" sz="1600" b="1"/>
              <a:t>机构加仓</a:t>
            </a:r>
            <a:endParaRPr lang="zh-CN" altLang="en-US" sz="1600" b="1"/>
          </a:p>
        </p:txBody>
      </p:sp>
      <p:sp>
        <p:nvSpPr>
          <p:cNvPr id="11" name="文本框 10"/>
          <p:cNvSpPr txBox="1"/>
          <p:nvPr/>
        </p:nvSpPr>
        <p:spPr>
          <a:xfrm>
            <a:off x="284480" y="2131060"/>
            <a:ext cx="1143000" cy="337185"/>
          </a:xfrm>
          <a:prstGeom prst="rect">
            <a:avLst/>
          </a:prstGeom>
          <a:noFill/>
        </p:spPr>
        <p:txBody>
          <a:bodyPr wrap="square" rtlCol="0">
            <a:spAutoFit/>
          </a:bodyPr>
          <a:p>
            <a:r>
              <a:rPr lang="zh-CN" altLang="en-US" sz="1600" b="1"/>
              <a:t>机构加仓</a:t>
            </a:r>
            <a:endParaRPr lang="zh-CN" altLang="en-US" sz="1600" b="1"/>
          </a:p>
        </p:txBody>
      </p:sp>
      <p:sp>
        <p:nvSpPr>
          <p:cNvPr id="12" name="文本框 11"/>
          <p:cNvSpPr txBox="1"/>
          <p:nvPr/>
        </p:nvSpPr>
        <p:spPr>
          <a:xfrm>
            <a:off x="285115" y="4883785"/>
            <a:ext cx="1143000" cy="337185"/>
          </a:xfrm>
          <a:prstGeom prst="rect">
            <a:avLst/>
          </a:prstGeom>
          <a:noFill/>
        </p:spPr>
        <p:txBody>
          <a:bodyPr wrap="square" rtlCol="0">
            <a:spAutoFit/>
          </a:bodyPr>
          <a:p>
            <a:r>
              <a:rPr lang="zh-CN" altLang="en-US" sz="1600" b="1"/>
              <a:t>机构减持</a:t>
            </a:r>
            <a:endParaRPr lang="zh-CN" altLang="en-US" sz="1600" b="1"/>
          </a:p>
        </p:txBody>
      </p:sp>
      <p:sp>
        <p:nvSpPr>
          <p:cNvPr id="13" name="文本框 12"/>
          <p:cNvSpPr txBox="1"/>
          <p:nvPr/>
        </p:nvSpPr>
        <p:spPr>
          <a:xfrm>
            <a:off x="3832860" y="5974715"/>
            <a:ext cx="4064000" cy="368300"/>
          </a:xfrm>
          <a:prstGeom prst="rect">
            <a:avLst/>
          </a:prstGeom>
          <a:noFill/>
        </p:spPr>
        <p:txBody>
          <a:bodyPr wrap="square" rtlCol="0">
            <a:spAutoFit/>
          </a:bodyPr>
          <a:p>
            <a:r>
              <a:rPr lang="zh-CN" altLang="en-US" b="1">
                <a:solidFill>
                  <a:srgbClr val="FF0000"/>
                </a:solidFill>
              </a:rPr>
              <a:t>股票型</a:t>
            </a:r>
            <a:r>
              <a:rPr lang="en-US" altLang="zh-CN" b="1">
                <a:solidFill>
                  <a:srgbClr val="FF0000"/>
                </a:solidFill>
              </a:rPr>
              <a:t>ETF</a:t>
            </a:r>
            <a:r>
              <a:rPr lang="zh-CN" altLang="en-US" b="1">
                <a:solidFill>
                  <a:srgbClr val="FF0000"/>
                </a:solidFill>
              </a:rPr>
              <a:t>资产总值</a:t>
            </a:r>
            <a:r>
              <a:rPr lang="en-US" altLang="zh-CN" b="1">
                <a:solidFill>
                  <a:srgbClr val="FF0000"/>
                </a:solidFill>
              </a:rPr>
              <a:t>3.7</a:t>
            </a:r>
            <a:r>
              <a:rPr lang="zh-CN" altLang="en-US" b="1">
                <a:solidFill>
                  <a:srgbClr val="FF0000"/>
                </a:solidFill>
              </a:rPr>
              <a:t>万亿元</a:t>
            </a:r>
            <a:endParaRPr lang="zh-CN" altLang="en-US" b="1">
              <a:solidFill>
                <a:srgbClr val="FF0000"/>
              </a:solidFill>
            </a:endParaRPr>
          </a:p>
        </p:txBody>
      </p:sp>
    </p:spTree>
    <p:custDataLst>
      <p:tags r:id="rId39"/>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03</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2" name="文本框 1"/>
          <p:cNvSpPr txBox="1"/>
          <p:nvPr/>
        </p:nvSpPr>
        <p:spPr>
          <a:xfrm>
            <a:off x="1859280" y="2755265"/>
            <a:ext cx="8473440" cy="1014730"/>
          </a:xfrm>
          <a:prstGeom prst="rect">
            <a:avLst/>
          </a:prstGeom>
          <a:noFill/>
        </p:spPr>
        <p:txBody>
          <a:bodyPr wrap="square" rtlCol="0">
            <a:spAutoFit/>
          </a:bodyPr>
          <a:p>
            <a:pPr algn="ct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建仓与</a:t>
            </a: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买卖</a:t>
            </a:r>
            <a:endPar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先看主力</a:t>
            </a:r>
            <a:r>
              <a:rPr lang="zh-CN" altLang="en-US" sz="4000" b="1">
                <a:solidFill>
                  <a:schemeClr val="bg1"/>
                </a:solidFill>
              </a:rPr>
              <a:t>做盘</a:t>
            </a:r>
            <a:endParaRPr lang="zh-CN" altLang="en-US" sz="4000" b="1">
              <a:solidFill>
                <a:schemeClr val="bg1"/>
              </a:solidFill>
            </a:endParaRPr>
          </a:p>
        </p:txBody>
      </p:sp>
      <p:sp>
        <p:nvSpPr>
          <p:cNvPr id="3" name="矩形 2"/>
          <p:cNvSpPr/>
          <p:nvPr>
            <p:custDataLst>
              <p:tags r:id="rId2"/>
            </p:custDataLst>
          </p:nvPr>
        </p:nvSpPr>
        <p:spPr>
          <a:xfrm>
            <a:off x="4666561" y="5246346"/>
            <a:ext cx="6557065" cy="1006664"/>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200" dirty="0">
                <a:solidFill>
                  <a:schemeClr val="tx1">
                    <a:lumMod val="85000"/>
                    <a:lumOff val="15000"/>
                  </a:schemeClr>
                </a:solidFill>
                <a:latin typeface="+mn-ea"/>
                <a:cs typeface="+mn-ea"/>
              </a:rPr>
              <a:t>控盘</a:t>
            </a:r>
            <a:r>
              <a:rPr lang="en-US" altLang="zh-CN" sz="1200" dirty="0">
                <a:solidFill>
                  <a:schemeClr val="tx1">
                    <a:lumMod val="85000"/>
                    <a:lumOff val="15000"/>
                  </a:schemeClr>
                </a:solidFill>
                <a:latin typeface="+mn-ea"/>
                <a:cs typeface="+mn-ea"/>
              </a:rPr>
              <a:t>+</a:t>
            </a:r>
            <a:r>
              <a:rPr lang="zh-CN" altLang="en-US" sz="1200" dirty="0">
                <a:solidFill>
                  <a:schemeClr val="tx1">
                    <a:lumMod val="85000"/>
                    <a:lumOff val="15000"/>
                  </a:schemeClr>
                </a:solidFill>
                <a:latin typeface="+mn-ea"/>
                <a:cs typeface="+mn-ea"/>
              </a:rPr>
              <a:t>突破进入突破阶段，接下来不要轻易离场，可做成本，但大趋势周线向上，没有走完就不要轻易离场，不说吃完，最起码一大半要吃</a:t>
            </a:r>
            <a:r>
              <a:rPr lang="zh-CN" altLang="en-US" sz="1200" dirty="0">
                <a:solidFill>
                  <a:schemeClr val="tx1">
                    <a:lumMod val="85000"/>
                    <a:lumOff val="15000"/>
                  </a:schemeClr>
                </a:solidFill>
                <a:latin typeface="+mn-ea"/>
                <a:cs typeface="+mn-ea"/>
              </a:rPr>
              <a:t>到</a:t>
            </a:r>
            <a:endParaRPr lang="zh-CN" altLang="en-US" sz="1200" dirty="0">
              <a:solidFill>
                <a:schemeClr val="tx1">
                  <a:lumMod val="85000"/>
                  <a:lumOff val="15000"/>
                </a:schemeClr>
              </a:solidFill>
              <a:latin typeface="+mn-ea"/>
              <a:cs typeface="+mn-ea"/>
            </a:endParaRPr>
          </a:p>
        </p:txBody>
      </p:sp>
      <p:sp>
        <p:nvSpPr>
          <p:cNvPr id="2" name="矩形 1"/>
          <p:cNvSpPr/>
          <p:nvPr>
            <p:custDataLst>
              <p:tags r:id="rId3"/>
            </p:custDataLst>
          </p:nvPr>
        </p:nvSpPr>
        <p:spPr>
          <a:xfrm>
            <a:off x="4666561" y="4611229"/>
            <a:ext cx="6557062" cy="613452"/>
          </a:xfrm>
          <a:prstGeom prst="rect">
            <a:avLst/>
          </a:prstGeom>
          <a:noFill/>
        </p:spPr>
        <p:txBody>
          <a:bodyPr wrap="square" lIns="0" tIns="0" rIns="0" bIns="36000" rtlCol="0" anchor="b">
            <a:noAutofit/>
          </a:bodyPr>
          <a:p>
            <a:pPr>
              <a:spcBef>
                <a:spcPct val="0"/>
              </a:spcBef>
              <a:spcAft>
                <a:spcPct val="0"/>
              </a:spcAft>
            </a:pPr>
            <a:r>
              <a:rPr lang="zh-CN" altLang="en-US" b="1" dirty="0">
                <a:solidFill>
                  <a:schemeClr val="accent1"/>
                </a:solidFill>
                <a:latin typeface="+mn-ea"/>
                <a:cs typeface="+mn-ea"/>
              </a:rPr>
              <a:t>水手突破进入突破阶段【</a:t>
            </a:r>
            <a:r>
              <a:rPr lang="zh-CN" altLang="en-US" b="1" dirty="0">
                <a:solidFill>
                  <a:schemeClr val="accent1"/>
                </a:solidFill>
                <a:latin typeface="+mn-ea"/>
                <a:cs typeface="+mn-ea"/>
              </a:rPr>
              <a:t>变黄色】</a:t>
            </a:r>
            <a:endParaRPr lang="zh-CN" altLang="en-US" b="1" dirty="0">
              <a:solidFill>
                <a:schemeClr val="accent1"/>
              </a:solidFill>
              <a:latin typeface="+mn-ea"/>
              <a:cs typeface="+mn-ea"/>
            </a:endParaRPr>
          </a:p>
        </p:txBody>
      </p:sp>
      <p:sp>
        <p:nvSpPr>
          <p:cNvPr id="5" name="矩形 4"/>
          <p:cNvSpPr/>
          <p:nvPr>
            <p:custDataLst>
              <p:tags r:id="rId4"/>
            </p:custDataLst>
          </p:nvPr>
        </p:nvSpPr>
        <p:spPr>
          <a:xfrm>
            <a:off x="4666561" y="1891694"/>
            <a:ext cx="6557065" cy="1006664"/>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200" dirty="0">
                <a:solidFill>
                  <a:schemeClr val="tx1">
                    <a:lumMod val="85000"/>
                    <a:lumOff val="15000"/>
                  </a:schemeClr>
                </a:solidFill>
                <a:latin typeface="+mn-ea"/>
                <a:cs typeface="+mn-ea"/>
              </a:rPr>
              <a:t>有市场环境的配合，加上资金的参与，市场进入到进攻区域，那么会有持续的资金参与，此时的主题机会也是最强的部分，可以重点做</a:t>
            </a:r>
            <a:r>
              <a:rPr lang="zh-CN" altLang="en-US" sz="1200" dirty="0">
                <a:solidFill>
                  <a:schemeClr val="tx1">
                    <a:lumMod val="85000"/>
                    <a:lumOff val="15000"/>
                  </a:schemeClr>
                </a:solidFill>
                <a:latin typeface="+mn-ea"/>
                <a:cs typeface="+mn-ea"/>
              </a:rPr>
              <a:t>布局</a:t>
            </a:r>
            <a:endParaRPr lang="zh-CN" altLang="en-US" sz="1200" dirty="0">
              <a:solidFill>
                <a:schemeClr val="tx1">
                  <a:lumMod val="85000"/>
                  <a:lumOff val="15000"/>
                </a:schemeClr>
              </a:solidFill>
              <a:latin typeface="+mn-ea"/>
              <a:cs typeface="+mn-ea"/>
            </a:endParaRPr>
          </a:p>
        </p:txBody>
      </p:sp>
      <p:sp>
        <p:nvSpPr>
          <p:cNvPr id="9" name="矩形 8"/>
          <p:cNvSpPr/>
          <p:nvPr>
            <p:custDataLst>
              <p:tags r:id="rId5"/>
            </p:custDataLst>
          </p:nvPr>
        </p:nvSpPr>
        <p:spPr>
          <a:xfrm>
            <a:off x="4666561" y="1264625"/>
            <a:ext cx="6557062" cy="613452"/>
          </a:xfrm>
          <a:prstGeom prst="rect">
            <a:avLst/>
          </a:prstGeom>
          <a:noFill/>
        </p:spPr>
        <p:txBody>
          <a:bodyPr wrap="square" lIns="0" tIns="0" rIns="0" bIns="36000" rtlCol="0" anchor="b">
            <a:noAutofit/>
          </a:bodyPr>
          <a:p>
            <a:pPr>
              <a:spcBef>
                <a:spcPct val="0"/>
              </a:spcBef>
              <a:spcAft>
                <a:spcPct val="0"/>
              </a:spcAft>
            </a:pPr>
            <a:r>
              <a:rPr lang="zh-CN" altLang="en-US" b="1" dirty="0">
                <a:solidFill>
                  <a:schemeClr val="accent1"/>
                </a:solidFill>
                <a:latin typeface="+mn-ea"/>
                <a:cs typeface="+mn-ea"/>
              </a:rPr>
              <a:t>股价长期震荡，反复时间周期</a:t>
            </a:r>
            <a:r>
              <a:rPr lang="zh-CN" altLang="en-US" b="1" dirty="0">
                <a:solidFill>
                  <a:schemeClr val="accent1"/>
                </a:solidFill>
                <a:latin typeface="+mn-ea"/>
                <a:cs typeface="+mn-ea"/>
              </a:rPr>
              <a:t>长</a:t>
            </a:r>
            <a:endParaRPr lang="zh-CN" altLang="en-US" b="1" dirty="0">
              <a:solidFill>
                <a:schemeClr val="accent1"/>
              </a:solidFill>
              <a:latin typeface="+mn-ea"/>
              <a:cs typeface="+mn-ea"/>
            </a:endParaRPr>
          </a:p>
        </p:txBody>
      </p:sp>
      <p:sp>
        <p:nvSpPr>
          <p:cNvPr id="10" name="矩形 9"/>
          <p:cNvSpPr/>
          <p:nvPr>
            <p:custDataLst>
              <p:tags r:id="rId6"/>
            </p:custDataLst>
          </p:nvPr>
        </p:nvSpPr>
        <p:spPr>
          <a:xfrm>
            <a:off x="4666561" y="3569020"/>
            <a:ext cx="6557065" cy="1006664"/>
          </a:xfrm>
          <a:prstGeom prst="rect">
            <a:avLst/>
          </a:prstGeom>
          <a:noFill/>
        </p:spPr>
        <p:txBody>
          <a:bodyPr wrap="square" lIns="0" tIns="0" rIns="0" bIns="0" rtlCol="0" anchor="t" anchorCtr="0">
            <a:noAutofit/>
          </a:bodyPr>
          <a:p>
            <a:pPr>
              <a:lnSpc>
                <a:spcPct val="130000"/>
              </a:lnSpc>
              <a:spcBef>
                <a:spcPct val="0"/>
              </a:spcBef>
              <a:spcAft>
                <a:spcPct val="0"/>
              </a:spcAft>
            </a:pPr>
            <a:r>
              <a:rPr lang="en-US" sz="1200" dirty="0">
                <a:solidFill>
                  <a:schemeClr val="tx1">
                    <a:lumMod val="85000"/>
                    <a:lumOff val="15000"/>
                  </a:schemeClr>
                </a:solidFill>
                <a:latin typeface="+mn-ea"/>
                <a:cs typeface="+mn-ea"/>
              </a:rPr>
              <a:t>30</a:t>
            </a:r>
            <a:r>
              <a:rPr lang="zh-CN" altLang="en-US" sz="1200" dirty="0">
                <a:solidFill>
                  <a:schemeClr val="tx1">
                    <a:lumMod val="85000"/>
                    <a:lumOff val="15000"/>
                  </a:schemeClr>
                </a:solidFill>
                <a:latin typeface="+mn-ea"/>
                <a:cs typeface="+mn-ea"/>
              </a:rPr>
              <a:t>以上的控盘</a:t>
            </a:r>
            <a:r>
              <a:rPr lang="en-US" altLang="zh-CN" sz="1200" dirty="0">
                <a:solidFill>
                  <a:schemeClr val="tx1">
                    <a:lumMod val="85000"/>
                    <a:lumOff val="15000"/>
                  </a:schemeClr>
                </a:solidFill>
                <a:latin typeface="+mn-ea"/>
                <a:cs typeface="+mn-ea"/>
              </a:rPr>
              <a:t> </a:t>
            </a:r>
            <a:r>
              <a:rPr lang="zh-CN" altLang="en-US" sz="1200" dirty="0">
                <a:solidFill>
                  <a:schemeClr val="tx1">
                    <a:lumMod val="85000"/>
                    <a:lumOff val="15000"/>
                  </a:schemeClr>
                </a:solidFill>
                <a:latin typeface="+mn-ea"/>
                <a:cs typeface="+mn-ea"/>
              </a:rPr>
              <a:t>主力的行为才能逐步呈现，进入控盘期此时仓位可</a:t>
            </a:r>
            <a:r>
              <a:rPr lang="zh-CN" altLang="en-US" sz="1200" dirty="0">
                <a:solidFill>
                  <a:schemeClr val="tx1">
                    <a:lumMod val="85000"/>
                    <a:lumOff val="15000"/>
                  </a:schemeClr>
                </a:solidFill>
                <a:latin typeface="+mn-ea"/>
                <a:cs typeface="+mn-ea"/>
              </a:rPr>
              <a:t>重</a:t>
            </a:r>
            <a:endParaRPr lang="zh-CN" altLang="en-US" sz="1200" dirty="0">
              <a:solidFill>
                <a:schemeClr val="tx1">
                  <a:lumMod val="85000"/>
                  <a:lumOff val="15000"/>
                </a:schemeClr>
              </a:solidFill>
              <a:latin typeface="+mn-ea"/>
              <a:cs typeface="+mn-ea"/>
            </a:endParaRPr>
          </a:p>
        </p:txBody>
      </p:sp>
      <p:sp>
        <p:nvSpPr>
          <p:cNvPr id="11" name="矩形 10"/>
          <p:cNvSpPr/>
          <p:nvPr>
            <p:custDataLst>
              <p:tags r:id="rId7"/>
            </p:custDataLst>
          </p:nvPr>
        </p:nvSpPr>
        <p:spPr>
          <a:xfrm>
            <a:off x="4666561" y="2937927"/>
            <a:ext cx="6557062" cy="613452"/>
          </a:xfrm>
          <a:prstGeom prst="rect">
            <a:avLst/>
          </a:prstGeom>
          <a:noFill/>
        </p:spPr>
        <p:txBody>
          <a:bodyPr wrap="square" lIns="0" tIns="0" rIns="0" bIns="36000" rtlCol="0" anchor="b">
            <a:noAutofit/>
          </a:bodyPr>
          <a:p>
            <a:pPr lvl="0" algn="l">
              <a:buClrTx/>
              <a:buSzTx/>
              <a:buFontTx/>
            </a:pPr>
            <a:r>
              <a:rPr lang="zh-CN" altLang="en-US" b="1" dirty="0">
                <a:solidFill>
                  <a:schemeClr val="accent2"/>
                </a:solidFill>
                <a:latin typeface="+mn-ea"/>
                <a:cs typeface="+mn-ea"/>
                <a:sym typeface="+mn-ea"/>
              </a:rPr>
              <a:t>控盘持续</a:t>
            </a:r>
            <a:r>
              <a:rPr lang="zh-CN" altLang="en-US" b="1" dirty="0">
                <a:solidFill>
                  <a:schemeClr val="accent2"/>
                </a:solidFill>
                <a:latin typeface="+mn-ea"/>
                <a:cs typeface="+mn-ea"/>
                <a:sym typeface="+mn-ea"/>
              </a:rPr>
              <a:t>增加区域</a:t>
            </a:r>
            <a:endParaRPr lang="zh-CN" altLang="en-US" b="1" dirty="0">
              <a:solidFill>
                <a:schemeClr val="accent2"/>
              </a:solidFill>
              <a:latin typeface="+mn-ea"/>
              <a:cs typeface="+mn-ea"/>
              <a:sym typeface="+mn-ea"/>
            </a:endParaRPr>
          </a:p>
        </p:txBody>
      </p:sp>
      <p:sp>
        <p:nvSpPr>
          <p:cNvPr id="27" name="任意多边形: 形状 26"/>
          <p:cNvSpPr/>
          <p:nvPr>
            <p:custDataLst>
              <p:tags r:id="rId8"/>
            </p:custDataLst>
          </p:nvPr>
        </p:nvSpPr>
        <p:spPr>
          <a:xfrm>
            <a:off x="392430" y="1552339"/>
            <a:ext cx="3350754" cy="4410528"/>
          </a:xfrm>
          <a:custGeom>
            <a:avLst/>
            <a:gdLst>
              <a:gd name="connsiteX0" fmla="*/ 1084579 w 3172579"/>
              <a:gd name="connsiteY0" fmla="*/ 0 h 4176000"/>
              <a:gd name="connsiteX1" fmla="*/ 3172579 w 3172579"/>
              <a:gd name="connsiteY1" fmla="*/ 2088000 h 4176000"/>
              <a:gd name="connsiteX2" fmla="*/ 1084579 w 3172579"/>
              <a:gd name="connsiteY2" fmla="*/ 4176000 h 4176000"/>
              <a:gd name="connsiteX3" fmla="*/ 89315 w 3172579"/>
              <a:gd name="connsiteY3" fmla="*/ 3923990 h 4176000"/>
              <a:gd name="connsiteX4" fmla="*/ 0 w 3172579"/>
              <a:gd name="connsiteY4" fmla="*/ 3869730 h 4176000"/>
              <a:gd name="connsiteX5" fmla="*/ 0 w 3172579"/>
              <a:gd name="connsiteY5" fmla="*/ 306270 h 4176000"/>
              <a:gd name="connsiteX6" fmla="*/ 89315 w 3172579"/>
              <a:gd name="connsiteY6" fmla="*/ 252010 h 4176000"/>
              <a:gd name="connsiteX7" fmla="*/ 1084579 w 3172579"/>
              <a:gd name="connsiteY7" fmla="*/ 0 h 41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2579" h="4176000">
                <a:moveTo>
                  <a:pt x="1084579" y="0"/>
                </a:moveTo>
                <a:cubicBezTo>
                  <a:pt x="2237750" y="0"/>
                  <a:pt x="3172579" y="934829"/>
                  <a:pt x="3172579" y="2088000"/>
                </a:cubicBezTo>
                <a:cubicBezTo>
                  <a:pt x="3172579" y="3241171"/>
                  <a:pt x="2237750" y="4176000"/>
                  <a:pt x="1084579" y="4176000"/>
                </a:cubicBezTo>
                <a:cubicBezTo>
                  <a:pt x="724213" y="4176000"/>
                  <a:pt x="385170" y="4084708"/>
                  <a:pt x="89315" y="3923990"/>
                </a:cubicBezTo>
                <a:lnTo>
                  <a:pt x="0" y="3869730"/>
                </a:lnTo>
                <a:lnTo>
                  <a:pt x="0" y="306270"/>
                </a:lnTo>
                <a:lnTo>
                  <a:pt x="89315" y="252010"/>
                </a:lnTo>
                <a:cubicBezTo>
                  <a:pt x="385170" y="91292"/>
                  <a:pt x="724213" y="0"/>
                  <a:pt x="1084579" y="0"/>
                </a:cubicBezTo>
                <a:close/>
              </a:path>
            </a:pathLst>
          </a:custGeom>
          <a:noFill/>
          <a:ln>
            <a:gradFill>
              <a:gsLst>
                <a:gs pos="100000">
                  <a:schemeClr val="tx1">
                    <a:lumMod val="50000"/>
                    <a:lumOff val="50000"/>
                    <a:alpha val="30000"/>
                  </a:schemeClr>
                </a:gs>
                <a:gs pos="15000">
                  <a:srgbClr val="FFFFFF">
                    <a:lumMod val="20000"/>
                    <a:lumOff val="8000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12" name="椭圆 11"/>
          <p:cNvSpPr/>
          <p:nvPr>
            <p:custDataLst>
              <p:tags r:id="rId9"/>
            </p:custDataLst>
          </p:nvPr>
        </p:nvSpPr>
        <p:spPr>
          <a:xfrm>
            <a:off x="3399680" y="3433546"/>
            <a:ext cx="641824" cy="641824"/>
          </a:xfrm>
          <a:prstGeom prst="ellipse">
            <a:avLst/>
          </a:prstGeom>
          <a:solidFill>
            <a:schemeClr val="accent2"/>
          </a:solidFill>
          <a:ln>
            <a:gradFill>
              <a:gsLst>
                <a:gs pos="37000">
                  <a:srgbClr val="FFFFFF"/>
                </a:gs>
                <a:gs pos="0">
                  <a:schemeClr val="accent2">
                    <a:lumMod val="20000"/>
                    <a:lumOff val="80000"/>
                    <a:alpha val="100000"/>
                  </a:schemeClr>
                </a:gs>
                <a:gs pos="100000">
                  <a:srgbClr val="FFFFFF"/>
                </a:gs>
                <a:gs pos="71000">
                  <a:schemeClr val="accent2">
                    <a:lumMod val="20000"/>
                    <a:lumOff val="80000"/>
                    <a:alpha val="10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buClrTx/>
              <a:buSzTx/>
              <a:buFontTx/>
            </a:pPr>
            <a:r>
              <a:rPr lang="en-US" altLang="zh-CN" sz="1400" b="1">
                <a:solidFill>
                  <a:srgbClr val="FFFFFF"/>
                </a:solidFill>
                <a:latin typeface="+mn-ea"/>
                <a:cs typeface="+mn-ea"/>
                <a:sym typeface="+mn-ea"/>
              </a:rPr>
              <a:t>02</a:t>
            </a:r>
            <a:endParaRPr lang="en-US" altLang="zh-CN" sz="1400" b="1">
              <a:solidFill>
                <a:srgbClr val="FFFFFF"/>
              </a:solidFill>
              <a:latin typeface="+mn-ea"/>
              <a:cs typeface="+mn-ea"/>
              <a:sym typeface="+mn-ea"/>
            </a:endParaRPr>
          </a:p>
        </p:txBody>
      </p:sp>
      <p:sp>
        <p:nvSpPr>
          <p:cNvPr id="33" name="椭圆 32"/>
          <p:cNvSpPr/>
          <p:nvPr>
            <p:custDataLst>
              <p:tags r:id="rId10"/>
            </p:custDataLst>
          </p:nvPr>
        </p:nvSpPr>
        <p:spPr>
          <a:xfrm>
            <a:off x="2806144" y="1897059"/>
            <a:ext cx="641824" cy="641824"/>
          </a:xfrm>
          <a:prstGeom prst="ellipse">
            <a:avLst/>
          </a:prstGeom>
          <a:solidFill>
            <a:schemeClr val="accent1"/>
          </a:solidFill>
          <a:ln>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tIns="45720" bIns="45720" numCol="1" spcCol="0" rtlCol="0" fromWordArt="0" anchor="ctr" anchorCtr="0" forceAA="0" compatLnSpc="1">
            <a:noAutofit/>
          </a:bodyPr>
          <a:p>
            <a:pPr lvl="0" algn="ctr">
              <a:spcBef>
                <a:spcPct val="0"/>
              </a:spcBef>
              <a:spcAft>
                <a:spcPct val="0"/>
              </a:spcAft>
              <a:buClrTx/>
              <a:buSzTx/>
              <a:buFontTx/>
            </a:pPr>
            <a:r>
              <a:rPr lang="en-US" altLang="zh-CN" sz="1400" b="1">
                <a:solidFill>
                  <a:srgbClr val="FFFFFF"/>
                </a:solidFill>
                <a:latin typeface="+mn-ea"/>
                <a:cs typeface="+mn-ea"/>
                <a:sym typeface="+mn-ea"/>
              </a:rPr>
              <a:t>01</a:t>
            </a:r>
            <a:endParaRPr lang="en-US" altLang="zh-CN" sz="1400" b="1" dirty="0">
              <a:solidFill>
                <a:srgbClr val="FFFFFF"/>
              </a:solidFill>
              <a:latin typeface="+mn-ea"/>
              <a:cs typeface="+mn-ea"/>
              <a:sym typeface="+mn-ea"/>
            </a:endParaRPr>
          </a:p>
        </p:txBody>
      </p:sp>
      <p:sp>
        <p:nvSpPr>
          <p:cNvPr id="24" name="椭圆 23"/>
          <p:cNvSpPr/>
          <p:nvPr>
            <p:custDataLst>
              <p:tags r:id="rId11"/>
            </p:custDataLst>
          </p:nvPr>
        </p:nvSpPr>
        <p:spPr>
          <a:xfrm>
            <a:off x="2806144" y="4969363"/>
            <a:ext cx="641824" cy="641824"/>
          </a:xfrm>
          <a:prstGeom prst="ellipse">
            <a:avLst/>
          </a:prstGeom>
          <a:solidFill>
            <a:schemeClr val="accent1"/>
          </a:solidFill>
          <a:ln>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1400" b="1" dirty="0">
                <a:solidFill>
                  <a:srgbClr val="FFFFFF"/>
                </a:solidFill>
                <a:latin typeface="+mn-ea"/>
                <a:cs typeface="+mn-ea"/>
                <a:sym typeface="+mn-ea"/>
              </a:rPr>
              <a:t>03</a:t>
            </a:r>
            <a:endParaRPr lang="en-US" altLang="zh-CN" sz="1400" b="1" dirty="0">
              <a:solidFill>
                <a:srgbClr val="FFFFFF"/>
              </a:solidFill>
              <a:latin typeface="+mn-ea"/>
              <a:cs typeface="+mn-ea"/>
              <a:sym typeface="+mn-ea"/>
            </a:endParaRPr>
          </a:p>
        </p:txBody>
      </p:sp>
      <p:sp>
        <p:nvSpPr>
          <p:cNvPr id="13" name="椭圆 12"/>
          <p:cNvSpPr/>
          <p:nvPr>
            <p:custDataLst>
              <p:tags r:id="rId12"/>
            </p:custDataLst>
          </p:nvPr>
        </p:nvSpPr>
        <p:spPr>
          <a:xfrm>
            <a:off x="392430" y="2605949"/>
            <a:ext cx="2290982" cy="2290982"/>
          </a:xfrm>
          <a:prstGeom prst="ellipse">
            <a:avLst/>
          </a:prstGeom>
          <a:solidFill>
            <a:schemeClr val="accent1"/>
          </a:solidFill>
          <a:ln>
            <a:gradFill>
              <a:gsLst>
                <a:gs pos="37000">
                  <a:srgbClr val="FFFFFF"/>
                </a:gs>
                <a:gs pos="0">
                  <a:schemeClr val="accent1">
                    <a:lumMod val="45000"/>
                    <a:lumOff val="55000"/>
                    <a:alpha val="100000"/>
                  </a:schemeClr>
                </a:gs>
                <a:gs pos="100000">
                  <a:srgbClr val="FFFFFF"/>
                </a:gs>
                <a:gs pos="71000">
                  <a:schemeClr val="accent1">
                    <a:lumMod val="30000"/>
                    <a:lumOff val="70000"/>
                    <a:alpha val="10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2000" b="1" spc="150" dirty="0">
                <a:solidFill>
                  <a:srgbClr val="FFFFFF"/>
                </a:solidFill>
                <a:latin typeface="+mn-ea"/>
                <a:cs typeface="+mn-ea"/>
                <a:sym typeface="+mn-ea"/>
              </a:rPr>
              <a:t>主升浪</a:t>
            </a:r>
            <a:r>
              <a:rPr lang="zh-CN" altLang="en-US" sz="2000" b="1" spc="150" dirty="0">
                <a:solidFill>
                  <a:srgbClr val="FFFFFF"/>
                </a:solidFill>
                <a:latin typeface="+mn-ea"/>
                <a:cs typeface="+mn-ea"/>
                <a:sym typeface="+mn-ea"/>
              </a:rPr>
              <a:t>三部曲</a:t>
            </a:r>
            <a:endParaRPr lang="zh-CN" altLang="en-US" sz="2000" b="1" spc="150" dirty="0">
              <a:solidFill>
                <a:srgbClr val="FFFFFF"/>
              </a:solidFill>
              <a:latin typeface="+mn-ea"/>
              <a:cs typeface="+mn-ea"/>
              <a:sym typeface="+mn-ea"/>
            </a:endParaRPr>
          </a:p>
        </p:txBody>
      </p:sp>
    </p:spTree>
    <p:custDataLst>
      <p:tags r:id="rId1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67755" y="1737360"/>
            <a:ext cx="5437505" cy="3043555"/>
          </a:xfrm>
          <a:prstGeom prst="rect">
            <a:avLst/>
          </a:prstGeom>
          <a:noFill/>
        </p:spPr>
        <p:txBody>
          <a:bodyPr wrap="square" rtlCol="0">
            <a:noAutofit/>
          </a:bodyPr>
          <a:lstStyle/>
          <a:p>
            <a:pPr>
              <a:lnSpc>
                <a:spcPct val="190000"/>
              </a:lnSpc>
            </a:pPr>
            <a:r>
              <a:rPr lang="zh-CN" altLang="en-US"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当下市场的判断</a:t>
            </a:r>
            <a:r>
              <a:rPr lang="en-US" altLang="zh-CN"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 </a:t>
            </a:r>
            <a:endParaRPr lang="en-US" altLang="zh-CN"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endParaRPr>
          </a:p>
          <a:p>
            <a:pPr>
              <a:lnSpc>
                <a:spcPct val="190000"/>
              </a:lnSpc>
            </a:pPr>
            <a:r>
              <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十五五规划</a:t>
            </a:r>
            <a:endParaRPr lang="zh-CN" altLang="en-US" sz="32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endParaRPr>
          </a:p>
          <a:p>
            <a:pPr>
              <a:lnSpc>
                <a:spcPct val="190000"/>
              </a:lnSpc>
            </a:pPr>
            <a:r>
              <a:rPr lang="zh-CN" altLang="en-US"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建仓与</a:t>
            </a:r>
            <a:r>
              <a:rPr lang="zh-CN" altLang="en-US"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rPr>
              <a:t>买卖</a:t>
            </a:r>
            <a:endParaRPr lang="zh-CN" altLang="en-US" sz="2800">
              <a:ln>
                <a:noFill/>
              </a:ln>
              <a:solidFill>
                <a:schemeClr val="tx1">
                  <a:lumMod val="75000"/>
                  <a:lumOff val="25000"/>
                </a:schemeClr>
              </a:solidFill>
              <a:latin typeface="思源黑体 CN Normal" panose="020B0400000000000000" charset="-122"/>
              <a:ea typeface="思源黑体 CN Normal" panose="020B0400000000000000" charset="-122"/>
              <a:cs typeface="DIN Black" charset="0"/>
              <a:sym typeface="+mn-ea"/>
            </a:endParaRPr>
          </a:p>
        </p:txBody>
      </p:sp>
      <p:sp>
        <p:nvSpPr>
          <p:cNvPr id="3" name="文本框 2"/>
          <p:cNvSpPr txBox="1"/>
          <p:nvPr/>
        </p:nvSpPr>
        <p:spPr>
          <a:xfrm>
            <a:off x="5137785" y="1798638"/>
            <a:ext cx="955040" cy="2837815"/>
          </a:xfrm>
          <a:prstGeom prst="rect">
            <a:avLst/>
          </a:prstGeom>
          <a:noFill/>
        </p:spPr>
        <p:txBody>
          <a:bodyPr wrap="square" rtlCol="0">
            <a:spAutoFit/>
          </a:bodyPr>
          <a:lstStyle/>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3815" y="824230"/>
            <a:ext cx="11697335" cy="5466080"/>
          </a:xfrm>
          <a:prstGeom prst="rect">
            <a:avLst/>
          </a:prstGeom>
        </p:spPr>
      </p:pic>
      <p:sp>
        <p:nvSpPr>
          <p:cNvPr id="3" name="文本框 2"/>
          <p:cNvSpPr txBox="1"/>
          <p:nvPr/>
        </p:nvSpPr>
        <p:spPr>
          <a:xfrm>
            <a:off x="2132330" y="4869180"/>
            <a:ext cx="4064000" cy="368300"/>
          </a:xfrm>
          <a:prstGeom prst="rect">
            <a:avLst/>
          </a:prstGeom>
          <a:noFill/>
        </p:spPr>
        <p:txBody>
          <a:bodyPr wrap="square" rtlCol="0">
            <a:spAutoFit/>
          </a:bodyPr>
          <a:p>
            <a:r>
              <a:rPr lang="zh-CN" altLang="en-US" b="1"/>
              <a:t>小控盘没突破，</a:t>
            </a:r>
            <a:r>
              <a:rPr lang="zh-CN" altLang="en-US" b="1"/>
              <a:t>建个底仓先等着</a:t>
            </a:r>
            <a:endParaRPr lang="zh-CN" altLang="en-US" b="1"/>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95985" y="995045"/>
            <a:ext cx="10400030" cy="5367655"/>
          </a:xfrm>
          <a:prstGeom prst="rect">
            <a:avLst/>
          </a:prstGeom>
        </p:spPr>
      </p:pic>
      <p:sp>
        <p:nvSpPr>
          <p:cNvPr id="4" name="文本框 3"/>
          <p:cNvSpPr txBox="1"/>
          <p:nvPr/>
        </p:nvSpPr>
        <p:spPr>
          <a:xfrm>
            <a:off x="1874520" y="4319905"/>
            <a:ext cx="6096000" cy="368300"/>
          </a:xfrm>
          <a:prstGeom prst="rect">
            <a:avLst/>
          </a:prstGeom>
          <a:noFill/>
        </p:spPr>
        <p:txBody>
          <a:bodyPr wrap="square" rtlCol="0" anchor="t">
            <a:spAutoFit/>
          </a:bodyPr>
          <a:p>
            <a:r>
              <a:rPr lang="zh-CN" altLang="en-US" b="1">
                <a:sym typeface="+mn-ea"/>
              </a:rPr>
              <a:t>有控盘出突破，回撤黄色必加</a:t>
            </a:r>
            <a:r>
              <a:rPr lang="zh-CN" altLang="en-US" b="1">
                <a:sym typeface="+mn-ea"/>
              </a:rPr>
              <a:t>着</a:t>
            </a:r>
            <a:endParaRPr lang="zh-CN" altLang="en-US" b="1">
              <a:sym typeface="+mn-ea"/>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zh-CN" altLang="en-US" sz="4000" b="1">
                <a:solidFill>
                  <a:schemeClr val="bg1"/>
                </a:solidFill>
              </a:rPr>
              <a:t>按照控盘做</a:t>
            </a:r>
            <a:r>
              <a:rPr lang="zh-CN" altLang="en-US" sz="4000" b="1">
                <a:solidFill>
                  <a:schemeClr val="bg1"/>
                </a:solidFill>
              </a:rPr>
              <a:t>增减仓</a:t>
            </a:r>
            <a:endParaRPr lang="zh-CN" altLang="en-US" sz="4000" b="1">
              <a:solidFill>
                <a:schemeClr val="bg1"/>
              </a:solidFill>
            </a:endParaRPr>
          </a:p>
        </p:txBody>
      </p:sp>
      <p:pic>
        <p:nvPicPr>
          <p:cNvPr id="2" name="图片 1"/>
          <p:cNvPicPr>
            <a:picLocks noChangeAspect="1"/>
          </p:cNvPicPr>
          <p:nvPr/>
        </p:nvPicPr>
        <p:blipFill>
          <a:blip r:embed="rId2"/>
          <a:stretch>
            <a:fillRect/>
          </a:stretch>
        </p:blipFill>
        <p:spPr>
          <a:xfrm>
            <a:off x="-45085" y="1388745"/>
            <a:ext cx="6809740" cy="3911600"/>
          </a:xfrm>
          <a:prstGeom prst="rect">
            <a:avLst/>
          </a:prstGeom>
        </p:spPr>
      </p:pic>
      <p:pic>
        <p:nvPicPr>
          <p:cNvPr id="3" name="图片 2"/>
          <p:cNvPicPr>
            <a:picLocks noChangeAspect="1"/>
          </p:cNvPicPr>
          <p:nvPr/>
        </p:nvPicPr>
        <p:blipFill>
          <a:blip r:embed="rId3"/>
          <a:stretch>
            <a:fillRect/>
          </a:stretch>
        </p:blipFill>
        <p:spPr>
          <a:xfrm>
            <a:off x="6764655" y="1388745"/>
            <a:ext cx="5207000" cy="3848735"/>
          </a:xfrm>
          <a:prstGeom prst="rect">
            <a:avLst/>
          </a:prstGeom>
        </p:spPr>
      </p:pic>
      <p:sp>
        <p:nvSpPr>
          <p:cNvPr id="5" name="文本框 4"/>
          <p:cNvSpPr txBox="1"/>
          <p:nvPr/>
        </p:nvSpPr>
        <p:spPr>
          <a:xfrm>
            <a:off x="2454910" y="5564505"/>
            <a:ext cx="8805545" cy="922020"/>
          </a:xfrm>
          <a:prstGeom prst="rect">
            <a:avLst/>
          </a:prstGeom>
          <a:noFill/>
        </p:spPr>
        <p:txBody>
          <a:bodyPr wrap="square" rtlCol="0">
            <a:spAutoFit/>
          </a:bodyPr>
          <a:p>
            <a:r>
              <a:rPr lang="zh-CN" altLang="en-US"/>
              <a:t>高控盘</a:t>
            </a:r>
            <a:r>
              <a:rPr lang="en-US" altLang="zh-CN"/>
              <a:t>+</a:t>
            </a:r>
            <a:r>
              <a:rPr lang="zh-CN" altLang="en-US"/>
              <a:t>周线持续大涨</a:t>
            </a:r>
            <a:r>
              <a:rPr lang="en-US" altLang="zh-CN"/>
              <a:t>+</a:t>
            </a:r>
            <a:r>
              <a:rPr lang="zh-CN" altLang="en-US"/>
              <a:t>控盘</a:t>
            </a:r>
            <a:r>
              <a:rPr lang="zh-CN" altLang="en-US"/>
              <a:t>下降注意</a:t>
            </a:r>
            <a:r>
              <a:rPr lang="zh-CN" altLang="en-US"/>
              <a:t>风险</a:t>
            </a:r>
            <a:endParaRPr lang="zh-CN" altLang="en-US"/>
          </a:p>
          <a:p>
            <a:r>
              <a:rPr lang="zh-CN" altLang="en-US"/>
              <a:t>低控盘增加</a:t>
            </a:r>
            <a:r>
              <a:rPr lang="en-US" altLang="zh-CN"/>
              <a:t>20-30</a:t>
            </a:r>
            <a:r>
              <a:rPr lang="zh-CN" altLang="en-US"/>
              <a:t>左右适合加重仓位</a:t>
            </a:r>
            <a:r>
              <a:rPr lang="en-US" altLang="zh-CN"/>
              <a:t> </a:t>
            </a:r>
            <a:r>
              <a:rPr lang="zh-CN" altLang="en-US"/>
              <a:t>，无控盘底仓</a:t>
            </a:r>
            <a:r>
              <a:rPr lang="zh-CN" altLang="en-US"/>
              <a:t>持股</a:t>
            </a:r>
            <a:endParaRPr lang="zh-CN" altLang="en-US"/>
          </a:p>
          <a:p>
            <a:r>
              <a:rPr lang="zh-CN" altLang="en-US"/>
              <a:t>潜伏类品种是底仓，形成持续控盘则加仓，到</a:t>
            </a:r>
            <a:r>
              <a:rPr lang="en-US" altLang="zh-CN"/>
              <a:t>30</a:t>
            </a:r>
            <a:r>
              <a:rPr lang="zh-CN" altLang="en-US"/>
              <a:t>以上逐步开始有中线大资金</a:t>
            </a:r>
            <a:endParaRPr lang="zh-CN" altLang="en-US"/>
          </a:p>
        </p:txBody>
      </p:sp>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总 拷贝"/>
          <p:cNvPicPr>
            <a:picLocks noChangeAspect="1"/>
          </p:cNvPicPr>
          <p:nvPr/>
        </p:nvPicPr>
        <p:blipFill>
          <a:blip r:embed="rId1"/>
          <a:stretch>
            <a:fillRect/>
          </a:stretch>
        </p:blipFill>
        <p:spPr>
          <a:xfrm>
            <a:off x="0" y="0"/>
            <a:ext cx="12192635" cy="6858635"/>
          </a:xfrm>
          <a:prstGeom prst="rect">
            <a:avLst/>
          </a:prstGeom>
        </p:spPr>
      </p:pic>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01</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755265"/>
            <a:ext cx="8473440" cy="1014730"/>
          </a:xfrm>
          <a:prstGeom prst="rect">
            <a:avLst/>
          </a:prstGeom>
          <a:noFill/>
        </p:spPr>
        <p:txBody>
          <a:bodyPr wrap="square" rtlCol="0">
            <a:spAutoFit/>
          </a:bodyPr>
          <a:lstStyle/>
          <a:p>
            <a:pPr algn="ct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当下市场的</a:t>
            </a: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判断</a:t>
            </a:r>
            <a:endPar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521970"/>
          </a:xfrm>
          <a:prstGeom prst="rect">
            <a:avLst/>
          </a:prstGeom>
          <a:noFill/>
        </p:spPr>
        <p:txBody>
          <a:bodyPr wrap="square" rtlCol="0">
            <a:spAutoFit/>
          </a:bodyPr>
          <a:lstStyle/>
          <a:p>
            <a:pPr algn="ctr"/>
            <a:r>
              <a:rPr lang="zh-CN" altLang="en-US" sz="2800" b="1">
                <a:solidFill>
                  <a:schemeClr val="bg1"/>
                </a:solidFill>
              </a:rPr>
              <a:t>深化资本市场，扩大</a:t>
            </a:r>
            <a:r>
              <a:rPr lang="zh-CN" altLang="en-US" sz="2800" b="1">
                <a:solidFill>
                  <a:schemeClr val="bg1"/>
                </a:solidFill>
              </a:rPr>
              <a:t>消费</a:t>
            </a:r>
            <a:endParaRPr lang="zh-CN" altLang="en-US" sz="2800" b="1">
              <a:solidFill>
                <a:schemeClr val="bg1"/>
              </a:solidFill>
            </a:endParaRPr>
          </a:p>
        </p:txBody>
      </p:sp>
      <p:pic>
        <p:nvPicPr>
          <p:cNvPr id="6" name="图片 5"/>
          <p:cNvPicPr>
            <a:picLocks noChangeAspect="1"/>
          </p:cNvPicPr>
          <p:nvPr/>
        </p:nvPicPr>
        <p:blipFill>
          <a:blip r:embed="rId2"/>
          <a:stretch>
            <a:fillRect/>
          </a:stretch>
        </p:blipFill>
        <p:spPr>
          <a:xfrm>
            <a:off x="410845" y="735330"/>
            <a:ext cx="11595100" cy="5410200"/>
          </a:xfrm>
          <a:prstGeom prst="rect">
            <a:avLst/>
          </a:prstGeom>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8895" y="0"/>
            <a:ext cx="12191365" cy="645160"/>
          </a:xfrm>
          <a:prstGeom prst="rect">
            <a:avLst/>
          </a:prstGeom>
          <a:noFill/>
        </p:spPr>
        <p:txBody>
          <a:bodyPr wrap="square" rtlCol="0">
            <a:spAutoFit/>
          </a:bodyPr>
          <a:lstStyle/>
          <a:p>
            <a:pPr algn="ctr"/>
            <a:r>
              <a:rPr lang="en-US" altLang="zh-CN" sz="3600" b="1">
                <a:solidFill>
                  <a:schemeClr val="bg1"/>
                </a:solidFill>
              </a:rPr>
              <a:t>10</a:t>
            </a:r>
            <a:r>
              <a:rPr lang="zh-CN" altLang="en-US" sz="3600" b="1">
                <a:solidFill>
                  <a:schemeClr val="bg1"/>
                </a:solidFill>
              </a:rPr>
              <a:t>月份的不确定</a:t>
            </a:r>
            <a:r>
              <a:rPr lang="zh-CN" altLang="en-US" sz="3600" b="1">
                <a:solidFill>
                  <a:schemeClr val="bg1"/>
                </a:solidFill>
              </a:rPr>
              <a:t>因素</a:t>
            </a:r>
            <a:endParaRPr lang="zh-CN" altLang="en-US" sz="3600" b="1">
              <a:solidFill>
                <a:schemeClr val="bg1"/>
              </a:solidFill>
            </a:endParaRPr>
          </a:p>
        </p:txBody>
      </p:sp>
      <p:sp>
        <p:nvSpPr>
          <p:cNvPr id="3" name="任意多边形 2"/>
          <p:cNvSpPr/>
          <p:nvPr>
            <p:custDataLst>
              <p:tags r:id="rId2"/>
            </p:custDataLst>
          </p:nvPr>
        </p:nvSpPr>
        <p:spPr>
          <a:xfrm>
            <a:off x="4998403" y="2058988"/>
            <a:ext cx="2027555" cy="2027555"/>
          </a:xfrm>
          <a:custGeom>
            <a:avLst/>
            <a:gdLst>
              <a:gd name="connsiteX0" fmla="*/ 1989 w 3929"/>
              <a:gd name="connsiteY0" fmla="*/ 3929 h 3929"/>
              <a:gd name="connsiteX1" fmla="*/ 1965 w 3929"/>
              <a:gd name="connsiteY1" fmla="*/ 3929 h 3929"/>
              <a:gd name="connsiteX2" fmla="*/ 0 w 3929"/>
              <a:gd name="connsiteY2" fmla="*/ 1965 h 3929"/>
              <a:gd name="connsiteX3" fmla="*/ 1965 w 3929"/>
              <a:gd name="connsiteY3" fmla="*/ 0 h 3929"/>
              <a:gd name="connsiteX4" fmla="*/ 3929 w 3929"/>
              <a:gd name="connsiteY4" fmla="*/ 1965 h 3929"/>
              <a:gd name="connsiteX5" fmla="*/ 3775 w 3929"/>
              <a:gd name="connsiteY5" fmla="*/ 2729 h 3929"/>
              <a:gd name="connsiteX6" fmla="*/ 3759 w 3929"/>
              <a:gd name="connsiteY6" fmla="*/ 2764 h 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 h="3929">
                <a:moveTo>
                  <a:pt x="1989" y="3929"/>
                </a:moveTo>
                <a:lnTo>
                  <a:pt x="1965" y="3929"/>
                </a:lnTo>
                <a:cubicBezTo>
                  <a:pt x="880" y="3929"/>
                  <a:pt x="0" y="3049"/>
                  <a:pt x="0" y="1965"/>
                </a:cubicBezTo>
                <a:cubicBezTo>
                  <a:pt x="0" y="880"/>
                  <a:pt x="880" y="0"/>
                  <a:pt x="1965" y="0"/>
                </a:cubicBezTo>
                <a:cubicBezTo>
                  <a:pt x="3049" y="0"/>
                  <a:pt x="3929" y="880"/>
                  <a:pt x="3929" y="1965"/>
                </a:cubicBezTo>
                <a:cubicBezTo>
                  <a:pt x="3929" y="2236"/>
                  <a:pt x="3874" y="2494"/>
                  <a:pt x="3775" y="2729"/>
                </a:cubicBezTo>
                <a:lnTo>
                  <a:pt x="3759" y="2764"/>
                </a:lnTo>
              </a:path>
            </a:pathLst>
          </a:custGeom>
          <a:noFill/>
          <a:ln w="50800" cap="rnd">
            <a:gradFill>
              <a:gsLst>
                <a:gs pos="0">
                  <a:schemeClr val="accent1">
                    <a:alpha val="60000"/>
                  </a:schemeClr>
                </a:gs>
                <a:gs pos="80000">
                  <a:schemeClr val="accent1">
                    <a:alpha val="100000"/>
                  </a:schemeClr>
                </a:gs>
              </a:gsLst>
              <a:lin ang="8100000" scaled="1"/>
            </a:gradFill>
            <a:tailEnd type="arrow" w="lg" len="sm"/>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sp>
        <p:nvSpPr>
          <p:cNvPr id="6" name="任意多边形 5"/>
          <p:cNvSpPr/>
          <p:nvPr>
            <p:custDataLst>
              <p:tags r:id="rId3"/>
            </p:custDataLst>
          </p:nvPr>
        </p:nvSpPr>
        <p:spPr>
          <a:xfrm rot="7200000">
            <a:off x="5903913" y="3572193"/>
            <a:ext cx="2027555" cy="2027555"/>
          </a:xfrm>
          <a:custGeom>
            <a:avLst/>
            <a:gdLst>
              <a:gd name="connsiteX0" fmla="*/ 1989 w 3929"/>
              <a:gd name="connsiteY0" fmla="*/ 3929 h 3929"/>
              <a:gd name="connsiteX1" fmla="*/ 1965 w 3929"/>
              <a:gd name="connsiteY1" fmla="*/ 3929 h 3929"/>
              <a:gd name="connsiteX2" fmla="*/ 0 w 3929"/>
              <a:gd name="connsiteY2" fmla="*/ 1965 h 3929"/>
              <a:gd name="connsiteX3" fmla="*/ 1965 w 3929"/>
              <a:gd name="connsiteY3" fmla="*/ 0 h 3929"/>
              <a:gd name="connsiteX4" fmla="*/ 3929 w 3929"/>
              <a:gd name="connsiteY4" fmla="*/ 1965 h 3929"/>
              <a:gd name="connsiteX5" fmla="*/ 3775 w 3929"/>
              <a:gd name="connsiteY5" fmla="*/ 2729 h 3929"/>
              <a:gd name="connsiteX6" fmla="*/ 3759 w 3929"/>
              <a:gd name="connsiteY6" fmla="*/ 2764 h 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 h="3929">
                <a:moveTo>
                  <a:pt x="1989" y="3929"/>
                </a:moveTo>
                <a:lnTo>
                  <a:pt x="1965" y="3929"/>
                </a:lnTo>
                <a:cubicBezTo>
                  <a:pt x="880" y="3929"/>
                  <a:pt x="0" y="3049"/>
                  <a:pt x="0" y="1965"/>
                </a:cubicBezTo>
                <a:cubicBezTo>
                  <a:pt x="0" y="880"/>
                  <a:pt x="880" y="0"/>
                  <a:pt x="1965" y="0"/>
                </a:cubicBezTo>
                <a:cubicBezTo>
                  <a:pt x="3049" y="0"/>
                  <a:pt x="3929" y="880"/>
                  <a:pt x="3929" y="1965"/>
                </a:cubicBezTo>
                <a:cubicBezTo>
                  <a:pt x="3929" y="2236"/>
                  <a:pt x="3874" y="2494"/>
                  <a:pt x="3775" y="2729"/>
                </a:cubicBezTo>
                <a:lnTo>
                  <a:pt x="3759" y="2764"/>
                </a:lnTo>
              </a:path>
            </a:pathLst>
          </a:custGeom>
          <a:noFill/>
          <a:ln w="50800" cap="rnd">
            <a:gradFill>
              <a:gsLst>
                <a:gs pos="0">
                  <a:schemeClr val="accent2">
                    <a:alpha val="40000"/>
                  </a:schemeClr>
                </a:gs>
                <a:gs pos="80000">
                  <a:schemeClr val="accent2">
                    <a:alpha val="100000"/>
                  </a:schemeClr>
                </a:gs>
              </a:gsLst>
              <a:lin ang="8100000" scaled="1"/>
            </a:gradFill>
            <a:tailEnd type="arrow" w="lg" len="sm"/>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sp>
        <p:nvSpPr>
          <p:cNvPr id="2" name="任意多边形 1"/>
          <p:cNvSpPr/>
          <p:nvPr>
            <p:custDataLst>
              <p:tags r:id="rId4"/>
            </p:custDataLst>
          </p:nvPr>
        </p:nvSpPr>
        <p:spPr>
          <a:xfrm rot="14400000">
            <a:off x="4146868" y="3595052"/>
            <a:ext cx="2027555" cy="2027555"/>
          </a:xfrm>
          <a:custGeom>
            <a:avLst/>
            <a:gdLst>
              <a:gd name="connsiteX0" fmla="*/ 1989 w 3929"/>
              <a:gd name="connsiteY0" fmla="*/ 3929 h 3929"/>
              <a:gd name="connsiteX1" fmla="*/ 1965 w 3929"/>
              <a:gd name="connsiteY1" fmla="*/ 3929 h 3929"/>
              <a:gd name="connsiteX2" fmla="*/ 0 w 3929"/>
              <a:gd name="connsiteY2" fmla="*/ 1965 h 3929"/>
              <a:gd name="connsiteX3" fmla="*/ 1965 w 3929"/>
              <a:gd name="connsiteY3" fmla="*/ 0 h 3929"/>
              <a:gd name="connsiteX4" fmla="*/ 3929 w 3929"/>
              <a:gd name="connsiteY4" fmla="*/ 1965 h 3929"/>
              <a:gd name="connsiteX5" fmla="*/ 3775 w 3929"/>
              <a:gd name="connsiteY5" fmla="*/ 2729 h 3929"/>
              <a:gd name="connsiteX6" fmla="*/ 3759 w 3929"/>
              <a:gd name="connsiteY6" fmla="*/ 2764 h 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 h="3929">
                <a:moveTo>
                  <a:pt x="1989" y="3929"/>
                </a:moveTo>
                <a:lnTo>
                  <a:pt x="1965" y="3929"/>
                </a:lnTo>
                <a:cubicBezTo>
                  <a:pt x="880" y="3929"/>
                  <a:pt x="0" y="3049"/>
                  <a:pt x="0" y="1965"/>
                </a:cubicBezTo>
                <a:cubicBezTo>
                  <a:pt x="0" y="880"/>
                  <a:pt x="880" y="0"/>
                  <a:pt x="1965" y="0"/>
                </a:cubicBezTo>
                <a:cubicBezTo>
                  <a:pt x="3049" y="0"/>
                  <a:pt x="3929" y="880"/>
                  <a:pt x="3929" y="1965"/>
                </a:cubicBezTo>
                <a:cubicBezTo>
                  <a:pt x="3929" y="2236"/>
                  <a:pt x="3874" y="2494"/>
                  <a:pt x="3775" y="2729"/>
                </a:cubicBezTo>
                <a:lnTo>
                  <a:pt x="3759" y="2764"/>
                </a:lnTo>
              </a:path>
            </a:pathLst>
          </a:custGeom>
          <a:noFill/>
          <a:ln w="50800" cap="rnd">
            <a:gradFill>
              <a:gsLst>
                <a:gs pos="0">
                  <a:schemeClr val="accent1">
                    <a:alpha val="60000"/>
                  </a:schemeClr>
                </a:gs>
                <a:gs pos="80000">
                  <a:schemeClr val="accent1">
                    <a:alpha val="100000"/>
                  </a:schemeClr>
                </a:gs>
              </a:gsLst>
              <a:lin ang="8100000" scaled="1"/>
            </a:gradFill>
            <a:tailEnd type="arrow" w="lg" len="sm"/>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b="1">
              <a:solidFill>
                <a:schemeClr val="lt1"/>
              </a:solidFill>
            </a:endParaRPr>
          </a:p>
        </p:txBody>
      </p:sp>
      <p:sp>
        <p:nvSpPr>
          <p:cNvPr id="18" name="矩形 17"/>
          <p:cNvSpPr/>
          <p:nvPr>
            <p:custDataLst>
              <p:tags r:id="rId5"/>
            </p:custDataLst>
          </p:nvPr>
        </p:nvSpPr>
        <p:spPr>
          <a:xfrm>
            <a:off x="7342505" y="2303780"/>
            <a:ext cx="3266440" cy="10471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gn="l">
              <a:lnSpc>
                <a:spcPct val="140000"/>
              </a:lnSpc>
              <a:spcBef>
                <a:spcPct val="0"/>
              </a:spcBef>
              <a:spcAft>
                <a:spcPct val="0"/>
              </a:spcAft>
            </a:pPr>
            <a:r>
              <a:rPr lang="zh-CN" altLang="en-US" sz="1400" kern="0" spc="0" dirty="0">
                <a:ln>
                  <a:noFill/>
                  <a:prstDash val="sysDot"/>
                </a:ln>
                <a:solidFill>
                  <a:schemeClr val="tx1">
                    <a:lumMod val="85000"/>
                    <a:lumOff val="15000"/>
                  </a:schemeClr>
                </a:solidFill>
                <a:latin typeface="+mn-ea"/>
                <a:ea typeface="+mn-ea"/>
                <a:sym typeface="+mn-ea"/>
              </a:rPr>
              <a:t>基金公司以及机构们通过深入研读十五五规划，开始寻找市场新的投资机遇，需要等待的是政策落地到</a:t>
            </a:r>
            <a:r>
              <a:rPr lang="zh-CN" altLang="en-US" sz="1400" kern="0" spc="0" dirty="0">
                <a:ln>
                  <a:noFill/>
                  <a:prstDash val="sysDot"/>
                </a:ln>
                <a:solidFill>
                  <a:schemeClr val="tx1">
                    <a:lumMod val="85000"/>
                    <a:lumOff val="15000"/>
                  </a:schemeClr>
                </a:solidFill>
                <a:latin typeface="+mn-ea"/>
                <a:ea typeface="+mn-ea"/>
                <a:sym typeface="+mn-ea"/>
              </a:rPr>
              <a:t>哪一方面。</a:t>
            </a:r>
            <a:endParaRPr lang="zh-CN" altLang="en-US" sz="1400" kern="0" spc="0" dirty="0">
              <a:ln>
                <a:noFill/>
                <a:prstDash val="sysDot"/>
              </a:ln>
              <a:solidFill>
                <a:schemeClr val="tx1">
                  <a:lumMod val="85000"/>
                  <a:lumOff val="15000"/>
                </a:schemeClr>
              </a:solidFill>
              <a:latin typeface="+mn-ea"/>
              <a:ea typeface="+mn-ea"/>
              <a:sym typeface="+mn-ea"/>
            </a:endParaRPr>
          </a:p>
        </p:txBody>
      </p:sp>
      <p:sp>
        <p:nvSpPr>
          <p:cNvPr id="19" name="矩形 18"/>
          <p:cNvSpPr/>
          <p:nvPr>
            <p:custDataLst>
              <p:tags r:id="rId6"/>
            </p:custDataLst>
          </p:nvPr>
        </p:nvSpPr>
        <p:spPr>
          <a:xfrm>
            <a:off x="8047355" y="4344035"/>
            <a:ext cx="3147695" cy="1397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gn="l">
              <a:lnSpc>
                <a:spcPct val="140000"/>
              </a:lnSpc>
              <a:spcBef>
                <a:spcPct val="0"/>
              </a:spcBef>
              <a:spcAft>
                <a:spcPct val="0"/>
              </a:spcAft>
            </a:pPr>
            <a:r>
              <a:rPr lang="zh-CN" altLang="en-US" sz="1400" kern="0" spc="0" dirty="0">
                <a:ln>
                  <a:noFill/>
                  <a:prstDash val="sysDot"/>
                </a:ln>
                <a:solidFill>
                  <a:schemeClr val="tx1">
                    <a:lumMod val="85000"/>
                    <a:lumOff val="15000"/>
                  </a:schemeClr>
                </a:solidFill>
                <a:latin typeface="+mn-ea"/>
                <a:ea typeface="+mn-ea"/>
                <a:sym typeface="+mn-ea"/>
              </a:rPr>
              <a:t>大资金要等不确定因素落地，其中包括美联储降息以及谈判的情况，从今天来看，中美在一些领域达成一致观点，关税延迟</a:t>
            </a:r>
            <a:r>
              <a:rPr lang="zh-CN" altLang="en-US" sz="1400" kern="0" spc="0" dirty="0">
                <a:ln>
                  <a:noFill/>
                  <a:prstDash val="sysDot"/>
                </a:ln>
                <a:solidFill>
                  <a:schemeClr val="tx1">
                    <a:lumMod val="85000"/>
                    <a:lumOff val="15000"/>
                  </a:schemeClr>
                </a:solidFill>
                <a:latin typeface="+mn-ea"/>
                <a:ea typeface="+mn-ea"/>
                <a:sym typeface="+mn-ea"/>
              </a:rPr>
              <a:t>一年</a:t>
            </a:r>
            <a:endParaRPr lang="zh-CN" altLang="en-US" sz="1400" kern="0" spc="0" dirty="0">
              <a:ln>
                <a:noFill/>
                <a:prstDash val="sysDot"/>
              </a:ln>
              <a:solidFill>
                <a:schemeClr val="tx1">
                  <a:lumMod val="85000"/>
                  <a:lumOff val="15000"/>
                </a:schemeClr>
              </a:solidFill>
              <a:latin typeface="+mn-ea"/>
              <a:ea typeface="+mn-ea"/>
              <a:sym typeface="+mn-ea"/>
            </a:endParaRPr>
          </a:p>
        </p:txBody>
      </p:sp>
      <p:sp>
        <p:nvSpPr>
          <p:cNvPr id="20" name="矩形 19"/>
          <p:cNvSpPr/>
          <p:nvPr>
            <p:custDataLst>
              <p:tags r:id="rId7"/>
            </p:custDataLst>
          </p:nvPr>
        </p:nvSpPr>
        <p:spPr>
          <a:xfrm>
            <a:off x="441325" y="4272280"/>
            <a:ext cx="3287395" cy="1243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gn="r">
              <a:lnSpc>
                <a:spcPct val="140000"/>
              </a:lnSpc>
              <a:spcBef>
                <a:spcPct val="0"/>
              </a:spcBef>
              <a:spcAft>
                <a:spcPct val="0"/>
              </a:spcAft>
            </a:pPr>
            <a:r>
              <a:rPr lang="en-US" altLang="zh-CN" sz="1400" kern="0" spc="0" dirty="0">
                <a:ln>
                  <a:noFill/>
                  <a:prstDash val="sysDot"/>
                </a:ln>
                <a:solidFill>
                  <a:schemeClr val="tx1">
                    <a:lumMod val="85000"/>
                    <a:lumOff val="15000"/>
                  </a:schemeClr>
                </a:solidFill>
                <a:latin typeface="+mn-ea"/>
                <a:ea typeface="+mn-ea"/>
                <a:sym typeface="+mn-ea"/>
              </a:rPr>
              <a:t>10</a:t>
            </a:r>
            <a:r>
              <a:rPr lang="zh-CN" altLang="en-US" sz="1400" kern="0" spc="0" dirty="0">
                <a:ln>
                  <a:noFill/>
                  <a:prstDash val="sysDot"/>
                </a:ln>
                <a:solidFill>
                  <a:schemeClr val="tx1">
                    <a:lumMod val="85000"/>
                    <a:lumOff val="15000"/>
                  </a:schemeClr>
                </a:solidFill>
                <a:latin typeface="+mn-ea"/>
                <a:ea typeface="+mn-ea"/>
                <a:sym typeface="+mn-ea"/>
              </a:rPr>
              <a:t>月份就是业绩纰漏的密集区域，有些主力会通过业绩的一些利好或者利空来完成对股价的打压和拉升的形成，甚至有主力会借助利好消息，挖坑</a:t>
            </a:r>
            <a:r>
              <a:rPr lang="zh-CN" altLang="en-US" sz="1400" kern="0" spc="0" dirty="0">
                <a:ln>
                  <a:noFill/>
                  <a:prstDash val="sysDot"/>
                </a:ln>
                <a:solidFill>
                  <a:schemeClr val="tx1">
                    <a:lumMod val="85000"/>
                    <a:lumOff val="15000"/>
                  </a:schemeClr>
                </a:solidFill>
                <a:latin typeface="+mn-ea"/>
                <a:ea typeface="+mn-ea"/>
                <a:sym typeface="+mn-ea"/>
              </a:rPr>
              <a:t>洗盘</a:t>
            </a:r>
            <a:endParaRPr lang="zh-CN" altLang="en-US" sz="1400" kern="0" spc="0" dirty="0">
              <a:ln>
                <a:noFill/>
                <a:prstDash val="sysDot"/>
              </a:ln>
              <a:solidFill>
                <a:schemeClr val="tx1">
                  <a:lumMod val="85000"/>
                  <a:lumOff val="15000"/>
                </a:schemeClr>
              </a:solidFill>
              <a:latin typeface="+mn-ea"/>
              <a:ea typeface="+mn-ea"/>
              <a:sym typeface="+mn-ea"/>
            </a:endParaRPr>
          </a:p>
        </p:txBody>
      </p:sp>
      <p:sp>
        <p:nvSpPr>
          <p:cNvPr id="31" name="矩形 30"/>
          <p:cNvSpPr/>
          <p:nvPr>
            <p:custDataLst>
              <p:tags r:id="rId8"/>
            </p:custDataLst>
          </p:nvPr>
        </p:nvSpPr>
        <p:spPr>
          <a:xfrm>
            <a:off x="7342188" y="1882458"/>
            <a:ext cx="2894330" cy="271145"/>
          </a:xfrm>
          <a:prstGeom prst="rect">
            <a:avLst/>
          </a:prstGeom>
          <a:noFill/>
        </p:spPr>
        <p:txBody>
          <a:bodyPr wrap="square" lIns="0" tIns="0" rIns="0" bIns="0" rtlCol="0" anchor="b" anchorCtr="0">
            <a:noAutofit/>
          </a:bodyPr>
          <a:p>
            <a:pPr algn="just">
              <a:spcBef>
                <a:spcPct val="0"/>
              </a:spcBef>
              <a:spcAft>
                <a:spcPct val="0"/>
              </a:spcAft>
            </a:pPr>
            <a:r>
              <a:rPr lang="zh-CN" altLang="en-US" b="1">
                <a:solidFill>
                  <a:schemeClr val="accent1"/>
                </a:solidFill>
                <a:latin typeface="+mn-ea"/>
                <a:cs typeface="+mn-ea"/>
                <a:sym typeface="+mn-ea"/>
              </a:rPr>
              <a:t>关于四中全会十五五</a:t>
            </a:r>
            <a:r>
              <a:rPr lang="zh-CN" altLang="en-US" b="1">
                <a:solidFill>
                  <a:schemeClr val="accent1"/>
                </a:solidFill>
                <a:latin typeface="+mn-ea"/>
                <a:cs typeface="+mn-ea"/>
                <a:sym typeface="+mn-ea"/>
              </a:rPr>
              <a:t>规划</a:t>
            </a:r>
            <a:endParaRPr lang="zh-CN" altLang="en-US" b="1">
              <a:solidFill>
                <a:schemeClr val="accent1"/>
              </a:solidFill>
              <a:latin typeface="+mn-ea"/>
              <a:cs typeface="+mn-ea"/>
              <a:sym typeface="+mn-ea"/>
            </a:endParaRPr>
          </a:p>
        </p:txBody>
      </p:sp>
      <p:sp>
        <p:nvSpPr>
          <p:cNvPr id="22" name="矩形 21"/>
          <p:cNvSpPr/>
          <p:nvPr>
            <p:custDataLst>
              <p:tags r:id="rId9"/>
            </p:custDataLst>
          </p:nvPr>
        </p:nvSpPr>
        <p:spPr>
          <a:xfrm>
            <a:off x="828993" y="3849053"/>
            <a:ext cx="2899410" cy="271145"/>
          </a:xfrm>
          <a:prstGeom prst="rect">
            <a:avLst/>
          </a:prstGeom>
          <a:noFill/>
        </p:spPr>
        <p:txBody>
          <a:bodyPr wrap="square" lIns="0" tIns="0" rIns="0" bIns="0" rtlCol="0" anchor="b" anchorCtr="0">
            <a:noAutofit/>
          </a:bodyPr>
          <a:p>
            <a:pPr algn="r">
              <a:spcBef>
                <a:spcPct val="0"/>
              </a:spcBef>
              <a:spcAft>
                <a:spcPct val="0"/>
              </a:spcAft>
            </a:pPr>
            <a:r>
              <a:rPr lang="zh-CN" altLang="en-US" b="1">
                <a:solidFill>
                  <a:schemeClr val="accent1"/>
                </a:solidFill>
                <a:latin typeface="+mn-ea"/>
                <a:cs typeface="+mn-ea"/>
                <a:sym typeface="+mn-ea"/>
              </a:rPr>
              <a:t>关于公司业绩</a:t>
            </a:r>
            <a:r>
              <a:rPr lang="zh-CN" altLang="en-US" b="1">
                <a:solidFill>
                  <a:schemeClr val="accent1"/>
                </a:solidFill>
                <a:latin typeface="+mn-ea"/>
                <a:cs typeface="+mn-ea"/>
                <a:sym typeface="+mn-ea"/>
              </a:rPr>
              <a:t>问题</a:t>
            </a:r>
            <a:endParaRPr lang="zh-CN" altLang="en-US" b="1">
              <a:solidFill>
                <a:schemeClr val="accent1"/>
              </a:solidFill>
              <a:latin typeface="+mn-ea"/>
              <a:cs typeface="+mn-ea"/>
              <a:sym typeface="+mn-ea"/>
            </a:endParaRPr>
          </a:p>
        </p:txBody>
      </p:sp>
      <p:sp>
        <p:nvSpPr>
          <p:cNvPr id="24" name="矩形 23"/>
          <p:cNvSpPr/>
          <p:nvPr>
            <p:custDataLst>
              <p:tags r:id="rId10"/>
            </p:custDataLst>
          </p:nvPr>
        </p:nvSpPr>
        <p:spPr>
          <a:xfrm>
            <a:off x="8299768" y="3923348"/>
            <a:ext cx="2882265" cy="271145"/>
          </a:xfrm>
          <a:prstGeom prst="rect">
            <a:avLst/>
          </a:prstGeom>
          <a:noFill/>
        </p:spPr>
        <p:txBody>
          <a:bodyPr wrap="square" lIns="0" tIns="0" rIns="0" bIns="0" rtlCol="0" anchor="b" anchorCtr="0">
            <a:noAutofit/>
          </a:bodyPr>
          <a:p>
            <a:pPr algn="just">
              <a:spcBef>
                <a:spcPct val="0"/>
              </a:spcBef>
              <a:spcAft>
                <a:spcPct val="0"/>
              </a:spcAft>
            </a:pPr>
            <a:r>
              <a:rPr lang="zh-CN" altLang="en-US" b="1">
                <a:solidFill>
                  <a:schemeClr val="accent2"/>
                </a:solidFill>
                <a:latin typeface="+mn-ea"/>
                <a:cs typeface="+mn-ea"/>
                <a:sym typeface="+mn-ea"/>
              </a:rPr>
              <a:t>关于中美谈判</a:t>
            </a:r>
            <a:r>
              <a:rPr lang="zh-CN" altLang="en-US" b="1">
                <a:solidFill>
                  <a:schemeClr val="accent2"/>
                </a:solidFill>
                <a:latin typeface="+mn-ea"/>
                <a:cs typeface="+mn-ea"/>
                <a:sym typeface="+mn-ea"/>
              </a:rPr>
              <a:t>问题</a:t>
            </a:r>
            <a:endParaRPr lang="zh-CN" altLang="en-US" b="1">
              <a:solidFill>
                <a:schemeClr val="accent2"/>
              </a:solidFill>
              <a:latin typeface="+mn-ea"/>
              <a:cs typeface="+mn-ea"/>
              <a:sym typeface="+mn-ea"/>
            </a:endParaRPr>
          </a:p>
        </p:txBody>
      </p:sp>
      <p:pic>
        <p:nvPicPr>
          <p:cNvPr id="12" name="图形 11"/>
          <p:cNvPicPr>
            <a:picLocks noChangeAspect="1"/>
          </p:cNvPicPr>
          <p:nvPr>
            <p:custDataLst>
              <p:tags r:id="rId11"/>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08663" y="2773363"/>
            <a:ext cx="436720" cy="535770"/>
          </a:xfrm>
          <a:prstGeom prst="rect">
            <a:avLst/>
          </a:prstGeom>
        </p:spPr>
      </p:pic>
      <p:pic>
        <p:nvPicPr>
          <p:cNvPr id="5" name="图形 4"/>
          <p:cNvPicPr>
            <a:picLocks noChangeAspect="1"/>
          </p:cNvPicPr>
          <p:nvPr>
            <p:custDataLst>
              <p:tags r:id="rId14"/>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24108" y="4310698"/>
            <a:ext cx="470184" cy="528957"/>
          </a:xfrm>
          <a:prstGeom prst="rect">
            <a:avLst/>
          </a:prstGeom>
        </p:spPr>
      </p:pic>
      <p:pic>
        <p:nvPicPr>
          <p:cNvPr id="14" name="图形 13"/>
          <p:cNvPicPr>
            <a:picLocks noChangeAspect="1"/>
          </p:cNvPicPr>
          <p:nvPr>
            <p:custDataLst>
              <p:tags r:id="rId17"/>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99568" y="4289743"/>
            <a:ext cx="444192" cy="538415"/>
          </a:xfrm>
          <a:prstGeom prst="rect">
            <a:avLst/>
          </a:prstGeom>
        </p:spPr>
      </p:pic>
    </p:spTree>
    <p:custDataLst>
      <p:tags r:id="rId2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521970"/>
          </a:xfrm>
          <a:prstGeom prst="rect">
            <a:avLst/>
          </a:prstGeom>
          <a:noFill/>
        </p:spPr>
        <p:txBody>
          <a:bodyPr wrap="square" rtlCol="0">
            <a:spAutoFit/>
          </a:bodyPr>
          <a:lstStyle/>
          <a:p>
            <a:pPr algn="ctr"/>
            <a:r>
              <a:rPr lang="en-US" altLang="zh-CN" sz="2800" b="1">
                <a:solidFill>
                  <a:schemeClr val="bg1"/>
                </a:solidFill>
              </a:rPr>
              <a:t>4000</a:t>
            </a:r>
            <a:r>
              <a:rPr lang="zh-CN" altLang="en-US" sz="2800" b="1">
                <a:solidFill>
                  <a:schemeClr val="bg1"/>
                </a:solidFill>
              </a:rPr>
              <a:t>点，</a:t>
            </a:r>
            <a:r>
              <a:rPr lang="en-US" altLang="zh-CN" sz="2800" b="1">
                <a:solidFill>
                  <a:schemeClr val="bg1"/>
                </a:solidFill>
              </a:rPr>
              <a:t>13</a:t>
            </a:r>
            <a:r>
              <a:rPr lang="zh-CN" altLang="en-US" sz="2800" b="1">
                <a:solidFill>
                  <a:schemeClr val="bg1"/>
                </a:solidFill>
              </a:rPr>
              <a:t>倍</a:t>
            </a:r>
            <a:r>
              <a:rPr lang="zh-CN" altLang="en-US" sz="2800" b="1">
                <a:solidFill>
                  <a:schemeClr val="bg1"/>
                </a:solidFill>
              </a:rPr>
              <a:t>市盈率，震荡无</a:t>
            </a:r>
            <a:r>
              <a:rPr lang="zh-CN" altLang="en-US" sz="2800" b="1">
                <a:solidFill>
                  <a:schemeClr val="bg1"/>
                </a:solidFill>
              </a:rPr>
              <a:t>大碍</a:t>
            </a:r>
            <a:endParaRPr lang="zh-CN" altLang="en-US" sz="2800" b="1">
              <a:solidFill>
                <a:schemeClr val="bg1"/>
              </a:solidFill>
            </a:endParaRPr>
          </a:p>
        </p:txBody>
      </p:sp>
      <p:pic>
        <p:nvPicPr>
          <p:cNvPr id="20" name="图片 1"/>
          <p:cNvPicPr>
            <a:picLocks noChangeAspect="1"/>
          </p:cNvPicPr>
          <p:nvPr/>
        </p:nvPicPr>
        <p:blipFill>
          <a:blip r:embed="rId2"/>
          <a:stretch>
            <a:fillRect/>
          </a:stretch>
        </p:blipFill>
        <p:spPr>
          <a:xfrm>
            <a:off x="857885" y="824230"/>
            <a:ext cx="10173970" cy="4592955"/>
          </a:xfrm>
          <a:prstGeom prst="rect">
            <a:avLst/>
          </a:prstGeom>
          <a:noFill/>
          <a:ln>
            <a:noFill/>
          </a:ln>
        </p:spPr>
      </p:pic>
      <p:sp>
        <p:nvSpPr>
          <p:cNvPr id="2" name="文本框 1"/>
          <p:cNvSpPr txBox="1"/>
          <p:nvPr/>
        </p:nvSpPr>
        <p:spPr>
          <a:xfrm>
            <a:off x="1520190" y="5501640"/>
            <a:ext cx="8933815" cy="829945"/>
          </a:xfrm>
          <a:prstGeom prst="rect">
            <a:avLst/>
          </a:prstGeom>
          <a:noFill/>
        </p:spPr>
        <p:txBody>
          <a:bodyPr wrap="square" rtlCol="0">
            <a:spAutoFit/>
          </a:bodyPr>
          <a:p>
            <a:r>
              <a:rPr lang="zh-CN" altLang="en-US" sz="1600" b="1"/>
              <a:t>进入到新的环境，</a:t>
            </a:r>
            <a:r>
              <a:rPr lang="en-US" altLang="zh-CN" sz="1600" b="1"/>
              <a:t>4000</a:t>
            </a:r>
            <a:r>
              <a:rPr lang="zh-CN" altLang="en-US" sz="1600" b="1"/>
              <a:t>点左右是割裂和震荡的，这个点不用考虑大的系统性风险，接下来</a:t>
            </a:r>
            <a:r>
              <a:rPr lang="en-US" altLang="zh-CN" sz="1600" b="1"/>
              <a:t>4000</a:t>
            </a:r>
            <a:r>
              <a:rPr lang="zh-CN" altLang="en-US" sz="1600" b="1"/>
              <a:t>点做为一个新的起点，而后是加剧震荡无非就是资金的切换，只需要记住一点是乖离率，跟指数涨跌无所谓，做好自己个股仓位把握即可。</a:t>
            </a:r>
            <a:endParaRPr lang="zh-CN" altLang="en-US" sz="1600" b="1"/>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8575"/>
            <a:ext cx="12191365" cy="706755"/>
          </a:xfrm>
          <a:prstGeom prst="rect">
            <a:avLst/>
          </a:prstGeom>
          <a:noFill/>
        </p:spPr>
        <p:txBody>
          <a:bodyPr wrap="square" rtlCol="0">
            <a:spAutoFit/>
          </a:bodyPr>
          <a:lstStyle/>
          <a:p>
            <a:pPr algn="ctr"/>
            <a:r>
              <a:rPr lang="en-US" altLang="zh-CN" sz="4000" b="1">
                <a:solidFill>
                  <a:schemeClr val="bg1"/>
                </a:solidFill>
              </a:rPr>
              <a:t>     </a:t>
            </a:r>
            <a:r>
              <a:rPr lang="zh-CN" altLang="en-US" sz="2800" b="1">
                <a:solidFill>
                  <a:schemeClr val="bg1"/>
                </a:solidFill>
              </a:rPr>
              <a:t>留意指数型</a:t>
            </a:r>
            <a:r>
              <a:rPr lang="en-US" altLang="zh-CN" sz="2800" b="1">
                <a:solidFill>
                  <a:schemeClr val="bg1"/>
                </a:solidFill>
              </a:rPr>
              <a:t>ETF</a:t>
            </a:r>
            <a:endParaRPr lang="en-US" altLang="zh-CN" sz="2800" b="1">
              <a:solidFill>
                <a:schemeClr val="bg1"/>
              </a:solidFill>
            </a:endParaRPr>
          </a:p>
        </p:txBody>
      </p:sp>
      <p:sp>
        <p:nvSpPr>
          <p:cNvPr id="11" name="文本框 10"/>
          <p:cNvSpPr txBox="1"/>
          <p:nvPr/>
        </p:nvSpPr>
        <p:spPr>
          <a:xfrm>
            <a:off x="980440" y="5871210"/>
            <a:ext cx="10956290" cy="645160"/>
          </a:xfrm>
          <a:prstGeom prst="rect">
            <a:avLst/>
          </a:prstGeom>
          <a:noFill/>
        </p:spPr>
        <p:txBody>
          <a:bodyPr wrap="square" rtlCol="0">
            <a:spAutoFit/>
          </a:bodyPr>
          <a:p>
            <a:r>
              <a:rPr lang="zh-CN" altLang="en-US" b="1"/>
              <a:t>指数型</a:t>
            </a:r>
            <a:r>
              <a:rPr lang="en-US" altLang="zh-CN" b="1"/>
              <a:t>ETF</a:t>
            </a:r>
            <a:r>
              <a:rPr lang="zh-CN" altLang="en-US" b="1"/>
              <a:t>比如科创</a:t>
            </a:r>
            <a:r>
              <a:rPr lang="en-US" altLang="zh-CN" b="1"/>
              <a:t>50  </a:t>
            </a:r>
            <a:r>
              <a:rPr lang="zh-CN" altLang="en-US" b="1"/>
              <a:t>创业板</a:t>
            </a:r>
            <a:r>
              <a:rPr lang="en-US" altLang="zh-CN" b="1"/>
              <a:t>50</a:t>
            </a:r>
            <a:r>
              <a:rPr lang="zh-CN" altLang="en-US" b="1"/>
              <a:t>目前走势依然强势，大趋势向上，逢低低吸，高位高抛做成本</a:t>
            </a:r>
            <a:r>
              <a:rPr lang="en-US" altLang="zh-CN" b="1"/>
              <a:t> </a:t>
            </a:r>
            <a:r>
              <a:rPr lang="zh-CN" altLang="en-US" b="1"/>
              <a:t>。以长期趋势做战略布局，以免跑弱与市场</a:t>
            </a:r>
            <a:r>
              <a:rPr lang="en-US" altLang="zh-CN" b="1"/>
              <a:t> </a:t>
            </a:r>
            <a:r>
              <a:rPr lang="zh-CN" altLang="en-US" b="1"/>
              <a:t>。</a:t>
            </a:r>
            <a:endParaRPr lang="zh-CN" altLang="en-US" b="1"/>
          </a:p>
        </p:txBody>
      </p:sp>
      <p:pic>
        <p:nvPicPr>
          <p:cNvPr id="21" name="图片 2"/>
          <p:cNvPicPr>
            <a:picLocks noChangeAspect="1"/>
          </p:cNvPicPr>
          <p:nvPr/>
        </p:nvPicPr>
        <p:blipFill>
          <a:blip r:embed="rId2"/>
          <a:stretch>
            <a:fillRect/>
          </a:stretch>
        </p:blipFill>
        <p:spPr>
          <a:xfrm>
            <a:off x="1270000" y="777875"/>
            <a:ext cx="9531985" cy="5093335"/>
          </a:xfrm>
          <a:prstGeom prst="rect">
            <a:avLst/>
          </a:prstGeom>
          <a:noFill/>
          <a:ln>
            <a:noFill/>
          </a:ln>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8895" y="0"/>
            <a:ext cx="12191365" cy="645160"/>
          </a:xfrm>
          <a:prstGeom prst="rect">
            <a:avLst/>
          </a:prstGeom>
          <a:noFill/>
        </p:spPr>
        <p:txBody>
          <a:bodyPr wrap="square" rtlCol="0">
            <a:spAutoFit/>
          </a:bodyPr>
          <a:lstStyle/>
          <a:p>
            <a:pPr algn="ctr"/>
            <a:r>
              <a:rPr lang="zh-CN" altLang="en-US" sz="3600" b="1">
                <a:solidFill>
                  <a:schemeClr val="bg1"/>
                </a:solidFill>
              </a:rPr>
              <a:t>借助利好</a:t>
            </a:r>
            <a:r>
              <a:rPr lang="zh-CN" altLang="en-US" sz="3600" b="1">
                <a:solidFill>
                  <a:schemeClr val="bg1"/>
                </a:solidFill>
              </a:rPr>
              <a:t>挖坑</a:t>
            </a:r>
            <a:endParaRPr lang="zh-CN" altLang="en-US" sz="3600" b="1">
              <a:solidFill>
                <a:schemeClr val="bg1"/>
              </a:solidFill>
            </a:endParaRPr>
          </a:p>
        </p:txBody>
      </p:sp>
      <p:pic>
        <p:nvPicPr>
          <p:cNvPr id="4" name="图片 3"/>
          <p:cNvPicPr>
            <a:picLocks noChangeAspect="1"/>
          </p:cNvPicPr>
          <p:nvPr/>
        </p:nvPicPr>
        <p:blipFill>
          <a:blip r:embed="rId2"/>
          <a:stretch>
            <a:fillRect/>
          </a:stretch>
        </p:blipFill>
        <p:spPr>
          <a:xfrm>
            <a:off x="48895" y="913765"/>
            <a:ext cx="6407150" cy="5353685"/>
          </a:xfrm>
          <a:prstGeom prst="rect">
            <a:avLst/>
          </a:prstGeom>
        </p:spPr>
      </p:pic>
      <p:pic>
        <p:nvPicPr>
          <p:cNvPr id="5" name="图片 4"/>
          <p:cNvPicPr>
            <a:picLocks noChangeAspect="1"/>
          </p:cNvPicPr>
          <p:nvPr/>
        </p:nvPicPr>
        <p:blipFill>
          <a:blip r:embed="rId3"/>
          <a:stretch>
            <a:fillRect/>
          </a:stretch>
        </p:blipFill>
        <p:spPr>
          <a:xfrm>
            <a:off x="6456045" y="913765"/>
            <a:ext cx="5848985" cy="5432425"/>
          </a:xfrm>
          <a:prstGeom prst="rect">
            <a:avLst/>
          </a:prstGeom>
        </p:spPr>
      </p:pic>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02</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755265"/>
            <a:ext cx="8473440" cy="1014730"/>
          </a:xfrm>
          <a:prstGeom prst="rect">
            <a:avLst/>
          </a:prstGeom>
          <a:noFill/>
        </p:spPr>
        <p:txBody>
          <a:bodyPr wrap="square" rtlCol="0">
            <a:spAutoFit/>
          </a:bodyPr>
          <a:lstStyle/>
          <a:p>
            <a:pPr algn="ct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十五五</a:t>
            </a:r>
            <a:r>
              <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规划</a:t>
            </a:r>
            <a:endParaRPr lang="zh-CN" altLang="en-US" sz="6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1092_4*n_h_h_a*1_2_4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1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092_4*n_h_h_f*1_2_4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
  <p:tag name="KSO_WM_UNIT_TEXT_FILL_FORE_SCHEMECOLOR_INDEX" val="1"/>
  <p:tag name="KSO_WM_UNIT_TEXT_FILL_TYPE" val="1"/>
  <p:tag name="KSO_WM_DIAGRAM_USE_COLOR_VALUE" val="{&quot;color_scheme&quot;:1,&quot;color_type&quot;:1,&quot;theme_color_indexes&quot;:[5,6,5,6,5,6]}"/>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2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78*70"/>
  <p:tag name="KSO_WM_UNIT_TYPE" val="n_h_h_x"/>
  <p:tag name="KSO_WM_UNIT_INDEX" val="1_2_2_1"/>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5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80*68"/>
  <p:tag name="KSO_WM_UNIT_TYPE" val="n_h_h_x"/>
  <p:tag name="KSO_WM_UNIT_INDEX" val="1_2_5_1"/>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4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73*87"/>
  <p:tag name="KSO_WM_UNIT_TYPE" val="n_h_h_x"/>
  <p:tag name="KSO_WM_UNIT_INDEX" val="1_2_4_1"/>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092_4*n_h_a*1_1_1"/>
  <p:tag name="KSO_WM_TEMPLATE_CATEGORY" val="diagram"/>
  <p:tag name="KSO_WM_TEMPLATE_INDEX" val="20231092"/>
  <p:tag name="KSO_WM_UNIT_LAYERLEVEL" val="1_1_1"/>
  <p:tag name="KSO_WM_TAG_VERSION" val="3.0"/>
  <p:tag name="KSO_WM_UNIT_ISCONTENTSTITLE" val="0"/>
  <p:tag name="KSO_WM_UNIT_ISNUMDGMTITLE" val="0"/>
  <p:tag name="KSO_WM_UNIT_NOCLEAR" val="0"/>
  <p:tag name="KSO_WM_UNIT_VALUE" val="40"/>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2,&quot;pos&quot;:1,&quot;rgb&quot;:&quot;#ffffff&quot;,&quot;transparency&quot;:1},{&quot;brightness&quot;:0,&quot;colorType&quot;:2,&quot;pos&quot;:0,&quot;rgb&quot;:&quot;#ffffff&quot;,&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PRESET_TEXT" val="单击此处&#10;添加标题"/>
  <p:tag name="KSO_WM_UNIT_FILL_TYPE" val="3"/>
  <p:tag name="KSO_WM_DIAGRAM_USE_COLOR_VALUE" val="{&quot;color_scheme&quot;:1,&quot;color_type&quot;:1,&quot;theme_color_indexes&quot;:[5,6,5,6,5,6]}"/>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092_4*n_h_i*1_1_2"/>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1,&quot;transparency&quot;:0.94999998807907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092_4*n_h_i*1_1_1"/>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1,&quot;transparency&quot;:0.94999998807907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092_4*n_h_i*1_1_3"/>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0.9900000095367432,&quot;transparency&quot;:0.7900000214576721},{&quot;brightness&quot;:0,&quot;colorType&quot;:1,&quot;foreColorIndex&quot;:5,&quot;pos&quot;:0,&quot;transparency&quot;:0.8999999761581421}],&quot;type&quot;:2},&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1092_4*n_h_i*1_1_4"/>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1,&quot;transparency&quot;:0.9599999785423279},{&quot;brightness&quot;:0,&quot;colorType&quot;:1,&quot;foreColorIndex&quot;:5,&quot;pos&quot;:0,&quot;transparency&quot;:0.9300000071525574}],&quot;type&quot;:2},&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3314422]}"/>
</p:tagLst>
</file>

<file path=ppt/tags/tag111.xml><?xml version="1.0" encoding="utf-8"?>
<p:tagLst xmlns:p="http://schemas.openxmlformats.org/presentationml/2006/main">
  <p:tag name="KSO_WM_BEAUTIFY_FLAG" val="#wm#"/>
  <p:tag name="KSO_WM_TEMPLATE_CATEGORY" val="custom"/>
  <p:tag name="KSO_WM_TEMPLATE_INDEX" val="20205176"/>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945_2*n_h_h_f*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11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45_2*n_h_h_a*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945_2*n_h_h_f*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 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11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45_2*n_h_h_a*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945_2*n_h_h_f*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输入你的智能图形项正文，文字是您思想的提炼，请尽量言简意赅的阐述观点。单击此处输入你的智能图形项正文，文字是您思想的提炼。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11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45_2*n_h_h_a*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119.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TYPE" val="1"/>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0.64"/>
  <p:tag name="KSO_WM_UNIT_LINE_FORE_SCHEMECOLOR_INDEX_2_TRANS" val="0"/>
  <p:tag name="KSO_WM_UNIT_LINE_FORE_SCHEMECOLOR_INDEX_3_BRIGHTNESS" val="0.8"/>
  <p:tag name="KSO_WM_UNIT_LINE_FORE_SCHEMECOLOR_INDEX_3" val="15"/>
  <p:tag name="KSO_WM_UNIT_LINE_FORE_SCHEMECOLOR_INDEX_3_POS" val="0.9"/>
  <p:tag name="KSO_WM_UNIT_LINE_FORE_SCHEMECOLOR_INDEX_3_TRANS" val="0.53"/>
  <p:tag name="KSO_WM_UNIT_LINE_FORE_SCHEMECOLOR_INDEX_4_BRIGHTNESS" val="0.8"/>
  <p:tag name="KSO_WM_UNIT_LINE_FORE_SCHEMECOLOR_INDEX_4" val="15"/>
  <p:tag name="KSO_WM_UNIT_LINE_FORE_SCHEMECOLOR_INDEX_4_POS" val="0.95"/>
  <p:tag name="KSO_WM_UNIT_LINE_FORE_SCHEMECOLOR_INDEX_4_TRANS" val="0"/>
  <p:tag name="KSO_WM_UNIT_LINE_FORE_SCHEMECOLOR_INDEX_5_BRIGHTNESS" val="0.8"/>
  <p:tag name="KSO_WM_UNIT_LINE_FORE_SCHEMECOLOR_INDEX_5" val="15"/>
  <p:tag name="KSO_WM_UNIT_LINE_FORE_SCHEMECOLOR_INDEX_5_POS" val="1"/>
  <p:tag name="KSO_WM_UNIT_LINE_FORE_SCHEMECOLOR_INDEX_5_TRANS" val="0.9"/>
  <p:tag name="KSO_WM_UNIT_LINE_GRADIENT_TYPE" val="0"/>
  <p:tag name="KSO_WM_UNIT_LINE_GRADIENT_ANGLE" val="0"/>
  <p:tag name="KSO_WM_UNIT_LINE_GRADIENT_DIRECTION" val="3"/>
  <p:tag name="KSO_WM_UNIT_LINE_FILL_TYPE" val="5"/>
  <p:tag name="KSO_WM_BEAUTIFY_FLAG" val="#wm#"/>
  <p:tag name="KSO_WM_UNIT_HIGHLIGHT" val="0"/>
  <p:tag name="KSO_WM_UNIT_COMPATIBLE" val="0"/>
  <p:tag name="KSO_WM_UNIT_DIAGRAM_ISNUMVISUAL" val="0"/>
  <p:tag name="KSO_WM_UNIT_DIAGRAM_ISREFERUNIT" val="0"/>
  <p:tag name="KSO_WM_UNIT_ID" val="diagram20230945_2*n_h_i*1_2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2_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type&quot;:0},&quot;glow&quot;:{&quot;colorType&quot;:0},&quot;line&quot;:{&quot;gradient&quot;:[{&quot;brightness&quot;:0.5,&quot;colorType&quot;:1,&quot;foreColorIndex&quot;:13,&quot;pos&quot;:1,&quot;transparency&quot;:0.699999988079071},{&quot;brightness&quot;:0.800000011920929,&quot;colorType&quot;:2,&quot;pos&quot;:0.15000000596046448,&quot;rgb&quot;:&quot;#ffffff&quot;,&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2_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solid&quot;:{&quot;brightness&quot;:0,&quot;colorType&quot;:1,&quot;foreColorIndex&quot;:6,&quot;transparency&quot;:0},&quot;type&quot;:1},&quot;glow&quot;:{&quot;colorType&quot;:0},&quot;line&quot;:{&quot;gradient&quot;:[{&quot;brightness&quot;:0,&quot;colorType&quot;:2,&quot;pos&quot;:0.3700000047683716,&quot;rgb&quot;:&quot;#ffffff&quot;,&quot;transparency&quot;:0},{&quot;brightness&quot;:0.800000011920929,&quot;colorType&quot;:1,&quot;foreColorIndex&quot;:6,&quot;pos&quot;:0,&quot;transparency&quot;:0},{&quot;brightness&quot;:0,&quot;colorType&quot;:2,&quot;pos&quot;:1,&quot;rgb&quot;:&quot;#ffffff&quot;,&quot;transparency&quot;:0},{&quot;brightness&quot;:0.800000011920929,&quot;colorType&quot;:1,&quot;foreColorIndex&quot;:6,&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6"/>
  <p:tag name="KSO_WM_UNIT_FILL_FORE_SCHEMECOLOR_INDEX_BRIGHTNESS" val="0"/>
  <p:tag name="KSO_WM_DIAGRAM_USE_COLOR_VALUE" val="{&quot;color_scheme&quot;:1,&quot;color_type&quot;:1,&quot;theme_color_indexes&quot;:[5,6,5,6,5,6]}"/>
</p:tagLst>
</file>

<file path=ppt/tags/tag121.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1_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22.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3_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solid&quot;:{&quot;brightness&quot;:0,&quot;colorType&quot;:1,&quot;foreColorIndex&quot;:7,&quot;transparency&quot;:0},&quot;type&quot;:1},&quot;glow&quot;:{&quot;colorType&quot;:0},&quot;line&quot;:{&quot;gradient&quot;:[{&quot;brightness&quot;:0,&quot;colorType&quot;:2,&quot;pos&quot;:0.3700000047683716,&quot;rgb&quot;:&quot;#ffffff&quot;,&quot;transparency&quot;:0},{&quot;brightness&quot;:0.800000011920929,&quot;colorType&quot;:1,&quot;foreColorIndex&quot;:10,&quot;pos&quot;:0,&quot;transparency&quot;:0},{&quot;brightness&quot;:0,&quot;colorType&quot;:2,&quot;pos&quot;:1,&quot;rgb&quot;:&quot;#ffffff&quot;,&quot;transparency&quot;:0},{&quot;brightness&quot;:0.800000011920929,&quot;colorType&quot;:1,&quot;foreColorIndex&quot;:7,&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7"/>
  <p:tag name="KSO_WM_UNIT_FILL_FORE_SCHEMECOLOR_INDEX_BRIGHTNESS" val="0"/>
  <p:tag name="KSO_WM_DIAGRAM_USE_COLOR_VALUE" val="{&quot;color_scheme&quot;:1,&quot;color_type&quot;:1,&quot;theme_color_indexes&quot;:[5,6,5,6,5,6]}"/>
</p:tagLst>
</file>

<file path=ppt/tags/tag123.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a*1_1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UNIT_ISCONTENTSTITLE" val="0"/>
  <p:tag name="KSO_WM_UNIT_ISNUMDGMTITLE" val="0"/>
  <p:tag name="KSO_WM_UNIT_NOCLEAR" val="0"/>
  <p:tag name="KSO_WM_UNIT_VALUE" val="30"/>
  <p:tag name="KSO_WM_DIAGRAM_GROUP_CODE" val="n1-1"/>
  <p:tag name="KSO_WM_UNIT_TYPE" val="n_h_a"/>
  <p:tag name="KSO_WM_UNIT_INDEX" val="1_1_1"/>
  <p:tag name="KSO_WM_DIAGRAM_MAX_ITEMCNT" val="4"/>
  <p:tag name="KSO_WM_DIAGRAM_MIN_ITEMCNT" val="2"/>
  <p:tag name="KSO_WM_DIAGRAM_VIRTUALLY_FRAME" val="{&quot;height&quot;:406.5964660644531,&quot;left&quot;:30.9,&quot;top&quot;:91.92676696777343,&quot;width&quot;:852.8500787401575}"/>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PRESET_TEXT" val="单击添加&#10;项标题"/>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24.xml><?xml version="1.0" encoding="utf-8"?>
<p:tagLst xmlns:p="http://schemas.openxmlformats.org/presentationml/2006/main">
  <p:tag name="KSO_WM_BEAUTIFY_FLAG" val="#wm#"/>
  <p:tag name="KSO_WM_TEMPLATE_CATEGORY" val="custom"/>
  <p:tag name="KSO_WM_TEMPLATE_INDEX" val="20205176"/>
  <p:tag name="resource_record_key" val="{&quot;65&quot;:[20205176],&quot;70&quot;:[3429779,3312417]}"/>
</p:tagLst>
</file>

<file path=ppt/tags/tag125.xml><?xml version="1.0" encoding="utf-8"?>
<p:tagLst xmlns:p="http://schemas.openxmlformats.org/presentationml/2006/main">
  <p:tag name="KSO_WM_BEAUTIFY_FLAG" val="#wm#"/>
  <p:tag name="KSO_WM_TEMPLATE_CATEGORY" val="custom"/>
  <p:tag name="KSO_WM_TEMPLATE_INDEX" val="20205176"/>
  <p:tag name="resource_record_key" val="{&quot;65&quot;:[20205176],&quot;70&quot;:[3429779]}"/>
</p:tagLst>
</file>

<file path=ppt/tags/tag126.xml><?xml version="1.0" encoding="utf-8"?>
<p:tagLst xmlns:p="http://schemas.openxmlformats.org/presentationml/2006/main">
  <p:tag name="KSO_WM_BEAUTIFY_FLAG" val="#wm#"/>
  <p:tag name="KSO_WM_TEMPLATE_CATEGORY" val="custom"/>
  <p:tag name="KSO_WM_TEMPLATE_INDEX" val="20205176"/>
  <p:tag name="resource_record_key" val="{&quot;65&quot;:[20205176],&quot;70&quot;:[3429779]}"/>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05176"/>
  <p:tag name="resource_record_key" val="{&quot;65&quot;:[20205176],&quot;70&quot;:[3429779]}"/>
</p:tagLst>
</file>

<file path=ppt/tags/tag129.xml><?xml version="1.0" encoding="utf-8"?>
<p:tagLst xmlns:p="http://schemas.openxmlformats.org/presentationml/2006/main">
  <p:tag name="KSO_WM_BEAUTIFY_FLAG" val="#wm#"/>
  <p:tag name="KSO_WM_TEMPLATE_CATEGORY" val="custom"/>
  <p:tag name="KSO_WM_TEMPLATE_INDEX" val="2020517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176"/>
</p:tagLst>
</file>

<file path=ppt/tags/tag131.xml><?xml version="1.0" encoding="utf-8"?>
<p:tagLst xmlns:p="http://schemas.openxmlformats.org/presentationml/2006/main">
  <p:tag name="KSO_WM_BEAUTIFY_FLAG" val="#wm#"/>
  <p:tag name="KSO_WM_TEMPLATE_CATEGORY" val="custom"/>
  <p:tag name="KSO_WM_TEMPLATE_INDEX" val="20205176"/>
</p:tagLst>
</file>

<file path=ppt/tags/tag132.xml><?xml version="1.0" encoding="utf-8"?>
<p:tagLst xmlns:p="http://schemas.openxmlformats.org/presentationml/2006/main">
  <p:tag name="KSO_WPP_MARK_KEY" val="257877f6-fe8c-4c47-ab4c-274c99a6a791"/>
  <p:tag name="COMMONDATA" val="eyJoZGlkIjoiNzcwN2EyNDZjZTA2ODVhZTc3ZDAzY2QyMDBhMDQyMzQifQ=="/>
  <p:tag name="commondata" val="eyJoZGlkIjoiOWFhYzUwZWNmOTk3M2Y1MTI5MjBiOWM4Y2UyNjJjNzUifQ=="/>
  <p:tag name="resource_record_key" val="{&quot;65&quot;:[20205176],&quot;70&quot;:[3323367,3312479,3312455,3321434,3429779,3326188,3312419,3312417,3314422,333140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2.xml><?xml version="1.0" encoding="utf-8"?>
<p:tagLst xmlns:p="http://schemas.openxmlformats.org/presentationml/2006/main">
  <p:tag name="KSO_WM_UNIT_PLACING_PICTURE_USER_VIEWPORT" val="{&quot;height&quot;:2082,&quot;width&quot;:10544}"/>
</p:tagLst>
</file>

<file path=ppt/tags/tag33.xml><?xml version="1.0" encoding="utf-8"?>
<p:tagLst xmlns:p="http://schemas.openxmlformats.org/presentationml/2006/main">
  <p:tag name="KSO_WM_BEAUTIFY_FLAG" val="#wm#"/>
  <p:tag name="KSO_WM_TEMPLATE_CATEGORY" val="custom"/>
  <p:tag name="KSO_WM_TEMPLATE_INDEX" val="20205176"/>
</p:tagLst>
</file>

<file path=ppt/tags/tag34.xml><?xml version="1.0" encoding="utf-8"?>
<p:tagLst xmlns:p="http://schemas.openxmlformats.org/presentationml/2006/main">
  <p:tag name="KSO_WM_BEAUTIFY_FLAG" val="#wm#"/>
  <p:tag name="KSO_WM_TEMPLATE_CATEGORY" val="custom"/>
  <p:tag name="KSO_WM_TEMPLATE_INDEX" val="20205176"/>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12479]}"/>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234927_2*q_h_i*1_1_1"/>
  <p:tag name="KSO_WM_TEMPLATE_CATEGORY" val="diagram"/>
  <p:tag name="KSO_WM_TEMPLATE_INDEX" val="20234927"/>
  <p:tag name="KSO_WM_UNIT_LAYERLEVEL" val="1_1_1"/>
  <p:tag name="KSO_WM_TAG_VERSION" val="3.0"/>
  <p:tag name="KSO_WM_BEAUTIFY_FLAG" val="#wm#"/>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type&quot;:0},&quot;glow&quot;:{&quot;colorType&quot;:0},&quot;line&quot;:{&quot;gradient&quot;:[{&quot;brightness&quot;:0,&quot;colorType&quot;:1,&quot;foreColorIndex&quot;:5,&quot;pos&quot;:0,&quot;transparency&quot;:0.4000000059604645},{&quot;brightness&quot;:0,&quot;colorType&quot;:1,&quot;foreColorIndex&quot;:5,&quot;pos&quot;:0.800000011920929,&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234927_2*q_h_i*1_2_1"/>
  <p:tag name="KSO_WM_TEMPLATE_CATEGORY" val="diagram"/>
  <p:tag name="KSO_WM_TEMPLATE_INDEX" val="20234927"/>
  <p:tag name="KSO_WM_UNIT_LAYERLEVEL" val="1_1_1"/>
  <p:tag name="KSO_WM_TAG_VERSION" val="3.0"/>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type&quot;:0},&quot;glow&quot;:{&quot;colorType&quot;:0},&quot;line&quot;:{&quot;gradient&quot;:[{&quot;brightness&quot;:0,&quot;colorType&quot;:1,&quot;foreColorIndex&quot;:6,&quot;pos&quot;:0,&quot;transparency&quot;:0.6000000238418579},{&quot;brightness&quot;:0,&quot;colorType&quot;:1,&quot;foreColorIndex&quot;:6,&quot;pos&quot;:0.800000011920929,&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1.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234927_2*q_h_i*1_3_1"/>
  <p:tag name="KSO_WM_TEMPLATE_CATEGORY" val="diagram"/>
  <p:tag name="KSO_WM_TEMPLATE_INDEX" val="20234927"/>
  <p:tag name="KSO_WM_UNIT_LAYERLEVEL" val="1_1_1"/>
  <p:tag name="KSO_WM_TAG_VERSION" val="3.0"/>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type&quot;:0},&quot;glow&quot;:{&quot;colorType&quot;:0},&quot;line&quot;:{&quot;gradient&quot;:[{&quot;brightness&quot;:0,&quot;colorType&quot;:1,&quot;foreColorIndex&quot;:7,&quot;pos&quot;:0,&quot;transparency&quot;:0.4000000059604645},{&quot;brightness&quot;:0,&quot;colorType&quot;:1,&quot;foreColorIndex&quot;:7,&quot;pos&quot;:0.800000011920929,&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1_1"/>
  <p:tag name="KSO_WM_UNIT_ID" val="diagram20234927_2*q_h_f*1_1_1"/>
  <p:tag name="KSO_WM_TEMPLATE_CATEGORY" val="diagram"/>
  <p:tag name="KSO_WM_TEMPLATE_INDEX" val="20234927"/>
  <p:tag name="KSO_WM_UNIT_LAYERLEVEL" val="1_1_1"/>
  <p:tag name="KSO_WM_TAG_VERSION" val="3.0"/>
  <p:tag name="KSO_WM_UNIT_TEXT_FILL_FORE_SCHEMECOLOR_INDEX_BRIGHTNESS" val="0.25"/>
  <p:tag name="KSO_WM_DIAGRAM_VERSION" val="3"/>
  <p:tag name="KSO_WM_DIAGRAM_COLOR_TRICK" val="4"/>
  <p:tag name="KSO_WM_DIAGRAM_COLOR_TEXT_CAN_REMOVE" val="n"/>
  <p:tag name="KSO_WM_DIAGRAM_GROUP_CODE" val="q1-1"/>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添加文本具体内容，简明扼要地阐述您的观点"/>
  <p:tag name="KSO_WM_UNIT_TEXT_FILL_FORE_SCHEMECOLOR_INDEX" val="1"/>
  <p:tag name="KSO_WM_UNIT_TEXT_FILL_TYPE" val="1"/>
  <p:tag name="KSO_WM_DIAGRAM_USE_COLOR_VALUE" val="{&quot;color_scheme&quot;:1,&quot;color_type&quot;:1,&quot;theme_color_indexes&quot;:[5,6,5,6,5,6]}"/>
</p:tagLst>
</file>

<file path=ppt/tags/tag4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2_1"/>
  <p:tag name="KSO_WM_UNIT_ID" val="diagram20234927_2*q_h_f*1_2_1"/>
  <p:tag name="KSO_WM_TEMPLATE_CATEGORY" val="diagram"/>
  <p:tag name="KSO_WM_TEMPLATE_INDEX" val="20234927"/>
  <p:tag name="KSO_WM_UNIT_LAYERLEVEL" val="1_1_1"/>
  <p:tag name="KSO_WM_TAG_VERSION" val="3.0"/>
  <p:tag name="KSO_WM_UNIT_TEXT_FILL_FORE_SCHEMECOLOR_INDEX_BRIGHTNESS" val="0.25"/>
  <p:tag name="KSO_WM_DIAGRAM_VERSION" val="3"/>
  <p:tag name="KSO_WM_DIAGRAM_COLOR_TRICK" val="4"/>
  <p:tag name="KSO_WM_DIAGRAM_COLOR_TEXT_CAN_REMOVE" val="n"/>
  <p:tag name="KSO_WM_DIAGRAM_GROUP_CODE" val="q1-1"/>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添加文本具体内容，简明扼要地阐述您的观点"/>
  <p:tag name="KSO_WM_UNIT_TEXT_FILL_FORE_SCHEMECOLOR_INDEX" val="1"/>
  <p:tag name="KSO_WM_UNIT_TEXT_FILL_TYPE" val="1"/>
  <p:tag name="KSO_WM_DIAGRAM_USE_COLOR_VALUE" val="{&quot;color_scheme&quot;:1,&quot;color_type&quot;:1,&quot;theme_color_indexes&quot;:[5,6,5,6,5,6]}"/>
</p:tagLst>
</file>

<file path=ppt/tags/tag4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3_1"/>
  <p:tag name="KSO_WM_UNIT_ID" val="diagram20234927_2*q_h_f*1_3_1"/>
  <p:tag name="KSO_WM_TEMPLATE_CATEGORY" val="diagram"/>
  <p:tag name="KSO_WM_TEMPLATE_INDEX" val="20234927"/>
  <p:tag name="KSO_WM_UNIT_LAYERLEVEL" val="1_1_1"/>
  <p:tag name="KSO_WM_TAG_VERSION" val="3.0"/>
  <p:tag name="KSO_WM_UNIT_TEXT_FILL_FORE_SCHEMECOLOR_INDEX_BRIGHTNESS" val="0.25"/>
  <p:tag name="KSO_WM_DIAGRAM_VERSION" val="3"/>
  <p:tag name="KSO_WM_DIAGRAM_COLOR_TRICK" val="4"/>
  <p:tag name="KSO_WM_DIAGRAM_COLOR_TEXT_CAN_REMOVE" val="n"/>
  <p:tag name="KSO_WM_DIAGRAM_GROUP_CODE" val="q1-1"/>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TEXT_LAYER_COUNT" val="1"/>
  <p:tag name="KSO_WM_UNIT_PRESET_TEXT" val="单击此处添加文本具体内容，简明扼要地阐述您的观点"/>
  <p:tag name="KSO_WM_UNIT_TEXT_FILL_FORE_SCHEMECOLOR_INDEX" val="1"/>
  <p:tag name="KSO_WM_UNIT_TEXT_FILL_TYPE" val="1"/>
  <p:tag name="KSO_WM_DIAGRAM_USE_COLOR_VALUE" val="{&quot;color_scheme&quot;:1,&quot;color_type&quot;:1,&quot;theme_color_indexes&quot;:[5,6,5,6,5,6]}"/>
</p:tagLst>
</file>

<file path=ppt/tags/tag4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34927_2*q_h_a*1_1_1"/>
  <p:tag name="KSO_WM_TEMPLATE_CATEGORY" val="diagram"/>
  <p:tag name="KSO_WM_TEMPLATE_INDEX" val="20234927"/>
  <p:tag name="KSO_WM_UNIT_LAYERLEVEL" val="1_1_1"/>
  <p:tag name="KSO_WM_TAG_VERSION" val="3.0"/>
  <p:tag name="KSO_WM_DIAGRAM_VERSION" val="3"/>
  <p:tag name="KSO_WM_DIAGRAM_COLOR_TRICK" val="4"/>
  <p:tag name="KSO_WM_DIAGRAM_COLOR_TEXT_CAN_REMOVE" val="n"/>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BEAUTIFY_FLAG" val="#wm#"/>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4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234927_2*q_h_a*1_3_1"/>
  <p:tag name="KSO_WM_TEMPLATE_CATEGORY" val="diagram"/>
  <p:tag name="KSO_WM_TEMPLATE_INDEX" val="20234927"/>
  <p:tag name="KSO_WM_UNIT_LAYERLEVEL" val="1_1_1"/>
  <p:tag name="KSO_WM_TAG_VERSION" val="3.0"/>
  <p:tag name="KSO_WM_DIAGRAM_VERSION" val="3"/>
  <p:tag name="KSO_WM_DIAGRAM_COLOR_TRICK" val="4"/>
  <p:tag name="KSO_WM_DIAGRAM_COLOR_TEXT_CAN_REMOVE" val="n"/>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BEAUTIFY_FLAG" val="#wm#"/>
  <p:tag name="KSO_WM_UNIT_VALUE" val="12"/>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4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234927_2*q_h_a*1_2_1"/>
  <p:tag name="KSO_WM_TEMPLATE_CATEGORY" val="diagram"/>
  <p:tag name="KSO_WM_TEMPLATE_INDEX" val="20234927"/>
  <p:tag name="KSO_WM_UNIT_LAYERLEVEL" val="1_1_1"/>
  <p:tag name="KSO_WM_TAG_VERSION" val="3.0"/>
  <p:tag name="KSO_WM_DIAGRAM_VERSION" val="3"/>
  <p:tag name="KSO_WM_DIAGRAM_COLOR_TRICK" val="4"/>
  <p:tag name="KSO_WM_DIAGRAM_COLOR_TEXT_CAN_REMOVE" val="n"/>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BEAUTIFY_FLAG" val="#wm#"/>
  <p:tag name="KSO_WM_UNIT_VALUE" val="12"/>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48.xml><?xml version="1.0" encoding="utf-8"?>
<p:tagLst xmlns:p="http://schemas.openxmlformats.org/presentationml/2006/main">
  <p:tag name="KSO_WM_DIAGRAM_VERSION" val="3"/>
  <p:tag name="KSO_WM_DIAGRAM_COLOR_TRICK" val="4"/>
  <p:tag name="KSO_WM_DIAGRAM_COLOR_TEXT_CAN_REMOVE" val="n"/>
  <p:tag name="KSO_WM_UNIT_VALUE" val="149*121"/>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ID" val="diagram20234927_2*q_h_x*1_1_1"/>
  <p:tag name="KSO_WM_TEMPLATE_CATEGORY" val="diagram"/>
  <p:tag name="KSO_WM_TEMPLATE_INDEX" val="20234927"/>
  <p:tag name="KSO_WM_UNIT_LAYERLEVEL" val="1_1_1"/>
  <p:tag name="KSO_WM_TAG_VERSION" val="3.0"/>
  <p:tag name="KSO_WM_BEAUTIFY_FLAG" val="#wm#"/>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49.xml><?xml version="1.0" encoding="utf-8"?>
<p:tagLst xmlns:p="http://schemas.openxmlformats.org/presentationml/2006/main">
  <p:tag name="KSO_WM_DIAGRAM_VERSION" val="3"/>
  <p:tag name="KSO_WM_DIAGRAM_COLOR_TRICK" val="4"/>
  <p:tag name="KSO_WM_DIAGRAM_COLOR_TEXT_CAN_REMOVE" val="n"/>
  <p:tag name="KSO_WM_UNIT_VALUE" val="147*130"/>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ID" val="diagram20234927_2*q_h_x*1_3_1"/>
  <p:tag name="KSO_WM_TEMPLATE_CATEGORY" val="diagram"/>
  <p:tag name="KSO_WM_TEMPLATE_INDEX" val="20234927"/>
  <p:tag name="KSO_WM_UNIT_LAYERLEVEL" val="1_1_1"/>
  <p:tag name="KSO_WM_TAG_VERSION" val="3.0"/>
  <p:tag name="KSO_WM_BEAUTIFY_FLAG" val="#wm#"/>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DIAGRAM_VERSION" val="3"/>
  <p:tag name="KSO_WM_DIAGRAM_COLOR_TRICK" val="4"/>
  <p:tag name="KSO_WM_DIAGRAM_COLOR_TEXT_CAN_REMOVE" val="n"/>
  <p:tag name="KSO_WM_UNIT_VALUE" val="149*124"/>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ID" val="diagram20234927_2*q_h_x*1_2_1"/>
  <p:tag name="KSO_WM_TEMPLATE_CATEGORY" val="diagram"/>
  <p:tag name="KSO_WM_TEMPLATE_INDEX" val="20234927"/>
  <p:tag name="KSO_WM_UNIT_LAYERLEVEL" val="1_1_1"/>
  <p:tag name="KSO_WM_TAG_VERSION" val="3.0"/>
  <p:tag name="KSO_WM_BEAUTIFY_FLAG" val="#wm#"/>
  <p:tag name="KSO_WM_DIAGRAM_MAX_ITEMCNT" val="4"/>
  <p:tag name="KSO_WM_DIAGRAM_MIN_ITEMCNT" val="2"/>
  <p:tag name="KSO_WM_DIAGRAM_VIRTUALLY_FRAME" val="{&quot;height&quot;:368.70001220703125,&quot;left&quot;:34.75,&quot;top&quot;:111.09999389648438,&quot;width&quot;:846.7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1.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3367,3331400]}"/>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12479]}"/>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12479,3312455,3326188]}"/>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3367]}"/>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PLACING_PICTURE_USER_VIEWPORT" val="{&quot;height&quot;:10800,&quot;width&quot;:19200}"/>
</p:tagLst>
</file>

<file path=ppt/tags/tag60.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3312419]}"/>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176"/>
  <p:tag name="resource_record_key" val="{&quot;65&quot;:[20205176],&quot;70&quot;:[3429779]}"/>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2*l_h_f*1_1_1"/>
  <p:tag name="KSO_WM_TEMPLATE_CATEGORY" val="diagram"/>
  <p:tag name="KSO_WM_TEMPLATE_INDEX" val="20231967"/>
  <p:tag name="KSO_WM_UNIT_LAYERLEVEL" val="1_1_1"/>
  <p:tag name="KSO_WM_TAG_VERSION" val="3.0"/>
  <p:tag name="KSO_WM_BEAUTIFY_FLAG" val="#wm#"/>
  <p:tag name="KSO_WM_UNIT_VALUE" val="132"/>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
  <p:tag name="KSO_WM_UNIT_TEXT_TYPE" val="1"/>
  <p:tag name="KSO_WM_DIAGRAM_USE_COLOR_VALUE" val="{&quot;color_scheme&quot;:1,&quot;color_type&quot;:1,&quot;theme_color_indexes&quot;:[5,6,5,6,5,6]}"/>
</p:tagLst>
</file>

<file path=ppt/tags/tag7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2*l_h_a*1_1_1"/>
  <p:tag name="KSO_WM_TEMPLATE_CATEGORY" val="diagram"/>
  <p:tag name="KSO_WM_TEMPLATE_INDEX" val="20231967"/>
  <p:tag name="KSO_WM_UNIT_LAYERLEVEL" val="1_1_1"/>
  <p:tag name="KSO_WM_TAG_VERSION" val="3.0"/>
  <p:tag name="KSO_WM_BEAUTIFY_FLAG" val="#wm#"/>
  <p:tag name="KSO_WM_UNIT_VALUE" val="39"/>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标题"/>
  <p:tag name="KSO_WM_UNIT_TEXT_TYPE" val="1"/>
  <p:tag name="KSO_WM_DIAGRAM_USE_COLOR_VALUE" val="{&quot;color_scheme&quot;:1,&quot;color_type&quot;:1,&quot;theme_color_indexes&quot;:[5,6,5,6,5,6]}"/>
</p:tagLst>
</file>

<file path=ppt/tags/tag7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2*l_h_i*1_1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7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67_2*l_h_f*1_2_1"/>
  <p:tag name="KSO_WM_TEMPLATE_CATEGORY" val="diagram"/>
  <p:tag name="KSO_WM_TEMPLATE_INDEX" val="20231967"/>
  <p:tag name="KSO_WM_UNIT_LAYERLEVEL" val="1_1_1"/>
  <p:tag name="KSO_WM_TAG_VERSION" val="3.0"/>
  <p:tag name="KSO_WM_BEAUTIFY_FLAG" val="#wm#"/>
  <p:tag name="KSO_WM_UNIT_VALUE" val="132"/>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
  <p:tag name="KSO_WM_UNIT_TEXT_TYPE" val="1"/>
  <p:tag name="KSO_WM_DIAGRAM_USE_COLOR_VALUE" val="{&quot;color_scheme&quot;:1,&quot;color_type&quot;:1,&quot;theme_color_indexes&quot;:[5,6,5,6,5,6]}"/>
</p:tagLst>
</file>

<file path=ppt/tags/tag7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967_2*l_h_a*1_2_1"/>
  <p:tag name="KSO_WM_TEMPLATE_CATEGORY" val="diagram"/>
  <p:tag name="KSO_WM_TEMPLATE_INDEX" val="20231967"/>
  <p:tag name="KSO_WM_UNIT_LAYERLEVEL" val="1_1_1"/>
  <p:tag name="KSO_WM_TAG_VERSION" val="3.0"/>
  <p:tag name="KSO_WM_BEAUTIFY_FLAG" val="#wm#"/>
  <p:tag name="KSO_WM_UNIT_VALUE" val="39"/>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标题"/>
  <p:tag name="KSO_WM_UNIT_TEXT_TYPE" val="1"/>
  <p:tag name="KSO_WM_DIAGRAM_USE_COLOR_VALUE" val="{&quot;color_scheme&quot;:1,&quot;color_type&quot;:1,&quot;theme_color_indexes&quot;:[5,6,5,6,5,6]}"/>
</p:tagLst>
</file>

<file path=ppt/tags/tag7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967_2*l_h_i*1_2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7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967_2*l_h_f*1_3_1"/>
  <p:tag name="KSO_WM_TEMPLATE_CATEGORY" val="diagram"/>
  <p:tag name="KSO_WM_TEMPLATE_INDEX" val="20231967"/>
  <p:tag name="KSO_WM_UNIT_LAYERLEVEL" val="1_1_1"/>
  <p:tag name="KSO_WM_TAG_VERSION" val="3.0"/>
  <p:tag name="KSO_WM_BEAUTIFY_FLAG" val="#wm#"/>
  <p:tag name="KSO_WM_UNIT_VALUE" val="132"/>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
  <p:tag name="KSO_WM_UNIT_TEXT_TYPE" val="1"/>
  <p:tag name="KSO_WM_DIAGRAM_USE_COLOR_VALUE" val="{&quot;color_scheme&quot;:1,&quot;color_type&quot;:1,&quot;theme_color_indexes&quot;:[5,6,5,6,5,6]}"/>
</p:tagLst>
</file>

<file path=ppt/tags/tag7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967_2*l_h_a*1_3_1"/>
  <p:tag name="KSO_WM_TEMPLATE_CATEGORY" val="diagram"/>
  <p:tag name="KSO_WM_TEMPLATE_INDEX" val="20231967"/>
  <p:tag name="KSO_WM_UNIT_LAYERLEVEL" val="1_1_1"/>
  <p:tag name="KSO_WM_TAG_VERSION" val="3.0"/>
  <p:tag name="KSO_WM_BEAUTIFY_FLAG" val="#wm#"/>
  <p:tag name="KSO_WM_UNIT_VALUE" val="39"/>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标题"/>
  <p:tag name="KSO_WM_UNIT_TEXT_TYPE" val="1"/>
  <p:tag name="KSO_WM_DIAGRAM_USE_COLOR_VALUE" val="{&quot;color_scheme&quot;:1,&quot;color_type&quot;:1,&quot;theme_color_indexes&quot;:[5,6,5,6,5,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967_2*l_h_i*1_3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91.265673828125,&quot;left&quot;:72.194287109375,&quot;top&quot;:88.434326171875,&quot;width&quot;:851.50571289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5,6,5,6,5,6]}"/>
</p:tagLst>
</file>

<file path=ppt/tags/tag81.xml><?xml version="1.0" encoding="utf-8"?>
<p:tagLst xmlns:p="http://schemas.openxmlformats.org/presentationml/2006/main">
  <p:tag name="KSO_WM_BEAUTIFY_FLAG" val="#wm#"/>
  <p:tag name="KSO_WM_TEMPLATE_CATEGORY" val="custom"/>
  <p:tag name="KSO_WM_TEMPLATE_INDEX" val="20205176"/>
  <p:tag name="resource_record_key" val="{&quot;65&quot;:[20205176],&quot;70&quot;:[3321434]}"/>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i*1_2_2"/>
  <p:tag name="KSO_WM_TEMPLATE_CATEGORY" val="diagram"/>
  <p:tag name="KSO_WM_TEMPLATE_INDEX" val="20231092"/>
  <p:tag name="KSO_WM_UNIT_LAYERLEVEL" val="1_1_1"/>
  <p:tag name="KSO_WM_TAG_VERSION" val="3.0"/>
  <p:tag name="KSO_WM_UNIT_TYPE" val="n_h_i"/>
  <p:tag name="KSO_WM_UNIT_INDEX" val="1_2_2"/>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1},{&quot;brightness&quot;:0.4000000059604645,&quot;colorType&quot;:1,&quot;foreColorIndex&quot;:5,&quot;pos&quot;:0.699999988079071,&quot;transparency&quot;:0},{&quot;brightness&quot;:0.4000000059604645,&quot;colorType&quot;:1,&quot;foreColorIndex&quot;:5,&quot;pos&quot;:0.30000001192092896,&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i*1_2_1"/>
  <p:tag name="KSO_WM_TEMPLATE_CATEGORY" val="diagram"/>
  <p:tag name="KSO_WM_TEMPLATE_INDEX" val="20231092"/>
  <p:tag name="KSO_WM_UNIT_LAYERLEVEL" val="1_1_1"/>
  <p:tag name="KSO_WM_TAG_VERSION" val="3.0"/>
  <p:tag name="KSO_WM_UNIT_TYPE" val="n_h_i"/>
  <p:tag name="KSO_WM_UNIT_INDEX" val="1_2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1},{&quot;brightness&quot;:0.4000000059604645,&quot;colorType&quot;:1,&quot;foreColorIndex&quot;:5,&quot;pos&quot;:0.699999988079071,&quot;transparency&quot;:0},{&quot;brightness&quot;:0.4000000059604645,&quot;colorType&quot;:1,&quot;foreColorIndex&quot;:5,&quot;pos&quot;:0.30000001192092896,&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3_1"/>
  <p:tag name="KSO_WM_TEMPLATE_CATEGORY" val="diagram"/>
  <p:tag name="KSO_WM_TEMPLATE_INDEX" val="20231092"/>
  <p:tag name="KSO_WM_UNIT_LAYERLEVEL" val="1_1_1_1"/>
  <p:tag name="KSO_WM_TAG_VERSION" val="3.0"/>
  <p:tag name="KSO_WM_UNIT_TYPE" val="n_h_h_i"/>
  <p:tag name="KSO_WM_UNIT_INDEX" val="1_2_3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x*1_2_3_1"/>
  <p:tag name="KSO_WM_TEMPLATE_CATEGORY" val="diagram"/>
  <p:tag name="KSO_WM_TEMPLATE_INDEX" val="20231092"/>
  <p:tag name="KSO_WM_UNIT_LAYERLEVEL" val="1_1_1_1"/>
  <p:tag name="KSO_WM_TAG_VERSION" val="3.0"/>
  <p:tag name="KSO_WM_UNIT_VALUE" val="75*73"/>
  <p:tag name="KSO_WM_UNIT_TYPE" val="n_h_h_x"/>
  <p:tag name="KSO_WM_UNIT_INDEX" val="1_2_3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8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092_4*n_h_h_a*1_2_3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8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92_4*n_h_h_f*1_2_3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
  <p:tag name="KSO_WM_UNIT_TEXT_FILL_FORE_SCHEMECOLOR_INDEX" val="1"/>
  <p:tag name="KSO_WM_UNIT_TEXT_FILL_TYPE" val="1"/>
  <p:tag name="KSO_WM_DIAGRAM_USE_COLOR_VALUE" val="{&quot;color_scheme&quot;:1,&quot;color_type&quot;:1,&quot;theme_color_indexes&quot;:[5,6,5,6,5,6]}"/>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1_1"/>
  <p:tag name="KSO_WM_TEMPLATE_CATEGORY" val="diagram"/>
  <p:tag name="KSO_WM_TEMPLATE_INDEX" val="20231092"/>
  <p:tag name="KSO_WM_UNIT_LAYERLEVEL" val="1_1_1_1"/>
  <p:tag name="KSO_WM_TAG_VERSION" val="3.0"/>
  <p:tag name="KSO_WM_UNIT_TYPE" val="n_h_h_i"/>
  <p:tag name="KSO_WM_UNIT_INDEX" val="1_2_1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092_4*n_h_h_a*1_2_1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9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92_4*n_h_h_f*1_2_1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内容"/>
  <p:tag name="KSO_WM_UNIT_TEXT_FILL_FORE_SCHEMECOLOR_INDEX" val="1"/>
  <p:tag name="KSO_WM_UNIT_TEXT_FILL_TYPE" val="1"/>
  <p:tag name="KSO_WM_DIAGRAM_USE_COLOR_VALUE" val="{&quot;color_scheme&quot;:1,&quot;color_type&quot;:1,&quot;theme_color_indexes&quot;:[5,6,5,6,5,6]}"/>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5_1"/>
  <p:tag name="KSO_WM_TEMPLATE_CATEGORY" val="diagram"/>
  <p:tag name="KSO_WM_TEMPLATE_INDEX" val="20231092"/>
  <p:tag name="KSO_WM_UNIT_LAYERLEVEL" val="1_1_1_1"/>
  <p:tag name="KSO_WM_TAG_VERSION" val="3.0"/>
  <p:tag name="KSO_WM_UNIT_TYPE" val="n_h_h_i"/>
  <p:tag name="KSO_WM_UNIT_INDEX" val="1_2_5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9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1092_4*n_h_h_a*1_2_5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9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1092_4*n_h_h_f*1_2_5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内容"/>
  <p:tag name="KSO_WM_UNIT_TEXT_FILL_FORE_SCHEMECOLOR_INDEX" val="1"/>
  <p:tag name="KSO_WM_UNIT_TEXT_FILL_TYPE" val="1"/>
  <p:tag name="KSO_WM_DIAGRAM_USE_COLOR_VALUE" val="{&quot;color_scheme&quot;:1,&quot;color_type&quot;:1,&quot;theme_color_indexes&quot;:[5,6,5,6,5,6]}"/>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4_1"/>
  <p:tag name="KSO_WM_TEMPLATE_CATEGORY" val="diagram"/>
  <p:tag name="KSO_WM_TEMPLATE_INDEX" val="20231092"/>
  <p:tag name="KSO_WM_UNIT_LAYERLEVEL" val="1_1_1_1"/>
  <p:tag name="KSO_WM_TAG_VERSION" val="3.0"/>
  <p:tag name="KSO_WM_UNIT_TYPE" val="n_h_h_i"/>
  <p:tag name="KSO_WM_UNIT_INDEX" val="1_2_4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2_1"/>
  <p:tag name="KSO_WM_TEMPLATE_CATEGORY" val="diagram"/>
  <p:tag name="KSO_WM_TEMPLATE_INDEX" val="20231092"/>
  <p:tag name="KSO_WM_UNIT_LAYERLEVEL" val="1_1_1_1"/>
  <p:tag name="KSO_WM_TAG_VERSION" val="3.0"/>
  <p:tag name="KSO_WM_UNIT_TYPE" val="n_h_h_i"/>
  <p:tag name="KSO_WM_UNIT_INDEX" val="1_2_2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1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77*77"/>
  <p:tag name="KSO_WM_UNIT_TYPE" val="n_h_h_x"/>
  <p:tag name="KSO_WM_UNIT_INDEX" val="1_2_1_1"/>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9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092_4*n_h_h_a*1_2_2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92_4*n_h_h_f*1_2_2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35.1438182103915,&quot;left&quot;:103.29999389648438,&quot;top&quot;:127.8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内容"/>
  <p:tag name="KSO_WM_UNIT_TEXT_FILL_FORE_SCHEMECOLOR_INDEX" val="1"/>
  <p:tag name="KSO_WM_UNIT_TEXT_FILL_TYPE" val="1"/>
  <p:tag name="KSO_WM_DIAGRAM_USE_COLOR_VALUE" val="{&quot;color_scheme&quot;:1,&quot;color_type&quot;:1,&quot;theme_color_indexes&quot;:[5,6,5,6,5,6]}"/>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1471</Words>
  <Application>WPS 演示</Application>
  <PresentationFormat>宽屏</PresentationFormat>
  <Paragraphs>157</Paragraphs>
  <Slides>25</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25</vt:i4>
      </vt:variant>
    </vt:vector>
  </HeadingPairs>
  <TitlesOfParts>
    <vt:vector size="41" baseType="lpstr">
      <vt:lpstr>Arial</vt:lpstr>
      <vt:lpstr>宋体</vt:lpstr>
      <vt:lpstr>Wingdings</vt:lpstr>
      <vt:lpstr>微软雅黑</vt:lpstr>
      <vt:lpstr>Wingdings</vt:lpstr>
      <vt:lpstr>思源黑体 CN Medium</vt:lpstr>
      <vt:lpstr>思源黑体 CN Normal</vt:lpstr>
      <vt:lpstr>思源黑体 CN Light</vt:lpstr>
      <vt:lpstr>思源黑体 CN Bold</vt:lpstr>
      <vt:lpstr>DIN Black</vt:lpstr>
      <vt:lpstr>Segoe Print</vt:lpstr>
      <vt:lpstr>Noto Sans S Chinese Medium</vt:lpstr>
      <vt:lpstr>Arial Unicode MS</vt:lpstr>
      <vt:lpstr>Calibri</vt:lpstr>
      <vt:lpstr>+中文标题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十二猪肠</cp:lastModifiedBy>
  <cp:revision>357</cp:revision>
  <dcterms:created xsi:type="dcterms:W3CDTF">2019-06-19T02:08:00Z</dcterms:created>
  <dcterms:modified xsi:type="dcterms:W3CDTF">2025-10-30T11:58:10Z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2052-12.1.0.23125</vt:lpwstr>
  </property>
  <property fmtid="{D5CDD505-2E9C-101B-9397-08002B2CF9AE}" pid="3" name="ICV">
    <vt:lpwstr>09B3B659459B4B48BFC27B20876FABAD_13</vt:lpwstr>
  </property>
</Properties>
</file>