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35" r:id="rId3"/>
    <p:sldId id="267" r:id="rId4"/>
    <p:sldId id="329" r:id="rId5"/>
    <p:sldId id="527" r:id="rId6"/>
    <p:sldId id="544" r:id="rId8"/>
    <p:sldId id="543" r:id="rId9"/>
    <p:sldId id="488" r:id="rId10"/>
    <p:sldId id="489" r:id="rId11"/>
    <p:sldId id="550" r:id="rId12"/>
    <p:sldId id="553" r:id="rId13"/>
    <p:sldId id="448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93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5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3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9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0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09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39765" y="1242060"/>
            <a:ext cx="5437505" cy="196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大盘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解析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大爆发之后的龙头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跟风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9795" y="1303338"/>
            <a:ext cx="955040" cy="192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大盘</a:t>
            </a:r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解析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5505" y="136525"/>
            <a:ext cx="7896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剧烈波动背后的博弈</a:t>
            </a:r>
            <a:r>
              <a:rPr lang="zh-CN" altLang="en-US" sz="2800" b="1">
                <a:solidFill>
                  <a:schemeClr val="bg1"/>
                </a:solidFill>
              </a:rPr>
              <a:t>逻辑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926465"/>
            <a:ext cx="6810375" cy="4030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0" y="2949575"/>
            <a:ext cx="6144260" cy="367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12395" y="5048885"/>
            <a:ext cx="56667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9-28</a:t>
            </a:r>
            <a:r>
              <a:rPr lang="zh-CN" altLang="en-US"/>
              <a:t>、</a:t>
            </a:r>
            <a:r>
              <a:rPr lang="en-US" altLang="zh-CN"/>
              <a:t>29</a:t>
            </a:r>
            <a:r>
              <a:rPr lang="zh-CN" altLang="en-US"/>
              <a:t>周末开户，</a:t>
            </a:r>
            <a:r>
              <a:rPr lang="en-US" altLang="zh-CN"/>
              <a:t>30</a:t>
            </a:r>
            <a:r>
              <a:rPr lang="zh-CN" altLang="en-US"/>
              <a:t>号拿到账号，</a:t>
            </a:r>
            <a:r>
              <a:rPr lang="en-US" altLang="zh-CN"/>
              <a:t>8</a:t>
            </a:r>
            <a:r>
              <a:rPr lang="zh-CN" altLang="en-US"/>
              <a:t>号才能进场</a:t>
            </a:r>
            <a:r>
              <a:rPr lang="zh-CN" altLang="en-US"/>
              <a:t>交易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国庆假期开户，</a:t>
            </a:r>
            <a:r>
              <a:rPr lang="en-US" altLang="zh-CN"/>
              <a:t>8</a:t>
            </a:r>
            <a:r>
              <a:rPr lang="zh-CN" altLang="en-US"/>
              <a:t>号拿到账号，</a:t>
            </a:r>
            <a:r>
              <a:rPr lang="en-US" altLang="zh-CN"/>
              <a:t>9</a:t>
            </a:r>
            <a:r>
              <a:rPr lang="zh-CN" altLang="en-US"/>
              <a:t>号才能进场</a:t>
            </a:r>
            <a:r>
              <a:rPr lang="zh-CN" altLang="en-US"/>
              <a:t>交易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连续两天的回落是给新股民们释放的</a:t>
            </a:r>
            <a:r>
              <a:rPr lang="en-US" altLang="zh-CN"/>
              <a:t>“</a:t>
            </a:r>
            <a:r>
              <a:rPr lang="zh-CN" altLang="en-US"/>
              <a:t>善意</a:t>
            </a:r>
            <a:r>
              <a:rPr lang="en-US" altLang="zh-CN"/>
              <a:t>”</a:t>
            </a:r>
            <a:r>
              <a:rPr lang="zh-CN" altLang="en-US"/>
              <a:t>吗？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35495" y="925195"/>
            <a:ext cx="47440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假期最后一天，</a:t>
            </a:r>
            <a:r>
              <a:rPr lang="en-US" altLang="zh-CN"/>
              <a:t>7</a:t>
            </a:r>
            <a:r>
              <a:rPr lang="zh-CN" altLang="en-US"/>
              <a:t>号专门开课</a:t>
            </a:r>
            <a:r>
              <a:rPr lang="zh-CN" altLang="en-US"/>
              <a:t>复盘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明确指出，</a:t>
            </a:r>
            <a:r>
              <a:rPr lang="zh-CN" altLang="en-US" b="1"/>
              <a:t>随时</a:t>
            </a:r>
            <a:r>
              <a:rPr lang="zh-CN" altLang="en-US"/>
              <a:t>会出现单日</a:t>
            </a:r>
            <a:r>
              <a:rPr lang="en-US" altLang="zh-CN"/>
              <a:t>5%</a:t>
            </a:r>
            <a:r>
              <a:rPr lang="zh-CN" altLang="en-US"/>
              <a:t>以上的</a:t>
            </a:r>
            <a:r>
              <a:rPr lang="zh-CN" altLang="en-US"/>
              <a:t>下跌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80" y="1980565"/>
            <a:ext cx="2364740" cy="8356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7515" y="136525"/>
            <a:ext cx="6236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系列新闻发布会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1216660"/>
            <a:ext cx="6553200" cy="1000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571750"/>
            <a:ext cx="6553200" cy="80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33165"/>
            <a:ext cx="6553200" cy="1038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2575560" y="5255895"/>
            <a:ext cx="7040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这几场发布会有什么不同，对市场的影响逻辑是什么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7515" y="136525"/>
            <a:ext cx="6236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3</a:t>
            </a:r>
            <a:r>
              <a:rPr lang="zh-CN" altLang="en-US" sz="2800" b="1">
                <a:solidFill>
                  <a:schemeClr val="bg1"/>
                </a:solidFill>
              </a:rPr>
              <a:t>万亿的市场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</a:rPr>
              <a:t>噪音是不可避免</a:t>
            </a:r>
            <a:r>
              <a:rPr lang="zh-CN" altLang="en-US" sz="2800" b="1">
                <a:solidFill>
                  <a:schemeClr val="bg1"/>
                </a:solidFill>
              </a:rPr>
              <a:t>的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77515" y="829310"/>
            <a:ext cx="630745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/>
              <a:t>500</a:t>
            </a:r>
            <a:r>
              <a:rPr lang="zh-CN" altLang="en-US"/>
              <a:t>只苍蝇</a:t>
            </a:r>
            <a:r>
              <a:rPr lang="en-US" altLang="zh-CN"/>
              <a:t>+500</a:t>
            </a:r>
            <a:r>
              <a:rPr lang="zh-CN" altLang="en-US"/>
              <a:t>只鸭子</a:t>
            </a:r>
            <a:r>
              <a:rPr lang="en-US" altLang="zh-CN"/>
              <a:t>+500</a:t>
            </a:r>
            <a:r>
              <a:rPr lang="zh-CN" altLang="en-US"/>
              <a:t>头大象，你会听到什么样的</a:t>
            </a:r>
            <a:r>
              <a:rPr lang="zh-CN" altLang="en-US"/>
              <a:t>声音？</a:t>
            </a:r>
            <a:endParaRPr lang="zh-CN" altLang="en-US"/>
          </a:p>
          <a:p>
            <a:pPr algn="ctr">
              <a:lnSpc>
                <a:spcPct val="120000"/>
              </a:lnSpc>
            </a:pPr>
            <a:r>
              <a:rPr lang="zh-CN" altLang="en-US" b="1"/>
              <a:t>什么都听不到，只会疯掉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695" y="2014220"/>
            <a:ext cx="5533390" cy="981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2995295"/>
            <a:ext cx="5533390" cy="1121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" y="4549140"/>
            <a:ext cx="5533390" cy="933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" y="5527040"/>
            <a:ext cx="5532755" cy="877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840" y="2014220"/>
            <a:ext cx="3420110" cy="627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6186805" y="2626995"/>
            <a:ext cx="5704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中国股市从熊孩子到长大成人，到底有</a:t>
            </a:r>
            <a:r>
              <a:rPr lang="zh-CN" altLang="en-US"/>
              <a:t>多难？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86805" y="3118485"/>
            <a:ext cx="5779770" cy="645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希望每一个投资者，从自我做起，不做熊孩子股民，而是做一个合格的成年</a:t>
            </a:r>
            <a:r>
              <a:rPr lang="zh-CN" altLang="en-US"/>
              <a:t>投资者。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108065" y="3780155"/>
            <a:ext cx="5963285" cy="270256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意识到世界的复杂性：</a:t>
            </a:r>
            <a:endParaRPr lang="zh-CN" altLang="en-US" sz="1200" b="0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世界不是非黑即白的，人与事都有各种各样的层面和因素。意识到事物的多样性和复杂性可以帮助你更好地理解和接纳他人。</a:t>
            </a:r>
            <a:endParaRPr lang="zh-CN" altLang="en-US" sz="1200" b="0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接受自己的情绪：</a:t>
            </a:r>
            <a:endParaRPr lang="zh-CN" altLang="en-US" sz="1200" b="0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首先要接受自己的情绪，不要试图完全控制它们。认识到自己的情绪是正常的，但也要学会适当地管理和表达它们。</a:t>
            </a:r>
            <a:endParaRPr lang="zh-CN" altLang="en-US" sz="1200" b="0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审视自己的偏见和成见：</a:t>
            </a:r>
            <a:endParaRPr lang="zh-CN" altLang="en-US" sz="1200" b="0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意识到自己可能存在的偏见和成见，努力去除这些对他人的负面影响。多思考他人的立场和背景，理解他们的行为和态度。</a:t>
            </a:r>
            <a:endParaRPr lang="zh-CN" altLang="en-US" sz="1200" b="0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</a:t>
            </a:r>
            <a:r>
              <a:rPr lang="zh-CN" altLang="en-US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倾听和尊重他人：</a:t>
            </a:r>
            <a:endParaRPr lang="zh-CN" altLang="en-US" sz="1200" b="0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学会倾听他人的观点和感受，尊重他们的权利和选择。与他人沟通时，保持开放的心态，尊重彼此的差异。</a:t>
            </a:r>
            <a:endParaRPr lang="zh-CN" altLang="en-US" sz="1200" b="0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3815" y="2729230"/>
            <a:ext cx="9564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大爆发之后的龙头</a:t>
            </a:r>
            <a:r>
              <a:rPr lang="zh-CN" altLang="en-US" sz="72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跟风</a:t>
            </a:r>
            <a:endParaRPr lang="zh-CN" altLang="en-US" sz="72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乱市中谁是</a:t>
            </a:r>
            <a:r>
              <a:rPr lang="zh-CN" altLang="en-US" sz="2800" b="1">
                <a:solidFill>
                  <a:schemeClr val="bg1"/>
                </a:solidFill>
              </a:rPr>
              <a:t>真龙头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1078230"/>
            <a:ext cx="5459730" cy="2448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425" y="1078865"/>
            <a:ext cx="5459730" cy="2447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" y="3866515"/>
            <a:ext cx="4810125" cy="197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5898515" y="3884295"/>
            <a:ext cx="53994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重组题材，是一个远比大家想象要强很多的</a:t>
            </a:r>
            <a:r>
              <a:rPr lang="en-US" altLang="zh-CN"/>
              <a:t>“</a:t>
            </a:r>
            <a:r>
              <a:rPr lang="zh-CN" altLang="en-US"/>
              <a:t>龙头</a:t>
            </a:r>
            <a:r>
              <a:rPr lang="en-US" altLang="zh-CN"/>
              <a:t>”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并且，它会比任何其它题材更</a:t>
            </a:r>
            <a:r>
              <a:rPr lang="zh-CN" altLang="en-US"/>
              <a:t>长久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难点在于，标的不集中，散乱，较难</a:t>
            </a:r>
            <a:r>
              <a:rPr lang="zh-CN" altLang="en-US"/>
              <a:t>锁定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乱市中谁是</a:t>
            </a:r>
            <a:r>
              <a:rPr lang="zh-CN" altLang="en-US" sz="2800" b="1">
                <a:solidFill>
                  <a:schemeClr val="bg1"/>
                </a:solidFill>
              </a:rPr>
              <a:t>真龙头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145" y="1033780"/>
            <a:ext cx="5829300" cy="2667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860" y="1033780"/>
            <a:ext cx="6042660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5" y="3828415"/>
            <a:ext cx="5418455" cy="2695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445" y="3825875"/>
            <a:ext cx="5889625" cy="26981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OGE4MmM3N2M1Njg0N2RlMTM3NDgxNjk5YmFiZDMxNTI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WPS 演示</Application>
  <PresentationFormat>宽屏</PresentationFormat>
  <Paragraphs>58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467</cp:revision>
  <dcterms:created xsi:type="dcterms:W3CDTF">2019-06-19T02:08:00Z</dcterms:created>
  <dcterms:modified xsi:type="dcterms:W3CDTF">2024-10-09T10:15:20Z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21FB1B3C83584DB693F97E45B7256C0A_13</vt:lpwstr>
  </property>
</Properties>
</file>