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317" r:id="rId4"/>
    <p:sldId id="312" r:id="rId5"/>
    <p:sldId id="310" r:id="rId7"/>
    <p:sldId id="316" r:id="rId8"/>
    <p:sldId id="313" r:id="rId9"/>
    <p:sldId id="314" r:id="rId10"/>
    <p:sldId id="319" r:id="rId11"/>
    <p:sldId id="305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71.xml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../media/image17.png"/><Relationship Id="rId7" Type="http://schemas.openxmlformats.org/officeDocument/2006/relationships/tags" Target="../tags/tag76.xml"/><Relationship Id="rId6" Type="http://schemas.openxmlformats.org/officeDocument/2006/relationships/image" Target="../media/image16.png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15.png"/><Relationship Id="rId2" Type="http://schemas.openxmlformats.org/officeDocument/2006/relationships/tags" Target="../tags/tag7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image" Target="../media/image18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3.xml"/><Relationship Id="rId2" Type="http://schemas.openxmlformats.org/officeDocument/2006/relationships/image" Target="../media/image19.png"/><Relationship Id="rId1" Type="http://schemas.openxmlformats.org/officeDocument/2006/relationships/tags" Target="../tags/tag8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5.xml"/><Relationship Id="rId2" Type="http://schemas.openxmlformats.org/officeDocument/2006/relationships/image" Target="../media/image20.png"/><Relationship Id="rId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7.xml"/><Relationship Id="rId2" Type="http://schemas.openxmlformats.org/officeDocument/2006/relationships/image" Target="../media/image21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22.png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全国课程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缩量反弹，</a:t>
            </a:r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主线混沌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0820" y="4827905"/>
            <a:ext cx="11763375" cy="158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/>
              <a:t>市场量能持续收缩至</a:t>
            </a:r>
            <a:r>
              <a:rPr lang="en-US" altLang="zh-CN" sz="1200" b="1"/>
              <a:t>5000</a:t>
            </a:r>
            <a:r>
              <a:rPr lang="zh-CN" altLang="en-US" sz="1200" b="1"/>
              <a:t>亿，维持在</a:t>
            </a:r>
            <a:r>
              <a:rPr lang="en-US" altLang="zh-CN" sz="1200" b="1"/>
              <a:t>2.07</a:t>
            </a:r>
            <a:r>
              <a:rPr lang="zh-CN" altLang="en-US" sz="1200" b="1"/>
              <a:t>万亿，整体呈现缩量普涨。</a:t>
            </a:r>
            <a:endParaRPr lang="zh-CN" altLang="en-US" sz="1200" b="1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/>
              <a:t>上午活跃资金明显偏向避险防御策略，创新药、零售等防御性板块成为主要配置方向，市场情绪的谨慎态度亦有所体现</a:t>
            </a:r>
            <a:r>
              <a:rPr lang="en-US" altLang="zh-CN" sz="1200" b="1"/>
              <a:t>--</a:t>
            </a:r>
            <a:r>
              <a:rPr lang="zh-CN" altLang="en-US" sz="1200" b="1"/>
              <a:t>最直接的信号是，当前市场连板高度仅止步于三板，缺乏高弹性标的引领情绪。从个股表现维度观察，今日盘中表现较强的大</a:t>
            </a:r>
            <a:r>
              <a:rPr lang="zh-CN" altLang="en-US" sz="1400" b="1"/>
              <a:t>容量</a:t>
            </a:r>
            <a:r>
              <a:rPr lang="zh-CN" altLang="en-US" sz="1200" b="1"/>
              <a:t>趋势股，多为前两个交易日收出阴线的修复型标的，反映出资金更倾向于短期博弈超跌反弹。</a:t>
            </a:r>
            <a:endParaRPr lang="zh-CN" altLang="en-US" sz="1200" b="1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200" b="1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/>
              <a:t>尽管大盘指数完成日内修复，但核心矛盾仍未解决</a:t>
            </a:r>
            <a:r>
              <a:rPr lang="en-US" altLang="zh-CN" sz="1200" b="1"/>
              <a:t>--</a:t>
            </a:r>
            <a:r>
              <a:rPr lang="zh-CN" altLang="en-US" sz="1200" b="1"/>
              <a:t>市场缺乏明确的主线题材，资金处于多点试探、无锚定方向的状态，导致整体维持震荡格局。从近期走势规律来看，阴一天、阳一天的交替波动已成为常态，这种无序震荡的格局预计仍将延续，直至新的领涨板块出现。</a:t>
            </a:r>
            <a:endParaRPr lang="zh-CN" altLang="en-US" sz="1200" b="1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5120" y="520065"/>
            <a:ext cx="9487535" cy="42030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93815" y="1164590"/>
            <a:ext cx="5433695" cy="5196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新能源相关（固态电池、钴、新能源车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重组）：章盟主在固态电池领域的赣机器人：章盟主大手笔买入机器人概念的三花智控（</a:t>
            </a:r>
            <a:r>
              <a:rPr lang="en-US" altLang="zh-CN" sz="1200" b="1">
                <a:solidFill>
                  <a:schemeClr val="tx1"/>
                </a:solidFill>
              </a:rPr>
              <a:t>6.82</a:t>
            </a:r>
            <a:r>
              <a:rPr lang="zh-CN" altLang="en-US" sz="1200" b="1">
                <a:solidFill>
                  <a:schemeClr val="tx1"/>
                </a:solidFill>
              </a:rPr>
              <a:t>亿），显示出对该板块的强烈看好，有引导资金的意图。流沙河在机器人概念的上纬新材上，</a:t>
            </a:r>
            <a:r>
              <a:rPr lang="en-US" altLang="zh-CN" sz="1200" b="1">
                <a:solidFill>
                  <a:schemeClr val="tx1"/>
                </a:solidFill>
              </a:rPr>
              <a:t>3 </a:t>
            </a:r>
            <a:r>
              <a:rPr lang="zh-CN" altLang="en-US" sz="1200" b="1">
                <a:solidFill>
                  <a:schemeClr val="tx1"/>
                </a:solidFill>
              </a:rPr>
              <a:t>日内买入</a:t>
            </a:r>
            <a:r>
              <a:rPr lang="en-US" altLang="zh-CN" sz="1200" b="1">
                <a:solidFill>
                  <a:schemeClr val="tx1"/>
                </a:solidFill>
              </a:rPr>
              <a:t>6939</a:t>
            </a:r>
            <a:r>
              <a:rPr lang="zh-CN" altLang="en-US" sz="1200" b="1">
                <a:solidFill>
                  <a:schemeClr val="tx1"/>
                </a:solidFill>
              </a:rPr>
              <a:t>万卖出</a:t>
            </a:r>
            <a:r>
              <a:rPr lang="en-US" altLang="zh-CN" sz="1200" b="1">
                <a:solidFill>
                  <a:schemeClr val="tx1"/>
                </a:solidFill>
              </a:rPr>
              <a:t>1.09</a:t>
            </a:r>
            <a:r>
              <a:rPr lang="zh-CN" altLang="en-US" sz="1200" b="1">
                <a:solidFill>
                  <a:schemeClr val="tx1"/>
                </a:solidFill>
              </a:rPr>
              <a:t>亿，呈现出止盈或对短期走势偏谨慎的态度。整体而言，机器人板块有大资金强力做多，但也存在部分资金获利了结，板块内部有分化，不过多头力量仍较为突出，有望维持一定热度。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军工：陈小群卖出军工概念的长城军工（</a:t>
            </a:r>
            <a:r>
              <a:rPr lang="en-US" altLang="zh-CN" sz="1200" b="1">
                <a:solidFill>
                  <a:schemeClr val="tx1"/>
                </a:solidFill>
              </a:rPr>
              <a:t>2.53</a:t>
            </a:r>
            <a:r>
              <a:rPr lang="zh-CN" altLang="en-US" sz="1200" b="1">
                <a:solidFill>
                  <a:schemeClr val="tx1"/>
                </a:solidFill>
              </a:rPr>
              <a:t>亿），这一较大规模的卖出，可能反映出对军工板块短期上涨动力的担忧，或者是在板块内获利后选择止盈，对军工板块短期情绪有一定压制作用。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芯片：作手新一买入芯片概念的闻泰科技（</a:t>
            </a:r>
            <a:r>
              <a:rPr lang="en-US" altLang="zh-CN" sz="1200" b="1">
                <a:solidFill>
                  <a:schemeClr val="tx1"/>
                </a:solidFill>
              </a:rPr>
              <a:t>1.39</a:t>
            </a:r>
            <a:r>
              <a:rPr lang="zh-CN" altLang="en-US" sz="1200" b="1">
                <a:solidFill>
                  <a:schemeClr val="tx1"/>
                </a:solidFill>
              </a:rPr>
              <a:t>亿），显示出对芯片板块的积极布局。成都系卖出芯片概念的至纯科技（</a:t>
            </a:r>
            <a:r>
              <a:rPr lang="en-US" altLang="zh-CN" sz="1200" b="1">
                <a:solidFill>
                  <a:schemeClr val="tx1"/>
                </a:solidFill>
              </a:rPr>
              <a:t>5105</a:t>
            </a:r>
            <a:r>
              <a:rPr lang="zh-CN" altLang="en-US" sz="1200" b="1">
                <a:solidFill>
                  <a:schemeClr val="tx1"/>
                </a:solidFill>
              </a:rPr>
              <a:t>万），宁波桑田路卖出芯片概念的合肥城建（</a:t>
            </a:r>
            <a:r>
              <a:rPr lang="en-US" altLang="zh-CN" sz="1200" b="1">
                <a:solidFill>
                  <a:schemeClr val="tx1"/>
                </a:solidFill>
              </a:rPr>
              <a:t>3940</a:t>
            </a:r>
            <a:r>
              <a:rPr lang="zh-CN" altLang="en-US" sz="1200" b="1">
                <a:solidFill>
                  <a:schemeClr val="tx1"/>
                </a:solidFill>
              </a:rPr>
              <a:t>万）。可见芯片板块存在资金分歧，有资金看好进场，但也有资金选择离场，板块短期走势可能会有波动，需关注后续资金动向能否形成合力。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智能电网、水电、光伏、核聚变等板块：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成都系买入智能电网的新特电气（</a:t>
            </a:r>
            <a:r>
              <a:rPr lang="en-US" altLang="zh-CN" sz="1200" b="1">
                <a:solidFill>
                  <a:schemeClr val="tx1"/>
                </a:solidFill>
              </a:rPr>
              <a:t>5402</a:t>
            </a:r>
            <a:r>
              <a:rPr lang="zh-CN" altLang="en-US" sz="1200" b="1">
                <a:solidFill>
                  <a:schemeClr val="tx1"/>
                </a:solidFill>
              </a:rPr>
              <a:t>万），但卖出水电的梅雁吉祥（</a:t>
            </a:r>
            <a:r>
              <a:rPr lang="en-US" altLang="zh-CN" sz="1200" b="1">
                <a:solidFill>
                  <a:schemeClr val="tx1"/>
                </a:solidFill>
              </a:rPr>
              <a:t>4561</a:t>
            </a:r>
            <a:r>
              <a:rPr lang="zh-CN" altLang="en-US" sz="1200" b="1">
                <a:solidFill>
                  <a:schemeClr val="tx1"/>
                </a:solidFill>
              </a:rPr>
              <a:t>万）；宁波桑田路卖出光伏的蓝丰生化（</a:t>
            </a:r>
            <a:r>
              <a:rPr lang="en-US" altLang="zh-CN" sz="1200" b="1">
                <a:solidFill>
                  <a:schemeClr val="tx1"/>
                </a:solidFill>
              </a:rPr>
              <a:t>907</a:t>
            </a:r>
            <a:r>
              <a:rPr lang="zh-CN" altLang="en-US" sz="1200" b="1">
                <a:solidFill>
                  <a:schemeClr val="tx1"/>
                </a:solidFill>
              </a:rPr>
              <a:t>万）、核聚变的合锻智能（</a:t>
            </a:r>
            <a:r>
              <a:rPr lang="en-US" altLang="zh-CN" sz="1200" b="1">
                <a:solidFill>
                  <a:schemeClr val="tx1"/>
                </a:solidFill>
              </a:rPr>
              <a:t>4893</a:t>
            </a:r>
            <a:r>
              <a:rPr lang="zh-CN" altLang="en-US" sz="1200" b="1">
                <a:solidFill>
                  <a:schemeClr val="tx1"/>
                </a:solidFill>
              </a:rPr>
              <a:t>万）。这些板块的操作资金量相对较小，且以卖出为主，说明资金对这些板块的关注度和做多意愿相对不足，板块短期缺乏有力的资金推动，市场情绪较为平淡。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综合来看，</a:t>
            </a:r>
            <a:r>
              <a:rPr lang="zh-CN" altLang="en-US" sz="1200" b="1">
                <a:solidFill>
                  <a:srgbClr val="FF0000"/>
                </a:solidFill>
              </a:rPr>
              <a:t>机器人板块受大资金青睐</a:t>
            </a:r>
            <a:r>
              <a:rPr lang="zh-CN" altLang="en-US" sz="1200" b="1">
                <a:solidFill>
                  <a:schemeClr val="tx1"/>
                </a:solidFill>
              </a:rPr>
              <a:t>，热度较高；芯片板块有资金关注但分歧大；军工板块遭遇资金减持，短期承压；而智能电网、水电等板块暂时未得到资金重点关注，整体市场情绪在不同板块间分化明显，热点主要集中在机器人等少数板块，其他板块相对弱势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850265"/>
            <a:ext cx="5654675" cy="530034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70205" y="-171450"/>
            <a:ext cx="1016254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科技主线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010" y="4714240"/>
            <a:ext cx="116001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流动资金持续翻红的方向多为传统行业，上证指数强于创业板和科创板。</a:t>
            </a:r>
            <a:endParaRPr lang="zh-CN" altLang="en-US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机器人下午拉升是因为传言某厂有大单，但是机器人方向本质还是阶段性超跌，前几天活跃的核聚变、新凯莱、稀土反而分化非常明显，盘面混沌明显。</a:t>
            </a:r>
            <a:r>
              <a:rPr lang="en-US" altLang="zh-CN"/>
              <a:t>​</a:t>
            </a:r>
            <a:endParaRPr lang="en-US" alt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776605"/>
            <a:ext cx="6210935" cy="3053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8095" y="780415"/>
            <a:ext cx="5724525" cy="3049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985645" y="0"/>
            <a:ext cx="915289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趋势分析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68795" y="1636395"/>
            <a:ext cx="5400675" cy="4601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>
                <a:latin typeface="思源黑体 CN Heavy" panose="020B0A00000000000000" charset="-122"/>
                <a:ea typeface="思源黑体 CN Heavy" panose="020B0A00000000000000" charset="-122"/>
              </a:rPr>
              <a:t>完善你的投资模式</a:t>
            </a:r>
            <a:endParaRPr lang="zh-CN" altLang="en-US" sz="28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endParaRPr lang="en-US" altLang="zh-CN" sz="2000"/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做短线，红色区域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买点来了到底要建什么样的仓位？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3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3.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向上涨的过程中什么时候加仓？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4.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什么时候获利减仓最佳？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5.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这个上升回档是真还是假？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6.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同板块挑选个股选择谁？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3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3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25930"/>
            <a:ext cx="6602095" cy="4306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487680" y="986155"/>
            <a:ext cx="1112139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300"/>
              <a:t>波段先锋，</a:t>
            </a:r>
            <a:r>
              <a:rPr lang="zh-CN" altLang="en-US" sz="2300">
                <a:solidFill>
                  <a:srgbClr val="FF0000"/>
                </a:solidFill>
              </a:rPr>
              <a:t>红色区域为强趋势</a:t>
            </a:r>
            <a:r>
              <a:rPr lang="zh-CN" altLang="en-US" sz="2300"/>
              <a:t>，波段进出胜率高于绿色区域，波段利润增厚更高！！</a:t>
            </a:r>
            <a:endParaRPr lang="zh-CN" altLang="en-US" sz="2300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08832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波段先锋福利发送！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" y="630555"/>
            <a:ext cx="11859260" cy="61074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1764</Words>
  <Application>WPS 演示</Application>
  <PresentationFormat>宽屏</PresentationFormat>
  <Paragraphs>127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汉仪雅酷黑简</vt:lpstr>
      <vt:lpstr>方正宝黑体 简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211</cp:revision>
  <dcterms:created xsi:type="dcterms:W3CDTF">2019-06-19T02:08:00Z</dcterms:created>
  <dcterms:modified xsi:type="dcterms:W3CDTF">2025-10-15T12:25:07Z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EBC1987865D544A294839D22B496E0D2_13</vt:lpwstr>
  </property>
</Properties>
</file>