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720" r:id="rId3"/>
    <p:sldId id="267" r:id="rId4"/>
    <p:sldId id="329" r:id="rId5"/>
    <p:sldId id="1013" r:id="rId6"/>
    <p:sldId id="1019" r:id="rId7"/>
    <p:sldId id="1014" r:id="rId8"/>
    <p:sldId id="925" r:id="rId9"/>
    <p:sldId id="1015" r:id="rId10"/>
    <p:sldId id="1017" r:id="rId11"/>
    <p:sldId id="1016" r:id="rId12"/>
    <p:sldId id="1018" r:id="rId13"/>
    <p:sldId id="975" r:id="rId14"/>
    <p:sldId id="928" r:id="rId15"/>
    <p:sldId id="929" r:id="rId16"/>
    <p:sldId id="797" r:id="rId17"/>
    <p:sldId id="689" r:id="rId18"/>
    <p:sldId id="692" r:id="rId19"/>
    <p:sldId id="506" r:id="rId20"/>
    <p:sldId id="840" r:id="rId21"/>
    <p:sldId id="839" r:id="rId22"/>
    <p:sldId id="508" r:id="rId23"/>
    <p:sldId id="527" r:id="rId24"/>
    <p:sldId id="610" r:id="rId25"/>
    <p:sldId id="611" r:id="rId26"/>
    <p:sldId id="509" r:id="rId27"/>
    <p:sldId id="510" r:id="rId28"/>
    <p:sldId id="511" r:id="rId29"/>
    <p:sldId id="1010" r:id="rId30"/>
    <p:sldId id="1008" r:id="rId31"/>
    <p:sldId id="272" r:id="rId32"/>
  </p:sldIdLst>
  <p:sldSz cx="12192000" cy="6858000"/>
  <p:notesSz cx="6858000" cy="9144000"/>
  <p:custDataLst>
    <p:tags r:id="rId3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9" userDrawn="1">
          <p15:clr>
            <a:srgbClr val="A4A3A4"/>
          </p15:clr>
        </p15:guide>
        <p15:guide id="2" pos="3822" userDrawn="1">
          <p15:clr>
            <a:srgbClr val="A4A3A4"/>
          </p15:clr>
        </p15:guide>
        <p15:guide id="3" pos="4803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全" lastIdx="1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4500"/>
    <a:srgbClr val="FFBF75"/>
    <a:srgbClr val="FFD483"/>
    <a:srgbClr val="FFEFCE"/>
    <a:srgbClr val="FFD585"/>
    <a:srgbClr val="FFEFCF"/>
    <a:srgbClr val="FFEFCD"/>
    <a:srgbClr val="FFD983"/>
    <a:srgbClr val="EFDDFF"/>
    <a:srgbClr val="C166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01" autoAdjust="0"/>
    <p:restoredTop sz="99761" autoAdjust="0"/>
  </p:normalViewPr>
  <p:slideViewPr>
    <p:cSldViewPr snapToGrid="0" showGuides="1">
      <p:cViewPr varScale="1">
        <p:scale>
          <a:sx n="110" d="100"/>
          <a:sy n="110" d="100"/>
        </p:scale>
        <p:origin x="924" y="108"/>
      </p:cViewPr>
      <p:guideLst>
        <p:guide orient="horz" pos="2199"/>
        <p:guide pos="3822"/>
        <p:guide pos="4803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9" Type="http://schemas.openxmlformats.org/officeDocument/2006/relationships/tags" Target="tags/tag73.xml"/><Relationship Id="rId38" Type="http://schemas.openxmlformats.org/officeDocument/2006/relationships/commentAuthors" Target="commentAuthors.xml"/><Relationship Id="rId37" Type="http://schemas.openxmlformats.org/officeDocument/2006/relationships/tableStyles" Target="tableStyles.xml"/><Relationship Id="rId36" Type="http://schemas.openxmlformats.org/officeDocument/2006/relationships/viewProps" Target="viewProps.xml"/><Relationship Id="rId35" Type="http://schemas.openxmlformats.org/officeDocument/2006/relationships/presProps" Target="presProps.xml"/><Relationship Id="rId34" Type="http://schemas.openxmlformats.org/officeDocument/2006/relationships/handoutMaster" Target="handoutMasters/handoutMaster1.xml"/><Relationship Id="rId33" Type="http://schemas.openxmlformats.org/officeDocument/2006/relationships/notesMaster" Target="notesMasters/notesMaster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  <p:sp>
        <p:nvSpPr>
          <p:cNvPr id="6" name="页眉占位符 5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image" Target="../media/image2.png"/><Relationship Id="rId8" Type="http://schemas.openxmlformats.org/officeDocument/2006/relationships/image" Target="../media/image1.png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1" Type="http://schemas.openxmlformats.org/officeDocument/2006/relationships/image" Target="../media/image4.png"/><Relationship Id="rId10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image" Target="../media/image6.png"/><Relationship Id="rId8" Type="http://schemas.openxmlformats.org/officeDocument/2006/relationships/image" Target="../media/image2.png"/><Relationship Id="rId7" Type="http://schemas.openxmlformats.org/officeDocument/2006/relationships/image" Target="../media/image5.png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image" Target="../media/image3.png"/><Relationship Id="rId8" Type="http://schemas.openxmlformats.org/officeDocument/2006/relationships/image" Target="../media/image2.png"/><Relationship Id="rId7" Type="http://schemas.openxmlformats.org/officeDocument/2006/relationships/image" Target="../media/image7.png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tags" Target="../tags/tag22.xml"/><Relationship Id="rId6" Type="http://schemas.openxmlformats.org/officeDocument/2006/relationships/tags" Target="../tags/tag21.xml"/><Relationship Id="rId5" Type="http://schemas.openxmlformats.org/officeDocument/2006/relationships/tags" Target="../tags/tag20.xml"/><Relationship Id="rId4" Type="http://schemas.openxmlformats.org/officeDocument/2006/relationships/tags" Target="../tags/tag19.xml"/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1" Type="http://schemas.openxmlformats.org/officeDocument/2006/relationships/image" Target="../media/image3.png"/><Relationship Id="rId10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7" Type="http://schemas.openxmlformats.org/officeDocument/2006/relationships/image" Target="../media/image2.png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tags" Target="../tags/tag25.xml"/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4" name="图片 3" descr="PPT封面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 descr="经传logo白色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374650" y="289560"/>
            <a:ext cx="1797685" cy="405765"/>
          </a:xfrm>
          <a:prstGeom prst="rect">
            <a:avLst/>
          </a:prstGeom>
        </p:spPr>
      </p:pic>
      <p:pic>
        <p:nvPicPr>
          <p:cNvPr id="5" name="图片 4" descr="龙头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0100310" y="234950"/>
            <a:ext cx="1762125" cy="33591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2871470" y="4571365"/>
            <a:ext cx="6231255" cy="461645"/>
          </a:xfrm>
          <a:prstGeom prst="rect">
            <a:avLst/>
          </a:prstGeom>
        </p:spPr>
      </p:pic>
      <p:sp>
        <p:nvSpPr>
          <p:cNvPr id="9" name="文本框 8"/>
          <p:cNvSpPr txBox="1"/>
          <p:nvPr userDrawn="1"/>
        </p:nvSpPr>
        <p:spPr>
          <a:xfrm>
            <a:off x="2723515" y="4541520"/>
            <a:ext cx="67983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8</a:t>
            </a:r>
            <a:r>
              <a:rPr lang="zh-CN" altLang="en-US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月</a:t>
            </a:r>
            <a:r>
              <a:rPr lang="en-US" altLang="zh-CN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1</a:t>
            </a:r>
            <a:r>
              <a:rPr lang="zh-CN" altLang="en-US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日</a:t>
            </a:r>
            <a:r>
              <a:rPr lang="en-US" altLang="zh-CN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-8</a:t>
            </a:r>
            <a:r>
              <a:rPr lang="zh-CN" altLang="en-US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月</a:t>
            </a:r>
            <a:r>
              <a:rPr lang="en-US" altLang="zh-CN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29</a:t>
            </a:r>
            <a:r>
              <a:rPr lang="zh-CN" altLang="en-US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日</a:t>
            </a:r>
            <a:r>
              <a:rPr lang="en-US" altLang="zh-CN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</a:t>
            </a:r>
            <a:r>
              <a:rPr lang="zh-CN" altLang="en-US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每周日</a:t>
            </a:r>
            <a:r>
              <a:rPr lang="en-US" altLang="zh-CN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-</a:t>
            </a:r>
            <a:r>
              <a:rPr lang="zh-CN" altLang="en-US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周四晚</a:t>
            </a:r>
            <a:r>
              <a:rPr lang="en-US" altLang="zh-CN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20:15</a:t>
            </a:r>
            <a:endParaRPr lang="en-US" altLang="zh-CN" sz="2800" dirty="0">
              <a:solidFill>
                <a:srgbClr val="B34500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 descr="PPT目录页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 descr="经传logo白色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pic>
        <p:nvPicPr>
          <p:cNvPr id="7" name="图片 6" descr="组 214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945495" y="6012180"/>
            <a:ext cx="1246505" cy="2019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 descr="标题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 descr="经传logo白色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pic>
        <p:nvPicPr>
          <p:cNvPr id="8" name="图片 7" descr="龙头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100310" y="234950"/>
            <a:ext cx="1762125" cy="3359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 descr="PPT封面 拷贝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 descr="3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678180" y="3141345"/>
            <a:ext cx="8807450" cy="2936240"/>
          </a:xfrm>
          <a:prstGeom prst="rect">
            <a:avLst/>
          </a:prstGeom>
        </p:spPr>
      </p:pic>
      <p:pic>
        <p:nvPicPr>
          <p:cNvPr id="11" name="图片 10" descr="经传logo白色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pic>
        <p:nvPicPr>
          <p:cNvPr id="10" name="图片 9" descr="龙头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0100310" y="234950"/>
            <a:ext cx="1762125" cy="3359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-62865" y="791210"/>
            <a:ext cx="12317095" cy="6066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530860" y="6582410"/>
            <a:ext cx="111302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经传多赢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资深投顾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：陈锵行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丨执业编号：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A1120620020001</a:t>
            </a:r>
            <a:r>
              <a:rPr lang="zh-CN" altLang="en-US" sz="1200" b="0" i="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 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风险提示:观点基于软件数据和理论模型分析，仅供参考，不构成买卖建议，股市有风险，投资需谨慎。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6" name="图片 5" descr="PPT封面 拷贝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 descr="4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687513" y="2974340"/>
            <a:ext cx="8816975" cy="250825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2128520" y="3119120"/>
            <a:ext cx="7934325" cy="2059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60000"/>
              </a:lnSpc>
            </a:pPr>
            <a:r>
              <a: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我司所有工作人员均不允许推荐股票、不允许承诺收益、不允许代客理财、不允许合作分成、不允许私下收款，如您发现有任何违规行为，可联系400-9088-988向我们反馈!风险提示:所有信息及观点均来源于公开信息及经传软件信号显示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600">
              <a:solidFill>
                <a:schemeClr val="tx1">
                  <a:lumMod val="50000"/>
                  <a:lumOff val="50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sp>
        <p:nvSpPr>
          <p:cNvPr id="9" name="文本框 8"/>
          <p:cNvSpPr txBox="1"/>
          <p:nvPr userDrawn="1"/>
        </p:nvSpPr>
        <p:spPr>
          <a:xfrm>
            <a:off x="1855788" y="1877060"/>
            <a:ext cx="8480425" cy="937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500" b="1">
                <a:gradFill>
                  <a:gsLst>
                    <a:gs pos="0">
                      <a:srgbClr val="FFEFCF"/>
                    </a:gs>
                    <a:gs pos="100000">
                      <a:srgbClr val="FFD585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经传多赢,让投资遇见美好!</a:t>
            </a:r>
            <a:endParaRPr lang="zh-CN" altLang="en-US" sz="5500" b="1">
              <a:gradFill>
                <a:gsLst>
                  <a:gs pos="0">
                    <a:srgbClr val="FFEFCF"/>
                  </a:gs>
                  <a:gs pos="100000">
                    <a:srgbClr val="FFD585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pic>
        <p:nvPicPr>
          <p:cNvPr id="10" name="图片 9" descr="龙头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100310" y="234950"/>
            <a:ext cx="1762125" cy="3359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ags" Target="../tags/tag27.xml"/><Relationship Id="rId8" Type="http://schemas.openxmlformats.org/officeDocument/2006/relationships/tags" Target="../tags/tag26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tags" Target="../tags/tag31.xml"/><Relationship Id="rId12" Type="http://schemas.openxmlformats.org/officeDocument/2006/relationships/tags" Target="../tags/tag30.xml"/><Relationship Id="rId11" Type="http://schemas.openxmlformats.org/officeDocument/2006/relationships/tags" Target="../tags/tag29.xml"/><Relationship Id="rId10" Type="http://schemas.openxmlformats.org/officeDocument/2006/relationships/tags" Target="../tags/tag28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9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0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1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2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tags" Target="../tags/tag33.xml"/><Relationship Id="rId3" Type="http://schemas.openxmlformats.org/officeDocument/2006/relationships/image" Target="../media/image12.png"/><Relationship Id="rId2" Type="http://schemas.openxmlformats.org/officeDocument/2006/relationships/tags" Target="../tags/tag32.xml"/><Relationship Id="rId1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5.xml"/><Relationship Id="rId6" Type="http://schemas.openxmlformats.org/officeDocument/2006/relationships/tags" Target="../tags/tag46.xml"/><Relationship Id="rId5" Type="http://schemas.openxmlformats.org/officeDocument/2006/relationships/tags" Target="../tags/tag45.xml"/><Relationship Id="rId4" Type="http://schemas.openxmlformats.org/officeDocument/2006/relationships/image" Target="../media/image19.png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tags" Target="../tags/tag42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47.xml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tags" Target="../tags/tag48.xml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49.xml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50.xml"/><Relationship Id="rId1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51.xml"/><Relationship Id="rId1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5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5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56.xml"/><Relationship Id="rId1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58.xml"/><Relationship Id="rId2" Type="http://schemas.openxmlformats.org/officeDocument/2006/relationships/image" Target="../media/image34.png"/><Relationship Id="rId1" Type="http://schemas.openxmlformats.org/officeDocument/2006/relationships/tags" Target="../tags/tag5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tags" Target="../tags/tag64.xml"/><Relationship Id="rId6" Type="http://schemas.openxmlformats.org/officeDocument/2006/relationships/tags" Target="../tags/tag63.xml"/><Relationship Id="rId5" Type="http://schemas.openxmlformats.org/officeDocument/2006/relationships/tags" Target="../tags/tag62.xml"/><Relationship Id="rId4" Type="http://schemas.openxmlformats.org/officeDocument/2006/relationships/tags" Target="../tags/tag61.xml"/><Relationship Id="rId3" Type="http://schemas.openxmlformats.org/officeDocument/2006/relationships/image" Target="../media/image35.png"/><Relationship Id="rId2" Type="http://schemas.openxmlformats.org/officeDocument/2006/relationships/tags" Target="../tags/tag60.xml"/><Relationship Id="rId1" Type="http://schemas.openxmlformats.org/officeDocument/2006/relationships/tags" Target="../tags/tag59.xml"/></Relationships>
</file>

<file path=ppt/slides/_rels/slide2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tags" Target="../tags/tag65.xml"/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tags" Target="../tags/tag66.xml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tags" Target="../tags/tag69.xml"/><Relationship Id="rId3" Type="http://schemas.openxmlformats.org/officeDocument/2006/relationships/image" Target="../media/image39.png"/><Relationship Id="rId2" Type="http://schemas.openxmlformats.org/officeDocument/2006/relationships/tags" Target="../tags/tag68.xml"/><Relationship Id="rId1" Type="http://schemas.openxmlformats.org/officeDocument/2006/relationships/tags" Target="../tags/tag6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70.xml"/><Relationship Id="rId1" Type="http://schemas.openxmlformats.org/officeDocument/2006/relationships/image" Target="../media/image4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71.xml"/><Relationship Id="rId1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3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7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36.xml"/><Relationship Id="rId1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3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38.xml"/><Relationship Id="rId1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39.xml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tags" Target="../tags/tag40.xml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41.xml"/><Relationship Id="rId1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417830" y="3206115"/>
            <a:ext cx="404876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  10</a:t>
            </a:r>
            <a:r>
              <a:rPr lang="zh-CN" altLang="en-US" sz="3000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月</a:t>
            </a:r>
            <a:r>
              <a:rPr lang="en-US" altLang="zh-CN" sz="3000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17</a:t>
            </a:r>
            <a:r>
              <a:rPr lang="zh-CN" altLang="en-US" sz="3000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日</a:t>
            </a:r>
            <a:r>
              <a:rPr lang="en-US" altLang="zh-CN" sz="3000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 20:</a:t>
            </a:r>
            <a:r>
              <a:rPr lang="en-US" altLang="zh-CN" sz="3000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15</a:t>
            </a:r>
            <a:r>
              <a:rPr sz="3000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 </a:t>
            </a:r>
            <a:endParaRPr lang="zh-CN" altLang="en-US" sz="3000" dirty="0">
              <a:solidFill>
                <a:srgbClr val="C1662D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17830" y="1805305"/>
            <a:ext cx="7610475" cy="1004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6600">
                <a:gradFill>
                  <a:gsLst>
                    <a:gs pos="0">
                      <a:srgbClr val="FFEFCE"/>
                    </a:gs>
                    <a:gs pos="100000">
                      <a:srgbClr val="FFD9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牛市风口布局</a:t>
            </a:r>
            <a:endParaRPr lang="zh-CN" altLang="en-US" sz="6600">
              <a:gradFill>
                <a:gsLst>
                  <a:gs pos="0">
                    <a:srgbClr val="FFEFCE"/>
                  </a:gs>
                  <a:gs pos="100000">
                    <a:srgbClr val="FFD98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  <p:pic>
        <p:nvPicPr>
          <p:cNvPr id="4" name="图片 3" descr="陈锵行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58785" y="800735"/>
            <a:ext cx="3199130" cy="527431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254760" y="4012565"/>
            <a:ext cx="1343660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陈锵行</a:t>
            </a:r>
            <a:endParaRPr lang="zh-CN" altLang="en-US" sz="2600">
              <a:solidFill>
                <a:srgbClr val="C1662D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553970" y="4074160"/>
            <a:ext cx="34975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执业编号</a:t>
            </a:r>
            <a:r>
              <a:rPr lang="en-US" altLang="zh-CN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:A1120620020001</a:t>
            </a:r>
            <a:endParaRPr lang="en-US" altLang="zh-CN">
              <a:solidFill>
                <a:srgbClr val="C1662D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  <a:sym typeface="+mn-ea"/>
            </a:endParaRPr>
          </a:p>
        </p:txBody>
      </p:sp>
      <p:sp>
        <p:nvSpPr>
          <p:cNvPr id="14" name="文本框 13"/>
          <p:cNvSpPr txBox="1"/>
          <p:nvPr>
            <p:custDataLst>
              <p:tags r:id="rId2"/>
            </p:custDataLst>
          </p:nvPr>
        </p:nvSpPr>
        <p:spPr>
          <a:xfrm>
            <a:off x="1254760" y="4561205"/>
            <a:ext cx="607695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lnSpc>
                <a:spcPct val="125000"/>
              </a:lnSpc>
            </a:pPr>
            <a:r>
              <a:rPr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历经多年市场沉浮，独创了《七星反转》《主题风口战法》等系列战法，对“消息面”解读独到、锋利。善于敏锐挖掘市场新的操作方向和机会，把握市场上热点方向快狠准；注重市场炒作背后逻辑，通过现象看本质。</a:t>
            </a:r>
            <a:endParaRPr sz="1600" dirty="0">
              <a:solidFill>
                <a:schemeClr val="tx1">
                  <a:lumMod val="75000"/>
                  <a:lumOff val="2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  <a:sym typeface="+mn-ea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265" y="4033520"/>
            <a:ext cx="314325" cy="61912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0" y="68580"/>
            <a:ext cx="12192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-200" normalizeH="0" baseline="0" dirty="0" smtClean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思源黑体 CN Bold" panose="020B0800000000000000" charset="-122"/>
                <a:ea typeface="思源黑体 CN Bold" panose="020B0800000000000000" charset="-122"/>
              </a:rPr>
              <a:t>启动龙头两个核心买点！</a:t>
            </a:r>
            <a:endParaRPr kumimoji="0" lang="zh-CN" altLang="en-US" sz="3600" b="0" i="0" u="none" strike="noStrike" kern="1200" cap="none" spc="-200" normalizeH="0" baseline="0" dirty="0" smtClean="0">
              <a:gradFill>
                <a:gsLst>
                  <a:gs pos="0">
                    <a:srgbClr val="FFEFCE"/>
                  </a:gs>
                  <a:gs pos="100000">
                    <a:srgbClr val="FFD483"/>
                  </a:gs>
                </a:gsLst>
                <a:lin ang="5400000" scaled="0"/>
              </a:gradFill>
              <a:uFillTx/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6370955" y="902970"/>
            <a:ext cx="5885180" cy="49542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cs typeface="黑体" panose="02010609060101010101" charset="-122"/>
                <a:sym typeface="+mn-ea"/>
              </a:rPr>
              <a:t>1</a:t>
            </a:r>
            <a:r>
              <a:rPr lang="zh-CN" altLang="en-US" sz="3200" b="1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cs typeface="黑体" panose="02010609060101010101" charset="-122"/>
                <a:sym typeface="+mn-ea"/>
              </a:rPr>
              <a:t>、买点一：</a:t>
            </a:r>
            <a:br>
              <a:rPr lang="zh-CN" altLang="en-US" sz="2800" b="1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cs typeface="黑体" panose="02010609060101010101" charset="-122"/>
                <a:sym typeface="+mn-ea"/>
              </a:rPr>
            </a:br>
            <a:r>
              <a:rPr lang="zh-CN" altLang="en-US" sz="2800" b="1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cs typeface="黑体" panose="02010609060101010101" charset="-122"/>
                <a:sym typeface="+mn-ea"/>
              </a:rPr>
              <a:t>涨停后分化第二天尾盘</a:t>
            </a:r>
            <a:r>
              <a:rPr lang="zh-CN" altLang="en-US" sz="2800" b="1" dirty="0">
                <a:solidFill>
                  <a:srgbClr val="00B050"/>
                </a:solidFill>
                <a:latin typeface="思源黑体 CN Medium" panose="020B0600000000000000" charset="-122"/>
                <a:ea typeface="思源黑体 CN Medium" panose="020B0600000000000000" charset="-122"/>
                <a:cs typeface="黑体" panose="02010609060101010101" charset="-122"/>
                <a:sym typeface="+mn-ea"/>
              </a:rPr>
              <a:t>绿盘</a:t>
            </a:r>
            <a:endParaRPr lang="zh-CN" altLang="en-US" sz="2800" b="1" dirty="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cs typeface="黑体" panose="02010609060101010101" charset="-122"/>
              <a:sym typeface="+mn-ea"/>
            </a:endParaRPr>
          </a:p>
          <a:p>
            <a:r>
              <a:rPr lang="zh-CN" altLang="en-US" sz="2800" b="1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cs typeface="黑体" panose="02010609060101010101" charset="-122"/>
                <a:sym typeface="+mn-ea"/>
              </a:rPr>
              <a:t>分化或第三天早盘</a:t>
            </a:r>
            <a:r>
              <a:rPr lang="zh-CN" altLang="en-US" sz="2800" b="1" dirty="0">
                <a:solidFill>
                  <a:srgbClr val="00B050"/>
                </a:solidFill>
                <a:latin typeface="思源黑体 CN Medium" panose="020B0600000000000000" charset="-122"/>
                <a:ea typeface="思源黑体 CN Medium" panose="020B0600000000000000" charset="-122"/>
                <a:cs typeface="黑体" panose="02010609060101010101" charset="-122"/>
                <a:sym typeface="+mn-ea"/>
              </a:rPr>
              <a:t>绿盘</a:t>
            </a:r>
            <a:br>
              <a:rPr lang="zh-CN" altLang="en-US" sz="2800" b="1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cs typeface="黑体" panose="02010609060101010101" charset="-122"/>
                <a:sym typeface="+mn-ea"/>
              </a:rPr>
            </a:br>
            <a:r>
              <a:rPr lang="zh-CN" altLang="en-US" sz="2800" b="1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cs typeface="黑体" panose="02010609060101010101" charset="-122"/>
                <a:sym typeface="+mn-ea"/>
              </a:rPr>
              <a:t>（首次</a:t>
            </a:r>
            <a:r>
              <a:rPr lang="en-US" altLang="zh-CN" sz="2800" b="1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cs typeface="黑体" panose="02010609060101010101" charset="-122"/>
                <a:sym typeface="+mn-ea"/>
              </a:rPr>
              <a:t>60</a:t>
            </a:r>
            <a:r>
              <a:rPr lang="zh-CN" altLang="en-US" sz="2800" b="1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cs typeface="黑体" panose="02010609060101010101" charset="-122"/>
                <a:sym typeface="+mn-ea"/>
              </a:rPr>
              <a:t>分金叉机会</a:t>
            </a:r>
            <a:r>
              <a:rPr lang="en-US" altLang="zh-CN" sz="2800" b="1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cs typeface="黑体" panose="02010609060101010101" charset="-122"/>
                <a:sym typeface="+mn-ea"/>
              </a:rPr>
              <a:t>,</a:t>
            </a:r>
            <a:r>
              <a:rPr lang="zh-CN" altLang="en-US" sz="2800" b="1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cs typeface="黑体" panose="02010609060101010101" charset="-122"/>
                <a:sym typeface="+mn-ea"/>
              </a:rPr>
              <a:t>不跌破熊线）</a:t>
            </a:r>
            <a:endParaRPr lang="zh-CN" altLang="en-US" sz="2800" b="1" dirty="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cs typeface="黑体" panose="02010609060101010101" charset="-122"/>
            </a:endParaRPr>
          </a:p>
          <a:p>
            <a:endParaRPr lang="zh-CN" altLang="en-US" sz="2800" b="1" dirty="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cs typeface="黑体" panose="02010609060101010101" charset="-122"/>
            </a:endParaRPr>
          </a:p>
          <a:p>
            <a:endParaRPr lang="zh-CN" altLang="en-US" sz="2800" b="1" dirty="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cs typeface="黑体" panose="02010609060101010101" charset="-122"/>
            </a:endParaRPr>
          </a:p>
          <a:p>
            <a:r>
              <a:rPr lang="en-US" altLang="zh-CN" sz="3200" b="1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cs typeface="黑体" panose="02010609060101010101" charset="-122"/>
              </a:rPr>
              <a:t>2、</a:t>
            </a:r>
            <a:r>
              <a:rPr lang="zh-CN" altLang="en-US" sz="3200" b="1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cs typeface="黑体" panose="02010609060101010101" charset="-122"/>
              </a:rPr>
              <a:t>买点二：</a:t>
            </a:r>
            <a:endParaRPr lang="en-US" altLang="zh-CN" sz="3200" b="1" dirty="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cs typeface="黑体" panose="02010609060101010101" charset="-122"/>
            </a:endParaRPr>
          </a:p>
          <a:p>
            <a:r>
              <a:rPr lang="zh-CN" altLang="en-US" sz="2800" b="1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cs typeface="黑体" panose="02010609060101010101" charset="-122"/>
              </a:rPr>
              <a:t>日线死叉末端，回踩支撑位、止跌不创新低的</a:t>
            </a:r>
            <a:r>
              <a:rPr lang="zh-CN" altLang="en-US" sz="2800" b="1" dirty="0">
                <a:solidFill>
                  <a:srgbClr val="00B050"/>
                </a:solidFill>
                <a:latin typeface="思源黑体 CN Medium" panose="020B0600000000000000" charset="-122"/>
                <a:ea typeface="思源黑体 CN Medium" panose="020B0600000000000000" charset="-122"/>
                <a:cs typeface="黑体" panose="02010609060101010101" charset="-122"/>
              </a:rPr>
              <a:t>绿盘</a:t>
            </a:r>
            <a:endParaRPr lang="zh-CN" altLang="en-US" sz="2800" b="1" dirty="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cs typeface="黑体" panose="02010609060101010101" charset="-122"/>
            </a:endParaRPr>
          </a:p>
          <a:p>
            <a:r>
              <a:rPr lang="zh-CN" altLang="en-US" sz="2800" b="1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cs typeface="黑体" panose="02010609060101010101" charset="-122"/>
              </a:rPr>
              <a:t>（不跌破辅助线）</a:t>
            </a:r>
            <a:endParaRPr lang="zh-CN" altLang="en-US" sz="2800" b="1" dirty="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cs typeface="黑体" panose="02010609060101010101" charset="-122"/>
            </a:endParaRPr>
          </a:p>
          <a:p>
            <a:endParaRPr lang="zh-CN" altLang="en-US" sz="2800" b="1" dirty="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cs typeface="黑体" panose="02010609060101010101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6510" y="783590"/>
            <a:ext cx="6354445" cy="5800090"/>
          </a:xfrm>
          <a:prstGeom prst="rect">
            <a:avLst/>
          </a:prstGeom>
        </p:spPr>
      </p:pic>
      <p:sp>
        <p:nvSpPr>
          <p:cNvPr id="8" name="文本框 7"/>
          <p:cNvSpPr txBox="1"/>
          <p:nvPr>
            <p:custDataLst>
              <p:tags r:id="rId5"/>
            </p:custDataLst>
          </p:nvPr>
        </p:nvSpPr>
        <p:spPr>
          <a:xfrm>
            <a:off x="-1270" y="6364605"/>
            <a:ext cx="5850255" cy="29845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1000">
                <a:solidFill>
                  <a:schemeClr val="tx1"/>
                </a:solidFill>
                <a:highlight>
                  <a:srgbClr val="C0C0C0"/>
                </a:highlight>
              </a:rPr>
              <a:t>个别情况不代表普遍实际收益率，过往收益亦不代表未来收益承诺，市场有风险，投资需谨慎。</a:t>
            </a:r>
            <a:endParaRPr lang="zh-CN" altLang="en-US" sz="1000">
              <a:solidFill>
                <a:schemeClr val="tx1"/>
              </a:solidFill>
              <a:highlight>
                <a:srgbClr val="C0C0C0"/>
              </a:highlight>
            </a:endParaRPr>
          </a:p>
        </p:txBody>
      </p:sp>
    </p:spTree>
    <p:custDataLst>
      <p:tags r:id="rId6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0960" y="1242060"/>
            <a:ext cx="6884670" cy="456692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7755" y="830580"/>
            <a:ext cx="4754245" cy="566801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2440" y="994410"/>
            <a:ext cx="4910455" cy="254508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" y="3859530"/>
            <a:ext cx="8270240" cy="28257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0250" y="1207770"/>
            <a:ext cx="6003925" cy="118618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413760" y="0"/>
            <a:ext cx="609600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5400">
                <a:gradFill>
                  <a:gsLst>
                    <a:gs pos="0">
                      <a:srgbClr val="FFEFCE"/>
                    </a:gs>
                    <a:gs pos="100000">
                      <a:srgbClr val="FFD9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牛市第二阶段</a:t>
            </a:r>
            <a:endParaRPr lang="zh-CN" altLang="en-US" sz="5400">
              <a:gradFill>
                <a:gsLst>
                  <a:gs pos="0">
                    <a:srgbClr val="FFEFCE"/>
                  </a:gs>
                  <a:gs pos="100000">
                    <a:srgbClr val="FFD98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810250" y="2521585"/>
            <a:ext cx="6613525" cy="12103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800" b="1">
                <a:solidFill>
                  <a:srgbClr val="FF0000"/>
                </a:solidFill>
              </a:rPr>
              <a:t>券商分化后，资金开始轮动到题材方向，以及公募抱团方向，轻大盘，重个股的时间节点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3048000" y="0"/>
            <a:ext cx="609600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4000">
                <a:gradFill>
                  <a:gsLst>
                    <a:gs pos="0">
                      <a:srgbClr val="FFEFCE"/>
                    </a:gs>
                    <a:gs pos="100000">
                      <a:srgbClr val="FFD9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公募私募的钱，怎么赚？</a:t>
            </a:r>
            <a:endParaRPr lang="zh-CN" altLang="en-US" sz="4000">
              <a:gradFill>
                <a:gsLst>
                  <a:gs pos="0">
                    <a:srgbClr val="FFEFCE"/>
                  </a:gs>
                  <a:gs pos="100000">
                    <a:srgbClr val="FFD98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83845" y="6244590"/>
            <a:ext cx="62585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价值背离的，上升通道下轨</a:t>
            </a:r>
            <a:r>
              <a:rPr lang="en-US" altLang="zh-CN"/>
              <a:t>+</a:t>
            </a:r>
            <a:r>
              <a:rPr lang="zh-CN" altLang="en-US"/>
              <a:t>滚动营业收入持续增长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85610" y="927100"/>
            <a:ext cx="5276850" cy="531749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3815"/>
            <a:ext cx="7240270" cy="432371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3048000" y="0"/>
            <a:ext cx="609600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4000">
                <a:gradFill>
                  <a:gsLst>
                    <a:gs pos="0">
                      <a:srgbClr val="FFEFCE"/>
                    </a:gs>
                    <a:gs pos="100000">
                      <a:srgbClr val="FFD9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游资的钱，怎么赚？</a:t>
            </a:r>
            <a:endParaRPr lang="zh-CN" altLang="en-US" sz="4000">
              <a:gradFill>
                <a:gsLst>
                  <a:gs pos="0">
                    <a:srgbClr val="FFEFCE"/>
                  </a:gs>
                  <a:gs pos="100000">
                    <a:srgbClr val="FFD98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3260" y="1076960"/>
            <a:ext cx="10909935" cy="390144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477260" y="5511165"/>
            <a:ext cx="47548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/>
              <a:t>主题热点做风口</a:t>
            </a:r>
            <a:endParaRPr lang="zh-CN" altLang="en-US" sz="3600"/>
          </a:p>
        </p:txBody>
      </p:sp>
    </p:spTree>
    <p:custDataLst>
      <p:tags r:id="rId2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207135"/>
            <a:ext cx="12137390" cy="443357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501140" y="6146800"/>
            <a:ext cx="7848600" cy="33337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just">
              <a:lnSpc>
                <a:spcPts val="1890"/>
              </a:lnSpc>
            </a:pPr>
            <a:r>
              <a:rPr lang="zh-CN" altLang="en-US" sz="3200" b="0" i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上升通道</a:t>
            </a:r>
            <a:r>
              <a:rPr lang="en-US" altLang="zh-CN" sz="3200" b="0" i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3200" b="0" i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下轨位置是加分项！</a:t>
            </a:r>
            <a:endParaRPr lang="zh-CN" altLang="en-US" sz="3200" b="0" i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708660"/>
            <a:ext cx="9182100" cy="5923280"/>
          </a:xfrm>
          <a:prstGeom prst="rect">
            <a:avLst/>
          </a:prstGeom>
        </p:spPr>
      </p:pic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0" y="68580"/>
            <a:ext cx="12192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-200" normalizeH="0" baseline="0" dirty="0" smtClean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思源黑体 CN Bold" panose="020B0800000000000000" charset="-122"/>
                <a:ea typeface="思源黑体 CN Bold" panose="020B0800000000000000" charset="-122"/>
              </a:rPr>
              <a:t>双紫爆量个股，如何判断真假突破</a:t>
            </a:r>
            <a:endParaRPr kumimoji="0" lang="zh-CN" altLang="en-US" sz="3600" b="0" i="0" u="none" strike="noStrike" kern="1200" cap="none" spc="-200" normalizeH="0" baseline="0" dirty="0" smtClean="0">
              <a:gradFill>
                <a:gsLst>
                  <a:gs pos="0">
                    <a:srgbClr val="FFEFCE"/>
                  </a:gs>
                  <a:gs pos="100000">
                    <a:srgbClr val="FFD483"/>
                  </a:gs>
                </a:gsLst>
                <a:lin ang="5400000" scaled="0"/>
              </a:gradFill>
              <a:uFillTx/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4075" y="1090930"/>
            <a:ext cx="5090160" cy="3169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0001B3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三紫战法优中选优：</a:t>
            </a:r>
            <a:endParaRPr lang="en-US" altLang="zh-CN" sz="3200" b="1" dirty="0" smtClean="0">
              <a:solidFill>
                <a:srgbClr val="0001B3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  <a:p>
            <a:endParaRPr lang="en-US" altLang="zh-CN" sz="2800" b="1" dirty="0" smtClean="0">
              <a:solidFill>
                <a:srgbClr val="FF0000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  <a:p>
            <a:r>
              <a:rPr lang="zh-CN" altLang="en-US" sz="2800" b="1" dirty="0" smtClean="0">
                <a:solidFill>
                  <a:srgbClr val="FF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主力动向</a:t>
            </a:r>
            <a:r>
              <a:rPr lang="zh-CN" altLang="en-US" sz="2800" b="1" dirty="0" smtClean="0">
                <a:solidFill>
                  <a:srgbClr val="7030A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紫色</a:t>
            </a:r>
            <a:r>
              <a:rPr lang="zh-CN" altLang="en-US" sz="2800" b="1" dirty="0" smtClean="0">
                <a:solidFill>
                  <a:srgbClr val="FF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（主导资金）</a:t>
            </a:r>
            <a:endParaRPr lang="en-US" altLang="zh-CN" sz="2800" b="1" dirty="0" smtClean="0">
              <a:solidFill>
                <a:srgbClr val="FF0000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  <a:p>
            <a:r>
              <a:rPr lang="en-US" altLang="zh-CN" sz="2800" b="1" dirty="0" smtClean="0">
                <a:solidFill>
                  <a:srgbClr val="FF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                +</a:t>
            </a:r>
            <a:endParaRPr lang="en-US" altLang="zh-CN" sz="2800" b="1" dirty="0" smtClean="0">
              <a:solidFill>
                <a:srgbClr val="FF0000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  <a:p>
            <a:r>
              <a:rPr lang="zh-CN" altLang="en-US" sz="2800" b="1" dirty="0" smtClean="0">
                <a:solidFill>
                  <a:srgbClr val="FF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旗子</a:t>
            </a:r>
            <a:r>
              <a:rPr lang="zh-CN" altLang="en-US" sz="2800" b="1" dirty="0" smtClean="0">
                <a:solidFill>
                  <a:srgbClr val="7030A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紫色</a:t>
            </a:r>
            <a:r>
              <a:rPr lang="zh-CN" altLang="en-US" sz="2800" b="1" dirty="0" smtClean="0">
                <a:solidFill>
                  <a:srgbClr val="FF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（机构资金）</a:t>
            </a:r>
            <a:endParaRPr lang="en-US" altLang="zh-CN" sz="2800" b="1" dirty="0" smtClean="0">
              <a:solidFill>
                <a:srgbClr val="FF0000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  <a:p>
            <a:r>
              <a:rPr lang="en-US" altLang="zh-CN" sz="2800" b="1" dirty="0" smtClean="0">
                <a:solidFill>
                  <a:srgbClr val="FF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                +</a:t>
            </a:r>
            <a:endParaRPr lang="en-US" altLang="zh-CN" sz="2800" b="1" dirty="0" smtClean="0">
              <a:solidFill>
                <a:srgbClr val="FF0000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  <a:p>
            <a:r>
              <a:rPr lang="zh-CN" altLang="en-US" sz="2800" b="1" dirty="0" smtClean="0">
                <a:solidFill>
                  <a:srgbClr val="FF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滚动净利润</a:t>
            </a:r>
            <a:r>
              <a:rPr lang="zh-CN" altLang="en-US" sz="2800" b="1" dirty="0" smtClean="0">
                <a:solidFill>
                  <a:srgbClr val="7030A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紫色</a:t>
            </a:r>
            <a:r>
              <a:rPr lang="zh-CN" altLang="en-US" sz="2800" b="1" dirty="0" smtClean="0">
                <a:solidFill>
                  <a:srgbClr val="FF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（业绩超预期）</a:t>
            </a:r>
            <a:endParaRPr lang="zh-CN" altLang="en-US" sz="2800" b="1" dirty="0" smtClean="0">
              <a:solidFill>
                <a:srgbClr val="FF0000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944235" y="854075"/>
            <a:ext cx="5628005" cy="5704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文本框 4"/>
          <p:cNvSpPr txBox="1"/>
          <p:nvPr/>
        </p:nvSpPr>
        <p:spPr>
          <a:xfrm>
            <a:off x="854075" y="4900295"/>
            <a:ext cx="357505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加分指标：</a:t>
            </a:r>
            <a:endParaRPr lang="en-US" altLang="zh-CN" sz="2400" b="1" dirty="0" smtClean="0"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  <a:p>
            <a:r>
              <a:rPr lang="en-US" altLang="zh-CN" sz="2400" b="1" dirty="0" smtClean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1</a:t>
            </a:r>
            <a:r>
              <a:rPr lang="zh-CN" altLang="en-US" sz="2400" b="1" dirty="0" smtClean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、超级单（主力抢筹）</a:t>
            </a:r>
            <a:endParaRPr lang="en-US" altLang="zh-CN" sz="2400" b="1" dirty="0" smtClean="0"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  <a:p>
            <a:r>
              <a:rPr lang="en-US" altLang="zh-CN" sz="2400" b="1" dirty="0" smtClean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2</a:t>
            </a:r>
            <a:r>
              <a:rPr lang="zh-CN" altLang="en-US" sz="2400" b="1" dirty="0" smtClean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、主力控盘（锁仓上涨）</a:t>
            </a:r>
            <a:endParaRPr lang="zh-CN" altLang="en-US" sz="2400" b="1" dirty="0" smtClean="0"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5414010" y="1110615"/>
            <a:ext cx="136398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>
                <a:solidFill>
                  <a:srgbClr val="EFDDFF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02</a:t>
            </a:r>
            <a:endParaRPr lang="en-US" altLang="zh-CN" sz="7200">
              <a:solidFill>
                <a:srgbClr val="EFDDFF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859280" y="2945130"/>
            <a:ext cx="847344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>
                <a:gradFill>
                  <a:gsLst>
                    <a:gs pos="0">
                      <a:srgbClr val="FFEFCE"/>
                    </a:gs>
                    <a:gs pos="100000">
                      <a:srgbClr val="FFD9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热点板块</a:t>
            </a:r>
            <a:endParaRPr lang="zh-CN" altLang="en-US" sz="8000">
              <a:gradFill>
                <a:gsLst>
                  <a:gs pos="0">
                    <a:srgbClr val="FFEFCE"/>
                  </a:gs>
                  <a:gs pos="100000">
                    <a:srgbClr val="FFD98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394970" y="2015490"/>
            <a:ext cx="590613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热点散乱：用【风口龙头】功能</a:t>
            </a:r>
            <a:endParaRPr lang="zh-CN" altLang="en-US" sz="2400"/>
          </a:p>
          <a:p>
            <a:endParaRPr lang="zh-CN" altLang="en-US" sz="2400"/>
          </a:p>
          <a:p>
            <a:r>
              <a:rPr lang="zh-CN" altLang="en-US" sz="2400"/>
              <a:t>热点相对集中：用【涨停棱镜】功能</a:t>
            </a:r>
            <a:endParaRPr lang="zh-CN" altLang="en-US" sz="240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25970" y="1784350"/>
            <a:ext cx="3568700" cy="353949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167755" y="788035"/>
            <a:ext cx="5437505" cy="2897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90000"/>
              </a:lnSpc>
            </a:pPr>
            <a:r>
              <a:rPr lang="zh-CN" altLang="en-US" sz="320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DIN Black" charset="0"/>
                <a:sym typeface="+mn-ea"/>
              </a:rPr>
              <a:t>行情解读</a:t>
            </a:r>
            <a:endParaRPr lang="zh-CN" altLang="en-US" sz="320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DIN Black" charset="0"/>
              <a:sym typeface="+mn-ea"/>
            </a:endParaRPr>
          </a:p>
          <a:p>
            <a:pPr>
              <a:lnSpc>
                <a:spcPct val="190000"/>
              </a:lnSpc>
            </a:pPr>
            <a:r>
              <a:rPr lang="zh-CN" altLang="en-US" sz="320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DIN Black" charset="0"/>
                <a:sym typeface="+mn-ea"/>
              </a:rPr>
              <a:t>热点板块</a:t>
            </a:r>
            <a:endParaRPr lang="zh-CN" altLang="en-US" sz="320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DIN Black" charset="0"/>
              <a:sym typeface="+mn-ea"/>
            </a:endParaRPr>
          </a:p>
          <a:p>
            <a:pPr>
              <a:lnSpc>
                <a:spcPct val="190000"/>
              </a:lnSpc>
            </a:pPr>
            <a:r>
              <a:rPr lang="zh-CN" altLang="en-US" sz="320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DIN Black" charset="0"/>
                <a:sym typeface="+mn-ea"/>
              </a:rPr>
              <a:t>热点个股</a:t>
            </a:r>
            <a:endParaRPr lang="zh-CN" altLang="en-US" sz="320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DIN Black" charset="0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137785" y="849313"/>
            <a:ext cx="955040" cy="2837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70000"/>
              </a:lnSpc>
            </a:pPr>
            <a:r>
              <a:rPr lang="zh-CN" altLang="en-US" sz="3500">
                <a:ln>
                  <a:noFill/>
                </a:ln>
                <a:solidFill>
                  <a:srgbClr val="AC562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DIN Black" charset="0"/>
              </a:rPr>
              <a:t>01</a:t>
            </a:r>
            <a:r>
              <a:rPr lang="en-US" altLang="zh-CN" sz="3200">
                <a:ln>
                  <a:noFill/>
                </a:ln>
                <a:solidFill>
                  <a:srgbClr val="AC562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DIN Black" charset="0"/>
              </a:rPr>
              <a:t>/</a:t>
            </a:r>
            <a:endParaRPr lang="zh-CN" altLang="en-US" sz="3500">
              <a:ln>
                <a:noFill/>
              </a:ln>
              <a:solidFill>
                <a:srgbClr val="AC5621"/>
              </a:solidFill>
              <a:latin typeface="Noto Sans S Chinese Medium" panose="020B0600000000000000" charset="-122"/>
              <a:ea typeface="Noto Sans S Chinese Medium" panose="020B0600000000000000" charset="-122"/>
              <a:cs typeface="DIN Black" charset="0"/>
            </a:endParaRPr>
          </a:p>
          <a:p>
            <a:pPr lvl="0" algn="ctr">
              <a:lnSpc>
                <a:spcPct val="170000"/>
              </a:lnSpc>
            </a:pPr>
            <a:r>
              <a:rPr lang="zh-CN" altLang="en-US" sz="3500">
                <a:ln>
                  <a:noFill/>
                </a:ln>
                <a:solidFill>
                  <a:srgbClr val="AC562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DIN Black" charset="0"/>
              </a:rPr>
              <a:t>02</a:t>
            </a:r>
            <a:r>
              <a:rPr lang="en-US" altLang="zh-CN" sz="3200">
                <a:ln>
                  <a:noFill/>
                </a:ln>
                <a:solidFill>
                  <a:srgbClr val="AC562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DIN Black" charset="0"/>
              </a:rPr>
              <a:t>/</a:t>
            </a:r>
            <a:endParaRPr lang="zh-CN" altLang="en-US" sz="3500">
              <a:ln>
                <a:noFill/>
              </a:ln>
              <a:solidFill>
                <a:srgbClr val="AC5621"/>
              </a:solidFill>
              <a:latin typeface="Noto Sans S Chinese Medium" panose="020B0600000000000000" charset="-122"/>
              <a:ea typeface="Noto Sans S Chinese Medium" panose="020B0600000000000000" charset="-122"/>
              <a:cs typeface="DIN Black" charset="0"/>
            </a:endParaRPr>
          </a:p>
          <a:p>
            <a:pPr lvl="0" algn="ctr">
              <a:lnSpc>
                <a:spcPct val="170000"/>
              </a:lnSpc>
            </a:pPr>
            <a:r>
              <a:rPr lang="zh-CN" altLang="en-US" sz="3500">
                <a:ln>
                  <a:noFill/>
                </a:ln>
                <a:solidFill>
                  <a:srgbClr val="AC562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DIN Black" charset="0"/>
              </a:rPr>
              <a:t>03</a:t>
            </a:r>
            <a:r>
              <a:rPr lang="en-US" altLang="zh-CN" sz="3200">
                <a:ln>
                  <a:noFill/>
                </a:ln>
                <a:solidFill>
                  <a:srgbClr val="AC562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DIN Black" charset="0"/>
              </a:rPr>
              <a:t>/</a:t>
            </a:r>
            <a:endParaRPr lang="en-US" altLang="zh-CN" sz="3200">
              <a:ln>
                <a:noFill/>
              </a:ln>
              <a:solidFill>
                <a:srgbClr val="AC5621"/>
              </a:solidFill>
              <a:latin typeface="Noto Sans S Chinese Medium" panose="020B0600000000000000" charset="-122"/>
              <a:ea typeface="Noto Sans S Chinese Medium" panose="020B0600000000000000" charset="-122"/>
              <a:cs typeface="DIN Black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5"/>
          <p:cNvSpPr txBox="1"/>
          <p:nvPr/>
        </p:nvSpPr>
        <p:spPr>
          <a:xfrm>
            <a:off x="635" y="70485"/>
            <a:ext cx="1219073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40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风口浪尖</a:t>
            </a:r>
            <a:endParaRPr lang="zh-CN" altLang="en-US" sz="40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890058"/>
            <a:ext cx="10525125" cy="5580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0464800" y="1877482"/>
            <a:ext cx="172720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 dirty="0" smtClean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选择涨停板家数最多那一天</a:t>
            </a:r>
            <a:endParaRPr lang="en-US" altLang="zh-CN" sz="2400" b="1" dirty="0" smtClean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endParaRPr lang="en-US" altLang="zh-CN" sz="2400" b="1" dirty="0" smtClean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r>
              <a:rPr lang="zh-CN" altLang="en-US" sz="2400" b="1" dirty="0" smtClean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或板块启动的第一天</a:t>
            </a:r>
            <a:endParaRPr lang="en-US" altLang="zh-CN" sz="2400" b="1" dirty="0" smtClean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5414010" y="1110615"/>
            <a:ext cx="136398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>
                <a:solidFill>
                  <a:srgbClr val="EFDDFF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03</a:t>
            </a:r>
            <a:endParaRPr lang="en-US" altLang="zh-CN" sz="7200">
              <a:solidFill>
                <a:srgbClr val="EFDDFF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859280" y="2945130"/>
            <a:ext cx="847344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>
                <a:gradFill>
                  <a:gsLst>
                    <a:gs pos="0">
                      <a:srgbClr val="FFEFCE"/>
                    </a:gs>
                    <a:gs pos="100000">
                      <a:srgbClr val="FFD9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热点个股</a:t>
            </a:r>
            <a:endParaRPr lang="zh-CN" altLang="en-US" sz="8000">
              <a:gradFill>
                <a:gsLst>
                  <a:gs pos="0">
                    <a:srgbClr val="FFEFCE"/>
                  </a:gs>
                  <a:gs pos="100000">
                    <a:srgbClr val="FFD98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26058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15570" y="898525"/>
            <a:ext cx="12017375" cy="394652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5"/>
          <p:cNvSpPr txBox="1"/>
          <p:nvPr>
            <p:custDataLst>
              <p:tags r:id="rId1"/>
            </p:custDataLst>
          </p:nvPr>
        </p:nvSpPr>
        <p:spPr>
          <a:xfrm>
            <a:off x="1" y="0"/>
            <a:ext cx="12191365" cy="70675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ctr"/>
            <a:r>
              <a:rPr lang="zh-CN" sz="400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水下低吸</a:t>
            </a:r>
            <a:endParaRPr lang="zh-CN" sz="400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21920" y="806831"/>
            <a:ext cx="7498080" cy="580733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>
            <p:custDataLst>
              <p:tags r:id="rId4"/>
            </p:custDataLst>
          </p:nvPr>
        </p:nvSpPr>
        <p:spPr>
          <a:xfrm>
            <a:off x="7767955" y="1803400"/>
            <a:ext cx="3762375" cy="2122805"/>
          </a:xfrm>
          <a:prstGeom prst="rect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/>
          </a:ln>
        </p:spPr>
        <p:txBody>
          <a:bodyPr wrap="square">
            <a:spAutoFit/>
          </a:bodyPr>
          <a:p>
            <a:r>
              <a:rPr lang="zh-CN" sz="3600" b="1">
                <a:solidFill>
                  <a:schemeClr val="accent1">
                    <a:lumMod val="50000"/>
                  </a:schemeClr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水下低吸：</a:t>
            </a:r>
            <a:br>
              <a:rPr lang="en-US" sz="2400" b="1">
                <a:solidFill>
                  <a:schemeClr val="lt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</a:br>
            <a:r>
              <a:rPr lang="zh-CN" sz="2400" b="1">
                <a:solidFill>
                  <a:schemeClr val="tx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厂字型回档，买在下影线的支撑位置</a:t>
            </a:r>
            <a:endParaRPr lang="en-US" sz="2400" b="1">
              <a:solidFill>
                <a:schemeClr val="lt1"/>
              </a:soli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endParaRPr lang="en-US" sz="2400" b="1">
              <a:solidFill>
                <a:schemeClr val="lt1"/>
              </a:soli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r>
              <a:rPr lang="zh-CN" sz="2400" b="1">
                <a:solidFill>
                  <a:schemeClr val="tx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看</a:t>
            </a:r>
            <a:r>
              <a:rPr lang="zh-CN" sz="2400" b="1">
                <a:solidFill>
                  <a:srgbClr val="FF0000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多天分时图</a:t>
            </a:r>
            <a:r>
              <a:rPr lang="zh-CN" sz="2400" b="1">
                <a:solidFill>
                  <a:schemeClr val="tx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更清晰！</a:t>
            </a:r>
            <a:endParaRPr lang="zh-CN" sz="2400" b="1">
              <a:solidFill>
                <a:schemeClr val="tx1"/>
              </a:soli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5"/>
            </p:custDataLst>
          </p:nvPr>
        </p:nvSpPr>
        <p:spPr>
          <a:xfrm>
            <a:off x="7767955" y="4003675"/>
            <a:ext cx="4064635" cy="2214880"/>
          </a:xfrm>
          <a:prstGeom prst="rect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/>
          </a:ln>
        </p:spPr>
        <p:txBody>
          <a:bodyPr wrap="square">
            <a:spAutoFit/>
          </a:bodyPr>
          <a:p>
            <a:r>
              <a:rPr lang="zh-CN" sz="240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点开</a:t>
            </a:r>
            <a:r>
              <a:rPr lang="en-US" sz="240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“</a:t>
            </a:r>
            <a:r>
              <a:rPr lang="zh-CN" sz="240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分时</a:t>
            </a:r>
            <a:r>
              <a:rPr lang="en-US" sz="240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”——</a:t>
            </a:r>
            <a:r>
              <a:rPr lang="zh-CN" sz="240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按向下键，可以看到多天的分时，找到在个股在这几天震荡的支撑位！</a:t>
            </a:r>
            <a:endParaRPr lang="zh-CN" sz="2400">
              <a:solidFill>
                <a:schemeClr val="tx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  <a:p>
            <a:endParaRPr lang="zh-CN" b="1">
              <a:solidFill>
                <a:schemeClr val="tx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  <a:p>
            <a:endParaRPr lang="zh-CN" sz="2400" b="1">
              <a:solidFill>
                <a:srgbClr val="FF0000"/>
              </a:solidFill>
              <a:highlight>
                <a:srgbClr val="FFFF00"/>
              </a:highlight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6"/>
            </p:custDataLst>
          </p:nvPr>
        </p:nvSpPr>
        <p:spPr>
          <a:xfrm>
            <a:off x="7767955" y="1143000"/>
            <a:ext cx="3703955" cy="58356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r>
              <a:rPr lang="zh-CN" sz="3200" b="1">
                <a:solidFill>
                  <a:srgbClr val="FF0000"/>
                </a:solidFill>
                <a:highlight>
                  <a:srgbClr val="FFFF00"/>
                </a:highlight>
                <a:latin typeface="思源黑体 CN Bold" panose="020B0800000000000000" charset="-122"/>
                <a:ea typeface="思源黑体 CN Bold" panose="020B0800000000000000" charset="-122"/>
              </a:rPr>
              <a:t>适用于震荡行情！</a:t>
            </a:r>
            <a:endParaRPr lang="zh-CN"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69510" y="816610"/>
            <a:ext cx="2677795" cy="507619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2490" y="746760"/>
            <a:ext cx="2184400" cy="527494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835" y="877570"/>
            <a:ext cx="4089400" cy="514413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315720" y="6021705"/>
            <a:ext cx="94830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FontTx/>
            </a:pPr>
            <a:r>
              <a:rPr lang="zh-CN" sz="3200">
                <a:solidFill>
                  <a:schemeClr val="tx1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分化第二天大幅跌穿分化第一天的最低点，</a:t>
            </a:r>
            <a:r>
              <a:rPr lang="zh-CN" sz="3600" b="1">
                <a:solidFill>
                  <a:srgbClr val="FF0000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不做！</a:t>
            </a:r>
            <a:endParaRPr lang="zh-CN" sz="3600" b="1">
              <a:solidFill>
                <a:srgbClr val="FF0000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347210" y="42545"/>
            <a:ext cx="4064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FontTx/>
            </a:pPr>
            <a:r>
              <a:rPr lang="zh-CN" sz="360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弱势形态</a:t>
            </a:r>
            <a:endParaRPr lang="zh-CN" sz="360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5035" y="774065"/>
            <a:ext cx="2324100" cy="573468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2555" y="825500"/>
            <a:ext cx="3331210" cy="57404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0845" y="951865"/>
            <a:ext cx="3246755" cy="555688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419475" y="62865"/>
            <a:ext cx="7747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FontTx/>
            </a:pPr>
            <a:r>
              <a:rPr lang="zh-CN" sz="360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资金承接力度强的图形</a:t>
            </a:r>
            <a:endParaRPr lang="zh-CN" sz="360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0" y="872490"/>
            <a:ext cx="8453755" cy="53848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buClrTx/>
              <a:buSzTx/>
              <a:buFontTx/>
            </a:pPr>
            <a:r>
              <a:rPr lang="zh-CN" altLang="en-US" sz="3600" b="1">
                <a:solidFill>
                  <a:srgbClr val="FF0000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买点</a:t>
            </a:r>
            <a:r>
              <a:rPr lang="en-US" altLang="zh-CN" sz="3600" b="1">
                <a:solidFill>
                  <a:srgbClr val="FF0000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1</a:t>
            </a:r>
            <a:r>
              <a:rPr lang="zh-CN" altLang="en-US" sz="3600" b="1">
                <a:solidFill>
                  <a:srgbClr val="FF0000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：只买绿盘，不买红盘</a:t>
            </a:r>
            <a:endParaRPr lang="zh-CN" altLang="en-US" sz="3600" b="1">
              <a:solidFill>
                <a:srgbClr val="FF0000"/>
              </a:soli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r>
              <a:rPr lang="zh-CN" altLang="en-US" sz="2400" b="1">
                <a:solidFill>
                  <a:srgbClr val="7030A0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智能交易蓝线，厂字型水下支撑位，熊线</a:t>
            </a:r>
            <a:endParaRPr lang="zh-CN" altLang="en-US" sz="2400" b="1"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  <a:p>
            <a:endParaRPr lang="zh-CN" altLang="en-US" sz="2400" b="1"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  <a:p>
            <a:r>
              <a:rPr lang="en-US" altLang="zh-CN" sz="2400" b="1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1</a:t>
            </a:r>
            <a:r>
              <a:rPr lang="zh-CN" altLang="en-US" sz="2400" b="1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、分化第二天下午（绿盘），或第三天早盘（绿盘）找买点（不单边下跌）</a:t>
            </a:r>
            <a:endParaRPr lang="zh-CN" altLang="en-US" sz="2400" b="1"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  <a:p>
            <a:endParaRPr lang="zh-CN" altLang="en-US" sz="2400" b="1"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  <a:p>
            <a:r>
              <a:rPr lang="en-US" altLang="zh-CN" sz="2400" b="1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2</a:t>
            </a:r>
            <a:r>
              <a:rPr lang="zh-CN" altLang="en-US" sz="2400" b="1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、当天光头阴线击穿智能交易蓝线，先备选观望</a:t>
            </a:r>
            <a:endParaRPr lang="zh-CN" altLang="en-US" sz="2400" b="1"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  <a:p>
            <a:endParaRPr lang="zh-CN" altLang="en-US" sz="2400" b="1"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  <a:p>
            <a:r>
              <a:rPr lang="en-US" altLang="zh-CN" sz="2400" b="1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3</a:t>
            </a:r>
            <a:r>
              <a:rPr lang="zh-CN" altLang="en-US" sz="2400" b="1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、尽量做厂字型走势的，水下低吸</a:t>
            </a:r>
            <a:endParaRPr lang="zh-CN" altLang="en-US" sz="2400" b="1"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  <a:p>
            <a:endParaRPr lang="en-US" altLang="zh-CN" sz="2400" b="1"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  <a:p>
            <a:r>
              <a:rPr lang="en-US" altLang="zh-CN" sz="2400" b="1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4</a:t>
            </a:r>
            <a:r>
              <a:rPr lang="zh-CN" altLang="en-US" sz="2400" b="1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、跌破熊线则不参与</a:t>
            </a:r>
            <a:endParaRPr lang="zh-CN" altLang="en-US" sz="2400" b="1"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  <a:p>
            <a:endParaRPr lang="zh-CN" altLang="en-US" sz="2400" b="1"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  <a:p>
            <a:r>
              <a:rPr lang="en-US" altLang="zh-CN" sz="2400" b="1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5</a:t>
            </a:r>
            <a:r>
              <a:rPr lang="zh-CN" altLang="en-US" sz="2400" b="1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、当天红盘的个股，也作为备选看下一天绿盘机会</a:t>
            </a:r>
            <a:endParaRPr lang="zh-CN" altLang="en-US" sz="2000"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  <a:p>
            <a:endParaRPr lang="zh-CN" altLang="en-US" sz="2000"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8087360" y="2995930"/>
            <a:ext cx="3833495" cy="3395980"/>
          </a:xfrm>
          <a:prstGeom prst="rect">
            <a:avLst/>
          </a:prstGeom>
        </p:spPr>
      </p:pic>
      <p:sp>
        <p:nvSpPr>
          <p:cNvPr id="10" name="文本框 9"/>
          <p:cNvSpPr txBox="1"/>
          <p:nvPr userDrawn="1"/>
        </p:nvSpPr>
        <p:spPr>
          <a:xfrm>
            <a:off x="1253490" y="0"/>
            <a:ext cx="8170545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4200" spc="-200" dirty="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买点</a:t>
            </a:r>
            <a:endParaRPr lang="zh-CN" altLang="en-US" sz="4200" spc="-200" dirty="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5414010" y="1110615"/>
            <a:ext cx="136398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>
                <a:solidFill>
                  <a:srgbClr val="EFDDFF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01</a:t>
            </a:r>
            <a:endParaRPr lang="en-US" altLang="zh-CN" sz="7200">
              <a:solidFill>
                <a:srgbClr val="EFDDFF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859280" y="2945130"/>
            <a:ext cx="847344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>
                <a:gradFill>
                  <a:gsLst>
                    <a:gs pos="0">
                      <a:srgbClr val="FFEFCE"/>
                    </a:gs>
                    <a:gs pos="100000">
                      <a:srgbClr val="FFD9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行情解读</a:t>
            </a:r>
            <a:endParaRPr lang="zh-CN" altLang="en-US" sz="8000">
              <a:gradFill>
                <a:gsLst>
                  <a:gs pos="0">
                    <a:srgbClr val="FFEFCE"/>
                  </a:gs>
                  <a:gs pos="100000">
                    <a:srgbClr val="FFD98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695325"/>
            <a:ext cx="4498975" cy="589788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140325" y="1807845"/>
            <a:ext cx="6165850" cy="20612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/>
              <a:t>横盘震荡期</a:t>
            </a:r>
            <a:endParaRPr lang="zh-CN" altLang="en-US" sz="3200"/>
          </a:p>
          <a:p>
            <a:endParaRPr lang="zh-CN" altLang="en-US" sz="3200"/>
          </a:p>
          <a:p>
            <a:r>
              <a:rPr lang="zh-CN" altLang="en-US" sz="3200"/>
              <a:t>市场保持万亿成交量炒作结构性机会（短线主题行情）</a:t>
            </a:r>
            <a:endParaRPr lang="zh-CN" altLang="en-US" sz="3200"/>
          </a:p>
        </p:txBody>
      </p:sp>
    </p:spTree>
    <p:custDataLst>
      <p:tags r:id="rId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788160" y="1450657"/>
            <a:ext cx="5080000" cy="829945"/>
          </a:xfrm>
          <a:prstGeom prst="rect">
            <a:avLst/>
          </a:prstGeom>
        </p:spPr>
        <p:txBody>
          <a:bodyPr>
            <a:spAutoFit/>
          </a:bodyPr>
          <a:p>
            <a:r>
              <a:rPr lang="zh-CN" altLang="en-US" sz="2400"/>
              <a:t>山上青松山下花</a:t>
            </a:r>
            <a:r>
              <a:rPr lang="en-US" altLang="zh-CN" sz="2400"/>
              <a:t>, </a:t>
            </a:r>
            <a:r>
              <a:rPr lang="zh-CN" altLang="en-US" sz="2400"/>
              <a:t>花笑青松不如它</a:t>
            </a:r>
            <a:r>
              <a:rPr lang="en-US" altLang="zh-CN" sz="2400"/>
              <a:t>,</a:t>
            </a:r>
            <a:r>
              <a:rPr lang="zh-CN" altLang="en-US" sz="2400"/>
              <a:t>。</a:t>
            </a:r>
            <a:endParaRPr lang="zh-CN" altLang="en-US" sz="2400"/>
          </a:p>
          <a:p>
            <a:r>
              <a:rPr lang="zh-CN" altLang="en-US" sz="2400"/>
              <a:t>有朝一日寒霜降</a:t>
            </a:r>
            <a:r>
              <a:rPr lang="en-US" altLang="zh-CN" sz="2400"/>
              <a:t>, </a:t>
            </a:r>
            <a:r>
              <a:rPr lang="zh-CN" altLang="en-US" sz="2400"/>
              <a:t>只见青松不见花。</a:t>
            </a:r>
            <a:endParaRPr lang="zh-CN" altLang="en-US" sz="2400"/>
          </a:p>
        </p:txBody>
      </p:sp>
      <p:sp>
        <p:nvSpPr>
          <p:cNvPr id="3" name="文本框 2"/>
          <p:cNvSpPr txBox="1"/>
          <p:nvPr/>
        </p:nvSpPr>
        <p:spPr>
          <a:xfrm>
            <a:off x="1727200" y="3022600"/>
            <a:ext cx="9773285" cy="292290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en-US" sz="2400"/>
              <a:t>春天来了，山下野花烂漫，花朵灼灼，鲜艳美丽，馨香远播。它们好不得意地昂着头，嘲笑山顶的青松单调乏味，无花无香。</a:t>
            </a:r>
            <a:endParaRPr lang="zh-CN" altLang="en-US" sz="2400"/>
          </a:p>
          <a:p>
            <a:endParaRPr lang="zh-CN" altLang="en-US" sz="2400"/>
          </a:p>
          <a:p>
            <a:r>
              <a:rPr lang="zh-CN" altLang="en-US" sz="2400"/>
              <a:t>寒风渐起，冬天来了。山下百花凋零，只有枯枝败叶在寒风中瑟瑟发抖，而山顶的青松苍劲依然，绿阴不减。</a:t>
            </a:r>
            <a:endParaRPr lang="zh-CN" altLang="en-US" sz="2400"/>
          </a:p>
          <a:p>
            <a:endParaRPr lang="zh-CN" altLang="en-US" sz="1600"/>
          </a:p>
          <a:p>
            <a:endParaRPr lang="zh-CN" altLang="en-US" sz="1600"/>
          </a:p>
          <a:p>
            <a:endParaRPr lang="zh-CN" altLang="en-US" sz="1600"/>
          </a:p>
          <a:p>
            <a:endParaRPr lang="zh-CN" altLang="en-US" sz="1600"/>
          </a:p>
        </p:txBody>
      </p:sp>
      <p:sp>
        <p:nvSpPr>
          <p:cNvPr id="8" name="文本框 7"/>
          <p:cNvSpPr txBox="1"/>
          <p:nvPr/>
        </p:nvSpPr>
        <p:spPr>
          <a:xfrm>
            <a:off x="3419475" y="62865"/>
            <a:ext cx="7747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FontTx/>
            </a:pPr>
            <a:r>
              <a:rPr lang="zh-CN" altLang="en-US" sz="3600" spc="-200" dirty="0" smtClean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思源黑体 CN Bold" panose="020B0800000000000000" charset="-122"/>
                <a:ea typeface="思源黑体 CN Bold" panose="020B0800000000000000" charset="-122"/>
              </a:rPr>
              <a:t>机构票与题材票的关系</a:t>
            </a:r>
            <a:endParaRPr lang="zh-CN" altLang="en-US" sz="3600" spc="-200" dirty="0" smtClean="0">
              <a:gradFill>
                <a:gsLst>
                  <a:gs pos="0">
                    <a:srgbClr val="FFEFCE"/>
                  </a:gs>
                  <a:gs pos="100000">
                    <a:srgbClr val="FFD483"/>
                  </a:gs>
                </a:gsLst>
                <a:lin ang="5400000" scaled="0"/>
              </a:gradFill>
              <a:uFillTx/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18920" y="2880995"/>
            <a:ext cx="7971155" cy="349948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625600" y="1066165"/>
            <a:ext cx="8877935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涨停棱镜看风口</a:t>
            </a:r>
            <a:endParaRPr lang="zh-CN" altLang="en-US" sz="2800"/>
          </a:p>
          <a:p>
            <a:r>
              <a:rPr lang="zh-CN" altLang="en-US" sz="2800"/>
              <a:t>目前第一梯队：科技（华为供应链、国产芯片）</a:t>
            </a:r>
            <a:endParaRPr lang="zh-CN" altLang="en-US" sz="2800"/>
          </a:p>
          <a:p>
            <a:endParaRPr lang="zh-CN" altLang="en-US" sz="2800"/>
          </a:p>
          <a:p>
            <a:r>
              <a:rPr lang="zh-CN" altLang="en-US" sz="2800"/>
              <a:t>第一波最强：资本金融</a:t>
            </a:r>
            <a:endParaRPr lang="zh-CN" altLang="en-US" sz="2800"/>
          </a:p>
        </p:txBody>
      </p:sp>
    </p:spTree>
    <p:custDataLst>
      <p:tags r:id="rId2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60960" y="993140"/>
            <a:ext cx="11631295" cy="458470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en-US" sz="3600" b="1">
                <a:solidFill>
                  <a:schemeClr val="accent6">
                    <a:lumMod val="75000"/>
                  </a:schemeClr>
                </a:solidFill>
              </a:rPr>
              <a:t>牛市行情，四波资金进场顺序：</a:t>
            </a:r>
            <a:endParaRPr lang="zh-CN" altLang="en-US" sz="3600" b="1">
              <a:solidFill>
                <a:schemeClr val="accent6">
                  <a:lumMod val="75000"/>
                </a:schemeClr>
              </a:solidFill>
            </a:endParaRPr>
          </a:p>
          <a:p>
            <a:br>
              <a:rPr lang="zh-CN" altLang="en-US" sz="3200"/>
            </a:br>
            <a:r>
              <a:rPr lang="en-US" altLang="zh-CN" sz="3200"/>
              <a:t>1</a:t>
            </a:r>
            <a:r>
              <a:rPr lang="zh-CN" altLang="en-US" sz="3200"/>
              <a:t>、首先是券商自营盘（大金融搭台）</a:t>
            </a:r>
            <a:endParaRPr lang="zh-CN" altLang="en-US" sz="3200"/>
          </a:p>
          <a:p>
            <a:endParaRPr lang="zh-CN" altLang="en-US" sz="3200"/>
          </a:p>
          <a:p>
            <a:r>
              <a:rPr lang="en-US" altLang="zh-CN" sz="3200"/>
              <a:t>2</a:t>
            </a:r>
            <a:r>
              <a:rPr lang="zh-CN" altLang="en-US" sz="3200"/>
              <a:t>、然后公募私募（滚动营收，滚动净利润持续增长的各种</a:t>
            </a:r>
            <a:r>
              <a:rPr lang="en-US" altLang="zh-CN" sz="3200"/>
              <a:t>“</a:t>
            </a:r>
            <a:r>
              <a:rPr lang="zh-CN" altLang="en-US" sz="3200"/>
              <a:t>茅</a:t>
            </a:r>
            <a:r>
              <a:rPr lang="en-US" altLang="zh-CN" sz="3200"/>
              <a:t>”</a:t>
            </a:r>
            <a:r>
              <a:rPr lang="zh-CN" altLang="en-US" sz="3200"/>
              <a:t>）</a:t>
            </a:r>
            <a:endParaRPr lang="zh-CN" altLang="en-US" sz="3200"/>
          </a:p>
          <a:p>
            <a:endParaRPr lang="zh-CN" altLang="en-US" sz="3200"/>
          </a:p>
          <a:p>
            <a:r>
              <a:rPr lang="en-US" altLang="zh-CN" sz="3200"/>
              <a:t>3</a:t>
            </a:r>
            <a:r>
              <a:rPr lang="zh-CN" altLang="en-US" sz="3200"/>
              <a:t>、再到游资扩圈（主题概念，科技、新能源等）</a:t>
            </a:r>
            <a:endParaRPr lang="zh-CN" altLang="en-US" sz="3200"/>
          </a:p>
          <a:p>
            <a:endParaRPr lang="zh-CN" altLang="en-US" sz="3200"/>
          </a:p>
          <a:p>
            <a:r>
              <a:rPr lang="en-US" altLang="zh-CN" sz="3200"/>
              <a:t>4</a:t>
            </a:r>
            <a:r>
              <a:rPr lang="zh-CN" altLang="en-US" sz="3200"/>
              <a:t>、最后是新的场外散户（批量菜市场股神）</a:t>
            </a:r>
            <a:endParaRPr lang="zh-CN" altLang="en-US" sz="3200"/>
          </a:p>
        </p:txBody>
      </p: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5035" y="774065"/>
            <a:ext cx="2324100" cy="573468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2555" y="825500"/>
            <a:ext cx="3331210" cy="57404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0845" y="951865"/>
            <a:ext cx="3246755" cy="555688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419475" y="62865"/>
            <a:ext cx="7747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FontTx/>
            </a:pPr>
            <a:r>
              <a:rPr lang="zh-CN" sz="360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资金承接力度强的图形</a:t>
            </a:r>
            <a:endParaRPr lang="zh-CN" sz="360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5915" y="1092835"/>
            <a:ext cx="7028815" cy="473773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32.xml><?xml version="1.0" encoding="utf-8"?>
<p:tagLst xmlns:p="http://schemas.openxmlformats.org/presentationml/2006/main">
  <p:tag name="KSO_WM_UNIT_PLACING_PICTURE_USER_VIEWPORT" val="{&quot;height&quot;:2082,&quot;width&quot;:10544}"/>
</p:tagLst>
</file>

<file path=ppt/tags/tag3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UNIT_PLACING_PICTURE_USER_VIEWPORT" val="{&quot;height&quot;:10800,&quot;width&quot;:19200}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3.xml><?xml version="1.0" encoding="utf-8"?>
<p:tagLst xmlns:p="http://schemas.openxmlformats.org/presentationml/2006/main">
  <p:tag name="COMMONDATA" val="eyJoZGlkIjoiOGE4MmM3N2M1Njg0N2RlMTM3NDgxNjk5YmFiZDMxNTIifQ=="/>
  <p:tag name="KSO_WPP_MARK_KEY" val="257877f6-fe8c-4c47-ab4c-274c99a6a791"/>
  <p:tag name="commondata" val="eyJoZGlkIjoiODYwYjEwMWQ3MzJhY2NkYjg2N2RlMDIwNjg4Y2RiYzUifQ==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2_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1186</Words>
  <Application>WPS 演示</Application>
  <PresentationFormat>宽屏</PresentationFormat>
  <Paragraphs>148</Paragraphs>
  <Slides>30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46" baseType="lpstr">
      <vt:lpstr>Arial</vt:lpstr>
      <vt:lpstr>宋体</vt:lpstr>
      <vt:lpstr>Wingdings</vt:lpstr>
      <vt:lpstr>微软雅黑</vt:lpstr>
      <vt:lpstr>Wingdings</vt:lpstr>
      <vt:lpstr>思源黑体 CN Medium</vt:lpstr>
      <vt:lpstr>黑体</vt:lpstr>
      <vt:lpstr>思源黑体 CN Normal</vt:lpstr>
      <vt:lpstr>思源黑体 CN Light</vt:lpstr>
      <vt:lpstr>思源黑体 CN Bold</vt:lpstr>
      <vt:lpstr>DIN Black</vt:lpstr>
      <vt:lpstr>Noto Sans S Chinese Medium</vt:lpstr>
      <vt:lpstr>Arial Unicode MS</vt:lpstr>
      <vt:lpstr>Calibri</vt:lpstr>
      <vt:lpstr>Segoe Print</vt:lpstr>
      <vt:lpstr>2_Office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俏俏</cp:lastModifiedBy>
  <cp:revision>367</cp:revision>
  <dcterms:created xsi:type="dcterms:W3CDTF">2019-06-19T02:08:00Z</dcterms:created>
  <dcterms:modified xsi:type="dcterms:W3CDTF">2024-10-17T10:08:49Z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2052-12.1.0.18276</vt:lpwstr>
  </property>
  <property fmtid="{D5CDD505-2E9C-101B-9397-08002B2CF9AE}" pid="3" name="ICV">
    <vt:lpwstr>FAAF98E986A041549AA018AF9B657104_13</vt:lpwstr>
  </property>
</Properties>
</file>