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8"/>
  </p:handoutMasterIdLst>
  <p:sldIdLst>
    <p:sldId id="263" r:id="rId4"/>
    <p:sldId id="271" r:id="rId6"/>
    <p:sldId id="369" r:id="rId7"/>
    <p:sldId id="330" r:id="rId8"/>
    <p:sldId id="346" r:id="rId9"/>
    <p:sldId id="332" r:id="rId10"/>
    <p:sldId id="360" r:id="rId11"/>
    <p:sldId id="378" r:id="rId12"/>
    <p:sldId id="372" r:id="rId13"/>
    <p:sldId id="385" r:id="rId14"/>
    <p:sldId id="386" r:id="rId15"/>
    <p:sldId id="383" r:id="rId16"/>
    <p:sldId id="357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82"/>
      </p:cViewPr>
      <p:guideLst>
        <p:guide orient="horz" pos="2160"/>
        <p:guide pos="3840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45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:A1120619100003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image" Target="../media/image18.jpeg"/><Relationship Id="rId5" Type="http://schemas.openxmlformats.org/officeDocument/2006/relationships/tags" Target="../tags/tag134.xml"/><Relationship Id="rId4" Type="http://schemas.openxmlformats.org/officeDocument/2006/relationships/image" Target="../media/image17.jpeg"/><Relationship Id="rId3" Type="http://schemas.openxmlformats.org/officeDocument/2006/relationships/tags" Target="../tags/tag133.xml"/><Relationship Id="rId2" Type="http://schemas.openxmlformats.org/officeDocument/2006/relationships/image" Target="../media/image16.jpe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38.xml"/><Relationship Id="rId10" Type="http://schemas.openxmlformats.org/officeDocument/2006/relationships/image" Target="../media/image19.png"/><Relationship Id="rId1" Type="http://schemas.openxmlformats.org/officeDocument/2006/relationships/tags" Target="../tags/tag13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39.xml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0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image" Target="../media/image3.png"/><Relationship Id="rId3" Type="http://schemas.openxmlformats.org/officeDocument/2006/relationships/tags" Target="../tags/tag142.xml"/><Relationship Id="rId2" Type="http://schemas.openxmlformats.org/officeDocument/2006/relationships/image" Target="../media/image1.png"/><Relationship Id="rId1" Type="http://schemas.openxmlformats.org/officeDocument/2006/relationships/tags" Target="../tags/tag14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64385" y="0"/>
            <a:ext cx="7831455" cy="768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2025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投资日历赢历</a:t>
            </a:r>
            <a:endParaRPr lang="zh-CN" altLang="en-US" sz="4400" b="1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18" name="图片 17" descr="2025-03投资日历_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3812"/>
          <a:stretch>
            <a:fillRect/>
          </a:stretch>
        </p:blipFill>
        <p:spPr>
          <a:xfrm>
            <a:off x="8872855" y="1664335"/>
            <a:ext cx="3190240" cy="44862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图片 18" descr="2025-03投资日历_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3753"/>
          <a:stretch>
            <a:fillRect/>
          </a:stretch>
        </p:blipFill>
        <p:spPr>
          <a:xfrm>
            <a:off x="5620385" y="1664335"/>
            <a:ext cx="3190240" cy="4486275"/>
          </a:xfrm>
          <a:prstGeom prst="rect">
            <a:avLst/>
          </a:prstGeom>
        </p:spPr>
      </p:pic>
      <p:pic>
        <p:nvPicPr>
          <p:cNvPr id="20" name="图片 19" descr="2025-01投资日历_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13753"/>
          <a:stretch>
            <a:fillRect/>
          </a:stretch>
        </p:blipFill>
        <p:spPr>
          <a:xfrm>
            <a:off x="2363470" y="1664335"/>
            <a:ext cx="3194685" cy="448627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2363470" y="1183640"/>
            <a:ext cx="316992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</a:rPr>
              <a:t>日历封面</a:t>
            </a:r>
            <a:endParaRPr lang="zh-CN" altLang="en-US" sz="2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5620385" y="1183640"/>
            <a:ext cx="316992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</a:rPr>
              <a:t>日历</a:t>
            </a:r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</a:rPr>
              <a:t>月度页</a:t>
            </a:r>
            <a:endParaRPr lang="zh-CN" altLang="en-US" sz="2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8872855" y="1183640"/>
            <a:ext cx="316992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</a:rPr>
              <a:t>日历</a:t>
            </a:r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</a:rPr>
              <a:t>内页</a:t>
            </a:r>
            <a:endParaRPr lang="zh-CN" altLang="en-US" sz="2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30" y="3094990"/>
            <a:ext cx="2272665" cy="22726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33350" y="2395855"/>
            <a:ext cx="2095500" cy="6991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惊喜预售价</a:t>
            </a:r>
            <a:r>
              <a:rPr lang="en-US" altLang="zh-CN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98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扫码抢购👇</a:t>
            </a:r>
            <a:r>
              <a:rPr lang="en-US" altLang="zh-CN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包邮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350" y="5367655"/>
            <a:ext cx="2095500" cy="717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日历将在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月上旬发货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8645" y="6516370"/>
            <a:ext cx="8770620" cy="266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4385" y="0"/>
            <a:ext cx="783145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经传投资日历历年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好评</a:t>
            </a:r>
            <a:endParaRPr lang="zh-CN" altLang="en-US" sz="4400" b="1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1645" y="6583045"/>
            <a:ext cx="8770620" cy="266700"/>
          </a:xfrm>
          <a:prstGeom prst="rect">
            <a:avLst/>
          </a:prstGeom>
        </p:spPr>
      </p:pic>
      <p:pic>
        <p:nvPicPr>
          <p:cNvPr id="11" name="图片 10" descr="日历好评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890" y="1900555"/>
            <a:ext cx="4686300" cy="3549650"/>
          </a:xfrm>
          <a:prstGeom prst="rect">
            <a:avLst/>
          </a:prstGeom>
        </p:spPr>
      </p:pic>
      <p:pic>
        <p:nvPicPr>
          <p:cNvPr id="12" name="图片 11" descr="日历好评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922655"/>
            <a:ext cx="3124200" cy="2886075"/>
          </a:xfrm>
          <a:prstGeom prst="rect">
            <a:avLst/>
          </a:prstGeom>
        </p:spPr>
      </p:pic>
      <p:pic>
        <p:nvPicPr>
          <p:cNvPr id="13" name="图片 12" descr="日历好评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930" y="3786505"/>
            <a:ext cx="3076575" cy="876300"/>
          </a:xfrm>
          <a:prstGeom prst="rect">
            <a:avLst/>
          </a:prstGeom>
        </p:spPr>
      </p:pic>
      <p:pic>
        <p:nvPicPr>
          <p:cNvPr id="14" name="图片 13" descr="日历好评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440" y="768350"/>
            <a:ext cx="4343400" cy="2762250"/>
          </a:xfrm>
          <a:prstGeom prst="rect">
            <a:avLst/>
          </a:prstGeom>
        </p:spPr>
      </p:pic>
      <p:pic>
        <p:nvPicPr>
          <p:cNvPr id="16" name="图片 15" descr="日历好评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270" y="4963795"/>
            <a:ext cx="2838450" cy="16192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42260" y="1358900"/>
            <a:ext cx="1108075" cy="45910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日历好评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540" y="4036060"/>
            <a:ext cx="3990975" cy="2609850"/>
          </a:xfrm>
          <a:prstGeom prst="rect">
            <a:avLst/>
          </a:prstGeom>
        </p:spPr>
      </p:pic>
      <p:pic>
        <p:nvPicPr>
          <p:cNvPr id="15" name="图片 14" descr="日历好评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5795" y="4918710"/>
            <a:ext cx="4371975" cy="185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42260" y="3305175"/>
            <a:ext cx="1108075" cy="45910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7175" y="4351020"/>
            <a:ext cx="3755390" cy="45910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267075" y="5622290"/>
            <a:ext cx="3484245" cy="30162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652770" y="1660525"/>
            <a:ext cx="2234565" cy="31940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428865" y="5130800"/>
            <a:ext cx="1186180" cy="38036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891270" y="6047740"/>
            <a:ext cx="2033905" cy="38036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 rot="20940000">
            <a:off x="5276850" y="4643755"/>
            <a:ext cx="2070100" cy="76009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rgbClr val="FF0000"/>
                </a:solidFill>
                <a:sym typeface="+mn-ea"/>
              </a:rPr>
              <a:t>用户看了经传日历抓到涨停板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300" y="1590675"/>
            <a:ext cx="2272665" cy="22726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37820" y="891540"/>
            <a:ext cx="2095500" cy="6991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惊喜预售价</a:t>
            </a:r>
            <a:r>
              <a:rPr lang="en-US" altLang="zh-CN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98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扫码抢购👇</a:t>
            </a:r>
            <a:r>
              <a:rPr lang="en-US" altLang="zh-CN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包邮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" name="图片 22"/>
          <p:cNvPicPr/>
          <p:nvPr/>
        </p:nvPicPr>
        <p:blipFill>
          <a:blip r:embed="rId10"/>
          <a:stretch>
            <a:fillRect/>
          </a:stretch>
        </p:blipFill>
        <p:spPr>
          <a:xfrm>
            <a:off x="4112895" y="4442460"/>
            <a:ext cx="1539875" cy="1100455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11"/>
          <a:stretch>
            <a:fillRect/>
          </a:stretch>
        </p:blipFill>
        <p:spPr>
          <a:xfrm>
            <a:off x="4907915" y="626110"/>
            <a:ext cx="1806575" cy="12903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55" y="4038600"/>
            <a:ext cx="1146175" cy="23241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55" y="4920615"/>
            <a:ext cx="1146175" cy="23241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785" y="4918710"/>
            <a:ext cx="444500" cy="23241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815" y="6102350"/>
            <a:ext cx="903605" cy="2324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715" y="1046480"/>
            <a:ext cx="583565" cy="23241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7710" y="1046480"/>
            <a:ext cx="549275" cy="23241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785" y="2042160"/>
            <a:ext cx="549275" cy="23241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4360" y="2037080"/>
            <a:ext cx="583565" cy="23241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8645" y="3003550"/>
            <a:ext cx="549275" cy="23241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2600" y="2964815"/>
            <a:ext cx="695325" cy="23241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2440" y="2677795"/>
            <a:ext cx="550545" cy="23241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5930" y="3898265"/>
            <a:ext cx="550545" cy="23241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3740" y="3891915"/>
            <a:ext cx="345440" cy="23241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3625" y="4297680"/>
            <a:ext cx="550545" cy="23241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8865" y="4954905"/>
            <a:ext cx="550545" cy="15684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74630" y="3482975"/>
            <a:ext cx="550545" cy="15684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资金新高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控盘突破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2024.10.21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日线金叉，资金新高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8053" y="59954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季线，月线金叉初期，周线死叉，</a:t>
            </a: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日线金叉，反弹为主，注意前高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资金新高，关注资金突破，控盘突破，反包，或周线金叉，突破前高的品种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8255" y="768350"/>
            <a:ext cx="9634855" cy="52311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资金新高，强者控盘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6237" y="5854129"/>
            <a:ext cx="1001526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altLang="en-US" b="1" dirty="0" smtClean="0">
                <a:sym typeface="+mn-ea"/>
              </a:rPr>
              <a:t>多指数月线，季线金叉初期，周线死叉，关注周线金叉的热点方向</a:t>
            </a:r>
            <a:endParaRPr lang="en-US" altLang="zh-CN" b="1" dirty="0">
              <a:sym typeface="+mn-ea"/>
            </a:endParaRPr>
          </a:p>
          <a:p>
            <a:r>
              <a:rPr lang="zh-CN" altLang="en-US" b="1" dirty="0" smtClean="0">
                <a:sym typeface="+mn-ea"/>
              </a:rPr>
              <a:t>资金流入题材指数：深成指，创业板，科创</a:t>
            </a:r>
            <a:r>
              <a:rPr lang="en-US" altLang="zh-CN" b="1" dirty="0" smtClean="0">
                <a:sym typeface="+mn-ea"/>
              </a:rPr>
              <a:t>50</a:t>
            </a:r>
            <a:r>
              <a:rPr lang="zh-CN" altLang="en-US" b="1" dirty="0" smtClean="0">
                <a:sym typeface="+mn-ea"/>
              </a:rPr>
              <a:t>等，关注题材的持续机会</a:t>
            </a:r>
            <a:endParaRPr lang="en-US" altLang="zh-CN" b="1" dirty="0" smtClean="0">
              <a:sym typeface="+mn-ea"/>
            </a:endParaRPr>
          </a:p>
          <a:p>
            <a:r>
              <a:rPr lang="zh-CN" altLang="en-US" b="1" dirty="0">
                <a:sym typeface="+mn-ea"/>
              </a:rPr>
              <a:t>创业板，科创</a:t>
            </a:r>
            <a:r>
              <a:rPr lang="en-US" altLang="zh-CN" b="1" dirty="0">
                <a:sym typeface="+mn-ea"/>
              </a:rPr>
              <a:t>50</a:t>
            </a:r>
            <a:r>
              <a:rPr lang="zh-CN" altLang="en-US" b="1" dirty="0">
                <a:sym typeface="+mn-ea"/>
              </a:rPr>
              <a:t>中短线持续向上，题材机会明显，关注控盘双龙，控盘山后有山</a:t>
            </a:r>
            <a:endParaRPr lang="en-US" altLang="zh-CN" b="1" dirty="0" smtClean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0805" y="768350"/>
            <a:ext cx="9365615" cy="5085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趋势相同，追踪资金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0624" y="5777345"/>
            <a:ext cx="10603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资金维持，周线金叉区域：</a:t>
            </a:r>
            <a:r>
              <a:rPr 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军工，其他电子。</a:t>
            </a:r>
            <a:endParaRPr 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连续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：其他电子，半导体，软件信息。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涨停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：机械，软件，半导体，电器，军工，通信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0520" y="768350"/>
            <a:ext cx="9224010" cy="5008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45" y="3756025"/>
            <a:ext cx="5194935" cy="14014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华为，国改，金融科技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0302" y="5968444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中短向上，控盘核心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涨停前五，芯片，</a:t>
            </a:r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低空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769620"/>
            <a:ext cx="9573895" cy="51987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点回档等金叉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1200" y="5941800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B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点回档，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熊线上移，红肥绿瘦，资金进攻，流动资金底部持续流入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控盘再次增加，关注控盘增加后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B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点回档金叉的机会</a:t>
            </a:r>
            <a:endParaRPr lang="zh-CN" altLang="en-US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024" y="768350"/>
            <a:ext cx="9528080" cy="51734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点回档金叉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1200" y="5941800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B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点回档金叉，等待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熊线上移，红肥绿瘦，资金进攻，流动资金底部持续流入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控盘再次增加，关注控盘增加后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B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点回档金叉的机会</a:t>
            </a:r>
            <a:endParaRPr lang="zh-CN" altLang="en-US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865" y="768985"/>
            <a:ext cx="9525635" cy="51727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控盘双突破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控盘回档，股价突破回踩，日线金叉末端，资金流入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控盘再次增加，关注控盘增加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0175" y="775970"/>
            <a:ext cx="9669145" cy="52508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DIAGRAM_VIRTUALLY_FRAME" val="{&quot;height&quot;:391.1,&quot;left&quot;:186.1,&quot;top&quot;:93.2,&quot;width&quot;:766.55}"/>
</p:tagLst>
</file>

<file path=ppt/tags/tag133.xml><?xml version="1.0" encoding="utf-8"?>
<p:tagLst xmlns:p="http://schemas.openxmlformats.org/presentationml/2006/main">
  <p:tag name="KSO_WM_DIAGRAM_VIRTUALLY_FRAME" val="{&quot;height&quot;:391.1,&quot;left&quot;:186.1,&quot;top&quot;:93.2,&quot;width&quot;:766.55}"/>
</p:tagLst>
</file>

<file path=ppt/tags/tag134.xml><?xml version="1.0" encoding="utf-8"?>
<p:tagLst xmlns:p="http://schemas.openxmlformats.org/presentationml/2006/main">
  <p:tag name="KSO_WM_DIAGRAM_VIRTUALLY_FRAME" val="{&quot;height&quot;:391.1,&quot;left&quot;:186.1,&quot;top&quot;:93.2,&quot;width&quot;:766.55}"/>
</p:tagLst>
</file>

<file path=ppt/tags/tag135.xml><?xml version="1.0" encoding="utf-8"?>
<p:tagLst xmlns:p="http://schemas.openxmlformats.org/presentationml/2006/main">
  <p:tag name="KSO_WM_DIAGRAM_VIRTUALLY_FRAME" val="{&quot;height&quot;:391.1,&quot;left&quot;:186.1,&quot;top&quot;:93.2,&quot;width&quot;:766.55}"/>
</p:tagLst>
</file>

<file path=ppt/tags/tag136.xml><?xml version="1.0" encoding="utf-8"?>
<p:tagLst xmlns:p="http://schemas.openxmlformats.org/presentationml/2006/main">
  <p:tag name="KSO_WM_DIAGRAM_VIRTUALLY_FRAME" val="{&quot;height&quot;:391.1,&quot;left&quot;:186.1,&quot;top&quot;:93.2,&quot;width&quot;:766.55}"/>
</p:tagLst>
</file>

<file path=ppt/tags/tag137.xml><?xml version="1.0" encoding="utf-8"?>
<p:tagLst xmlns:p="http://schemas.openxmlformats.org/presentationml/2006/main">
  <p:tag name="KSO_WM_DIAGRAM_VIRTUALLY_FRAME" val="{&quot;height&quot;:391.1,&quot;left&quot;:186.1,&quot;top&quot;:93.2,&quot;width&quot;:766.55}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  <p:tag name="commondata" val="eyJoZGlkIjoiNzcwN2EyNDZjZTA2ODVhZTc3ZDAzY2QyMDBhMDQyMzQ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WPS 演示</Application>
  <PresentationFormat>宽屏</PresentationFormat>
  <Paragraphs>92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俏俏</cp:lastModifiedBy>
  <cp:revision>840</cp:revision>
  <dcterms:created xsi:type="dcterms:W3CDTF">2019-06-19T02:08:00Z</dcterms:created>
  <dcterms:modified xsi:type="dcterms:W3CDTF">2024-10-21T09:37:04Z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8BDCFA60112043DB99EADF4E6B1A11D8_13</vt:lpwstr>
  </property>
</Properties>
</file>