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4"/>
  </p:notesMasterIdLst>
  <p:handoutMasterIdLst>
    <p:handoutMasterId r:id="rId28"/>
  </p:handoutMasterIdLst>
  <p:sldIdLst>
    <p:sldId id="4166" r:id="rId4"/>
    <p:sldId id="4167" r:id="rId5"/>
    <p:sldId id="4168" r:id="rId6"/>
    <p:sldId id="4243" r:id="rId7"/>
    <p:sldId id="4220" r:id="rId8"/>
    <p:sldId id="4244" r:id="rId9"/>
    <p:sldId id="4245" r:id="rId10"/>
    <p:sldId id="4251" r:id="rId11"/>
    <p:sldId id="4246" r:id="rId12"/>
    <p:sldId id="4252" r:id="rId13"/>
    <p:sldId id="4229" r:id="rId14"/>
    <p:sldId id="4248" r:id="rId15"/>
    <p:sldId id="4239" r:id="rId16"/>
    <p:sldId id="4253" r:id="rId17"/>
    <p:sldId id="4254" r:id="rId18"/>
    <p:sldId id="4183" r:id="rId19"/>
    <p:sldId id="4209" r:id="rId20"/>
    <p:sldId id="4184" r:id="rId21"/>
    <p:sldId id="4255" r:id="rId22"/>
    <p:sldId id="4256" r:id="rId23"/>
    <p:sldId id="4257" r:id="rId25"/>
    <p:sldId id="4189" r:id="rId26"/>
    <p:sldId id="4230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23DA"/>
    <a:srgbClr val="F315F3"/>
    <a:srgbClr val="0029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4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154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7.xml"/><Relationship Id="rId10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1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7.xml"/><Relationship Id="rId1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8.xml"/><Relationship Id="rId1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image" Target="../media/image3.png"/><Relationship Id="rId3" Type="http://schemas.openxmlformats.org/officeDocument/2006/relationships/tags" Target="../tags/tag151.xml"/><Relationship Id="rId2" Type="http://schemas.openxmlformats.org/officeDocument/2006/relationships/image" Target="../media/image1.png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补涨玩法：超级买入法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" y="834390"/>
            <a:ext cx="4994910" cy="4878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145" y="834390"/>
            <a:ext cx="1816735" cy="1635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860" y="769620"/>
            <a:ext cx="2108200" cy="720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860" y="1595120"/>
            <a:ext cx="2125345" cy="775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510" y="2536190"/>
            <a:ext cx="2503805" cy="3803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0120" y="2654300"/>
            <a:ext cx="4860290" cy="2048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2230" y="941705"/>
            <a:ext cx="1819910" cy="1876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3820" y="4780915"/>
            <a:ext cx="3303270" cy="14744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 descr="主线淘金"/>
          <p:cNvPicPr>
            <a:picLocks noChangeAspect="1"/>
          </p:cNvPicPr>
          <p:nvPr/>
        </p:nvPicPr>
        <p:blipFill>
          <a:blip r:embed="rId10"/>
          <a:srcRect l="31427" t="8615" r="13312" b="14975"/>
          <a:stretch>
            <a:fillRect/>
          </a:stretch>
        </p:blipFill>
        <p:spPr>
          <a:xfrm>
            <a:off x="9808210" y="4780280"/>
            <a:ext cx="2233930" cy="147510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7310" y="5778500"/>
            <a:ext cx="47752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highlight>
                  <a:srgbClr val="FFFF00"/>
                </a:highlight>
                <a:sym typeface="+mn-ea"/>
              </a:rPr>
              <a:t>【以上为特定客户、特定时间区间的历史业绩，个别情况不代表普遍现象，个股历史涨幅不预示其未来表现，过往收益亦不代表未来收益承诺。市场有风险，投资需谨慎！】</a:t>
            </a:r>
            <a:endParaRPr lang="zh-CN" altLang="en-US" sz="1400">
              <a:highlight>
                <a:srgbClr val="FFFF00"/>
              </a:highlight>
            </a:endParaRPr>
          </a:p>
          <a:p>
            <a:endParaRPr lang="zh-CN" altLang="en-US" sz="1400">
              <a:highlight>
                <a:srgbClr val="FFFF00"/>
              </a:highlight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超级买入法（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10.16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" y="881380"/>
            <a:ext cx="5685790" cy="5436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185" y="1093470"/>
            <a:ext cx="3660775" cy="3579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485" y="2211070"/>
            <a:ext cx="3392170" cy="34759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超级买入法（接上一页）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460" y="1006475"/>
            <a:ext cx="5036185" cy="4581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005" y="1006475"/>
            <a:ext cx="4523740" cy="4580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260475" y="56495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筹码松动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触角（注意承压盘弱）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52795" y="5649595"/>
            <a:ext cx="4731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大阳线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筹码峰支撑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大长腿（尝试反弹）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今日选股（超级买入法）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6100"/>
          <a:stretch>
            <a:fillRect/>
          </a:stretch>
        </p:blipFill>
        <p:spPr>
          <a:xfrm>
            <a:off x="148590" y="899795"/>
            <a:ext cx="5454650" cy="5473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550" y="957580"/>
            <a:ext cx="3169285" cy="3344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15" y="1527810"/>
            <a:ext cx="3119120" cy="3932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655" y="2435225"/>
            <a:ext cx="3107690" cy="40811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今日选股（趋势回档）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8414" r="5602"/>
          <a:stretch>
            <a:fillRect/>
          </a:stretch>
        </p:blipFill>
        <p:spPr>
          <a:xfrm>
            <a:off x="122555" y="888365"/>
            <a:ext cx="5638800" cy="4652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465" y="956310"/>
            <a:ext cx="3551555" cy="3705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590" y="1617345"/>
            <a:ext cx="3409315" cy="3771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090" y="2815590"/>
            <a:ext cx="3435350" cy="35382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73175" y="119380"/>
            <a:ext cx="10509250" cy="435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经传严选</a:t>
            </a:r>
            <a:r>
              <a:rPr lang="en-US" altLang="zh-CN" sz="2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新品募集【周五</a:t>
            </a:r>
            <a:r>
              <a:rPr lang="en-US" altLang="zh-CN" sz="2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15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点截止】</a:t>
            </a:r>
            <a:r>
              <a:rPr lang="en-US" altLang="zh-CN" sz="2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资金疯狂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认购中！</a:t>
            </a:r>
            <a:endParaRPr lang="zh-CN" altLang="en-US" sz="28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" y="796290"/>
            <a:ext cx="3609340" cy="5740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66515" y="6327140"/>
            <a:ext cx="7828280" cy="209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基金的过往业绩并不预示其未来表现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基金管理人管理的其他基金的业绩并不构成基金业绩表现的保证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市场有风险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投资需谨慎！</a:t>
            </a:r>
            <a:endParaRPr lang="zh-CN" altLang="en-US" sz="105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515" y="796290"/>
            <a:ext cx="7619365" cy="55486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09515" y="3285490"/>
            <a:ext cx="5542280" cy="1306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10000"/>
              </a:lnSpc>
            </a:pP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多个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50W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20w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endParaRPr lang="zh-CN" altLang="en-US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10w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5w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持续进场中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业绩窗口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风格切换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2025.10.21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产品社群（直播带货）-三大优势+费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指数：缩量护盘，特殊时期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t="5737"/>
          <a:stretch>
            <a:fillRect/>
          </a:stretch>
        </p:blipFill>
        <p:spPr>
          <a:xfrm>
            <a:off x="52070" y="967105"/>
            <a:ext cx="8575675" cy="5403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627745" y="1581150"/>
            <a:ext cx="3492500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/>
              <a:t>①</a:t>
            </a:r>
            <a:r>
              <a:rPr lang="en-US" altLang="zh-CN"/>
              <a:t>3830</a:t>
            </a:r>
            <a:r>
              <a:rPr lang="zh-CN" altLang="en-US"/>
              <a:t>不是市场底，而是贸易战的底线。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/>
              <a:t>②</a:t>
            </a:r>
            <a:r>
              <a:rPr lang="en-US" altLang="zh-CN"/>
              <a:t>20</a:t>
            </a:r>
            <a:r>
              <a:rPr lang="zh-CN" altLang="en-US"/>
              <a:t>届四中全会会议期间护盘。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/>
              <a:t>③业绩窗口、红利、央企、国企。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/>
              <a:t>④指数大涨，成交不足</a:t>
            </a:r>
            <a:r>
              <a:rPr lang="en-US" altLang="zh-CN"/>
              <a:t>2</a:t>
            </a:r>
            <a:r>
              <a:rPr lang="zh-CN" altLang="en-US"/>
              <a:t>万亿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235" y="3983355"/>
            <a:ext cx="2609850" cy="6762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" y="934085"/>
            <a:ext cx="6146800" cy="5516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题材：高标分化，去弱留强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26335" y="3530600"/>
            <a:ext cx="32035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平均股价代表题材股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样本走低，代表前期的高标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退潮的居多，要小心分化盘弱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t="7230"/>
          <a:stretch>
            <a:fillRect/>
          </a:stretch>
        </p:blipFill>
        <p:spPr>
          <a:xfrm>
            <a:off x="6123940" y="1029970"/>
            <a:ext cx="2876550" cy="3617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645" y="1216660"/>
            <a:ext cx="3280410" cy="1622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010" y="2957195"/>
            <a:ext cx="3281045" cy="2548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110" y="3981450"/>
            <a:ext cx="3709035" cy="25533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月，绩优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控盘易走老鸭头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6148" b="9534"/>
          <a:stretch>
            <a:fillRect/>
          </a:stretch>
        </p:blipFill>
        <p:spPr>
          <a:xfrm>
            <a:off x="118110" y="930910"/>
            <a:ext cx="6055360" cy="51898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579870" y="1199515"/>
            <a:ext cx="43599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10</a:t>
            </a:r>
            <a:r>
              <a:rPr lang="zh-CN" altLang="en-US">
                <a:highlight>
                  <a:srgbClr val="FFFF00"/>
                </a:highlight>
              </a:rPr>
              <a:t>月</a:t>
            </a:r>
            <a:r>
              <a:rPr lang="en-US" altLang="zh-CN">
                <a:highlight>
                  <a:srgbClr val="FFFF00"/>
                </a:highlight>
              </a:rPr>
              <a:t>20</a:t>
            </a:r>
            <a:r>
              <a:rPr lang="zh-CN" altLang="en-US">
                <a:highlight>
                  <a:srgbClr val="FFFF00"/>
                </a:highlight>
              </a:rPr>
              <a:t>日晚间，宁德时代（</a:t>
            </a:r>
            <a:r>
              <a:rPr lang="en-US" altLang="zh-CN">
                <a:highlight>
                  <a:srgbClr val="FFFF00"/>
                </a:highlight>
              </a:rPr>
              <a:t>300750.SZ</a:t>
            </a:r>
            <a:r>
              <a:rPr lang="zh-CN" altLang="en-US">
                <a:highlight>
                  <a:srgbClr val="FFFF00"/>
                </a:highlight>
              </a:rPr>
              <a:t>）发布三季报。数据显示，公司前三季度实现营业收入</a:t>
            </a:r>
            <a:r>
              <a:rPr lang="en-US" altLang="zh-CN">
                <a:highlight>
                  <a:srgbClr val="FFFF00"/>
                </a:highlight>
              </a:rPr>
              <a:t>2830.72</a:t>
            </a:r>
            <a:r>
              <a:rPr lang="zh-CN" altLang="en-US">
                <a:highlight>
                  <a:srgbClr val="FFFF00"/>
                </a:highlight>
              </a:rPr>
              <a:t>亿元，同比增长</a:t>
            </a:r>
            <a:r>
              <a:rPr lang="en-US" altLang="zh-CN">
                <a:highlight>
                  <a:srgbClr val="FFFF00"/>
                </a:highlight>
              </a:rPr>
              <a:t>9.28%</a:t>
            </a:r>
            <a:r>
              <a:rPr lang="zh-CN" altLang="en-US">
                <a:highlight>
                  <a:srgbClr val="FFFF00"/>
                </a:highlight>
              </a:rPr>
              <a:t>；归属母公司股东净利润达</a:t>
            </a:r>
            <a:r>
              <a:rPr lang="en-US" altLang="zh-CN">
                <a:highlight>
                  <a:srgbClr val="FFFF00"/>
                </a:highlight>
              </a:rPr>
              <a:t>490.34</a:t>
            </a:r>
            <a:r>
              <a:rPr lang="zh-CN" altLang="en-US">
                <a:highlight>
                  <a:srgbClr val="FFFF00"/>
                </a:highlight>
              </a:rPr>
              <a:t>亿元，同比增长</a:t>
            </a:r>
            <a:r>
              <a:rPr lang="en-US" altLang="zh-CN">
                <a:highlight>
                  <a:srgbClr val="FFFF00"/>
                </a:highlight>
              </a:rPr>
              <a:t>36.2%</a:t>
            </a:r>
            <a:r>
              <a:rPr lang="zh-CN" altLang="en-US">
                <a:highlight>
                  <a:srgbClr val="FFFF00"/>
                </a:highlight>
              </a:rPr>
              <a:t>。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79870" y="3027680"/>
            <a:ext cx="42017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业绩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控盘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均线</a:t>
            </a:r>
            <a:r>
              <a:rPr lang="zh-CN" altLang="en-US"/>
              <a:t>（</a:t>
            </a:r>
            <a:r>
              <a:rPr lang="en-US" altLang="zh-CN"/>
              <a:t>60/120</a:t>
            </a:r>
            <a:r>
              <a:rPr lang="zh-CN" altLang="en-US"/>
              <a:t>日线上）</a:t>
            </a:r>
            <a:endParaRPr lang="zh-CN" altLang="en-US"/>
          </a:p>
          <a:p>
            <a:r>
              <a:rPr lang="en-US" altLang="zh-CN"/>
              <a:t>11</a:t>
            </a:r>
            <a:r>
              <a:rPr lang="zh-CN" altLang="en-US"/>
              <a:t>月增量回归后有望再次上行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E123DA"/>
                </a:solidFill>
              </a:rPr>
              <a:t>科技、有色</a:t>
            </a:r>
            <a:r>
              <a:rPr lang="zh-CN" altLang="en-US"/>
              <a:t>等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有色：控盘恒强，短期分化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9248" t="5169" r="918" b="4293"/>
          <a:stretch>
            <a:fillRect/>
          </a:stretch>
        </p:blipFill>
        <p:spPr>
          <a:xfrm>
            <a:off x="107315" y="1029970"/>
            <a:ext cx="7627620" cy="5319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3538220"/>
            <a:ext cx="3879850" cy="2938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865" y="877570"/>
            <a:ext cx="3851275" cy="25514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补涨玩法：超级买入法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60655" y="823595"/>
            <a:ext cx="6350635" cy="430022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692265" y="850265"/>
            <a:ext cx="5107940" cy="4273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13690" y="517906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周二晚，熊线上移板块，燃气水务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FF0000"/>
                </a:solidFill>
              </a:rPr>
              <a:t>三阳开泰选股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195" y="5312410"/>
            <a:ext cx="2828925" cy="1000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335" y="5312410"/>
            <a:ext cx="2995295" cy="101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105" y="5638800"/>
            <a:ext cx="2933700" cy="819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692265" y="447548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latin typeface="思源黑体 CN Normal" panose="020B0400000000000000" charset="-122"/>
                <a:ea typeface="思源黑体 CN Normal" panose="020B0400000000000000" charset="-122"/>
              </a:rPr>
              <a:t>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0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补涨玩法：超级买入法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203835" y="768350"/>
            <a:ext cx="4384675" cy="312864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318770" y="3244215"/>
            <a:ext cx="4426585" cy="332232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4215130" y="906145"/>
            <a:ext cx="5018405" cy="423672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5"/>
          <a:stretch>
            <a:fillRect/>
          </a:stretch>
        </p:blipFill>
        <p:spPr>
          <a:xfrm>
            <a:off x="8383905" y="1837055"/>
            <a:ext cx="3716020" cy="3183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5381625" y="553402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上周三，晚</a:t>
            </a:r>
            <a:r>
              <a:rPr lang="en-US" altLang="zh-CN">
                <a:highlight>
                  <a:srgbClr val="FFFF00"/>
                </a:highlight>
              </a:rPr>
              <a:t>8.30--9.15</a:t>
            </a:r>
            <a:r>
              <a:rPr lang="zh-CN" altLang="en-US">
                <a:highlight>
                  <a:srgbClr val="FFFF00"/>
                </a:highlight>
              </a:rPr>
              <a:t>陪跑营课程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超级买入法系统培训选股案例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37760" y="5028565"/>
            <a:ext cx="6883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latin typeface="思源黑体 CN Normal" panose="020B0400000000000000" charset="-122"/>
                <a:ea typeface="思源黑体 CN Normal" panose="020B0400000000000000" charset="-122"/>
              </a:rPr>
              <a:t>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0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1208</Words>
  <Application>WPS 演示</Application>
  <PresentationFormat>宽屏</PresentationFormat>
  <Paragraphs>129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罗雪奎</cp:lastModifiedBy>
  <cp:revision>1068</cp:revision>
  <dcterms:created xsi:type="dcterms:W3CDTF">2019-06-19T02:08:00Z</dcterms:created>
  <dcterms:modified xsi:type="dcterms:W3CDTF">2025-10-21T11:29:27Z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67F8E99CA25843CDBAFD0150A9FB820A</vt:lpwstr>
  </property>
</Properties>
</file>