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263" r:id="rId4"/>
    <p:sldId id="271" r:id="rId5"/>
    <p:sldId id="296" r:id="rId6"/>
    <p:sldId id="3425" r:id="rId7"/>
    <p:sldId id="3296" r:id="rId8"/>
    <p:sldId id="3533" r:id="rId9"/>
    <p:sldId id="1591" r:id="rId10"/>
    <p:sldId id="3509" r:id="rId11"/>
    <p:sldId id="3510" r:id="rId12"/>
    <p:sldId id="3555" r:id="rId13"/>
    <p:sldId id="3556" r:id="rId14"/>
    <p:sldId id="3082" r:id="rId15"/>
    <p:sldId id="2169" r:id="rId16"/>
    <p:sldId id="1932" r:id="rId17"/>
    <p:sldId id="615" r:id="rId18"/>
    <p:sldId id="2279" r:id="rId19"/>
    <p:sldId id="3574" r:id="rId20"/>
    <p:sldId id="3575" r:id="rId21"/>
    <p:sldId id="3553" r:id="rId22"/>
    <p:sldId id="270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52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image" Target="../media/image34.jpeg"/><Relationship Id="rId6" Type="http://schemas.openxmlformats.org/officeDocument/2006/relationships/tags" Target="../tags/tag141.xml"/><Relationship Id="rId5" Type="http://schemas.openxmlformats.org/officeDocument/2006/relationships/image" Target="../media/image33.jpeg"/><Relationship Id="rId4" Type="http://schemas.openxmlformats.org/officeDocument/2006/relationships/tags" Target="../tags/tag140.xml"/><Relationship Id="rId3" Type="http://schemas.openxmlformats.org/officeDocument/2006/relationships/image" Target="../media/image32.jpeg"/><Relationship Id="rId2" Type="http://schemas.openxmlformats.org/officeDocument/2006/relationships/tags" Target="../tags/tag139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45.xml"/><Relationship Id="rId11" Type="http://schemas.openxmlformats.org/officeDocument/2006/relationships/image" Target="../media/image35.png"/><Relationship Id="rId10" Type="http://schemas.openxmlformats.org/officeDocument/2006/relationships/tags" Target="../tags/tag144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46.xml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2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短线波段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6664"/>
          <a:stretch>
            <a:fillRect/>
          </a:stretch>
        </p:blipFill>
        <p:spPr>
          <a:xfrm>
            <a:off x="121285" y="838200"/>
            <a:ext cx="5448300" cy="5520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b="1941"/>
          <a:stretch>
            <a:fillRect/>
          </a:stretch>
        </p:blipFill>
        <p:spPr>
          <a:xfrm>
            <a:off x="5815965" y="838200"/>
            <a:ext cx="2694940" cy="3400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285" y="838200"/>
            <a:ext cx="2431415" cy="34004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日线波段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风口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059"/>
          <a:stretch>
            <a:fillRect/>
          </a:stretch>
        </p:blipFill>
        <p:spPr>
          <a:xfrm>
            <a:off x="123190" y="878840"/>
            <a:ext cx="6122670" cy="54730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0" y="948055"/>
            <a:ext cx="3279775" cy="28060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495300" y="3881755"/>
            <a:ext cx="4064000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芯片</a:t>
            </a:r>
            <a:r>
              <a:rPr lang="en-US" altLang="zh-CN">
                <a:highlight>
                  <a:srgbClr val="FFFF00"/>
                </a:highlight>
              </a:rPr>
              <a:t>  10.18</a:t>
            </a:r>
            <a:r>
              <a:rPr lang="zh-CN" altLang="en-US">
                <a:highlight>
                  <a:srgbClr val="FFFF00"/>
                </a:highlight>
              </a:rPr>
              <a:t>、</a:t>
            </a:r>
            <a:r>
              <a:rPr lang="en-US" altLang="zh-CN">
                <a:highlight>
                  <a:srgbClr val="FFFF00"/>
                </a:highlight>
              </a:rPr>
              <a:t>10.21</a:t>
            </a:r>
            <a:endParaRPr lang="en-US" altLang="zh-CN">
              <a:highlight>
                <a:srgbClr val="FFFF00"/>
              </a:highlight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大消费</a:t>
            </a:r>
            <a:r>
              <a:rPr lang="en-US" altLang="zh-CN">
                <a:highlight>
                  <a:srgbClr val="FFFF00"/>
                </a:highlight>
              </a:rPr>
              <a:t>10.22</a:t>
            </a:r>
            <a:endParaRPr lang="en-US" altLang="zh-CN">
              <a:highlight>
                <a:srgbClr val="FFFF00"/>
              </a:highlight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光伏</a:t>
            </a:r>
            <a:r>
              <a:rPr lang="en-US" altLang="zh-CN">
                <a:highlight>
                  <a:srgbClr val="FFFF00"/>
                </a:highlight>
              </a:rPr>
              <a:t>10.23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19850" y="4205605"/>
            <a:ext cx="2907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板块出现涨停潮后</a:t>
            </a:r>
            <a:r>
              <a:rPr lang="en-US" altLang="zh-CN"/>
              <a:t>3-5</a:t>
            </a:r>
            <a:r>
              <a:rPr lang="zh-CN" altLang="en-US"/>
              <a:t>天死叉回档中资金翻红，易出现日线波段的反弹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2025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投资日历赢历</a:t>
            </a:r>
            <a:endParaRPr lang="zh-CN" altLang="en-US" sz="4400" b="1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1645" y="6583045"/>
            <a:ext cx="8770620" cy="266700"/>
          </a:xfrm>
          <a:prstGeom prst="rect">
            <a:avLst/>
          </a:prstGeom>
        </p:spPr>
      </p:pic>
      <p:pic>
        <p:nvPicPr>
          <p:cNvPr id="18" name="图片 17" descr="2025-03投资日历_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3812"/>
          <a:stretch>
            <a:fillRect/>
          </a:stretch>
        </p:blipFill>
        <p:spPr>
          <a:xfrm>
            <a:off x="8872855" y="1664335"/>
            <a:ext cx="3190240" cy="44862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图片 18" descr="2025-03投资日历_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3753"/>
          <a:stretch>
            <a:fillRect/>
          </a:stretch>
        </p:blipFill>
        <p:spPr>
          <a:xfrm>
            <a:off x="5620385" y="1664335"/>
            <a:ext cx="3190240" cy="4486275"/>
          </a:xfrm>
          <a:prstGeom prst="rect">
            <a:avLst/>
          </a:prstGeom>
        </p:spPr>
      </p:pic>
      <p:pic>
        <p:nvPicPr>
          <p:cNvPr id="20" name="图片 19" descr="2025-01投资日历_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3753"/>
          <a:stretch>
            <a:fillRect/>
          </a:stretch>
        </p:blipFill>
        <p:spPr>
          <a:xfrm>
            <a:off x="2363470" y="1664335"/>
            <a:ext cx="3194685" cy="448627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2363470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日历封面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5620385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月度页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8872855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内页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30" y="3094990"/>
            <a:ext cx="2272665" cy="227266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3350" y="2395855"/>
            <a:ext cx="2095500" cy="69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惊喜预售价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98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扫码抢购👇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包邮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8645" y="6516370"/>
            <a:ext cx="8770620" cy="2667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经传投资日历历年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好评</a:t>
            </a:r>
            <a:endParaRPr lang="zh-CN" altLang="en-US" sz="4400" b="1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1645" y="6583045"/>
            <a:ext cx="8770620" cy="266700"/>
          </a:xfrm>
          <a:prstGeom prst="rect">
            <a:avLst/>
          </a:prstGeom>
        </p:spPr>
      </p:pic>
      <p:pic>
        <p:nvPicPr>
          <p:cNvPr id="11" name="图片 10" descr="日历好评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890" y="1900555"/>
            <a:ext cx="4686300" cy="3549650"/>
          </a:xfrm>
          <a:prstGeom prst="rect">
            <a:avLst/>
          </a:prstGeom>
        </p:spPr>
      </p:pic>
      <p:pic>
        <p:nvPicPr>
          <p:cNvPr id="12" name="图片 11" descr="日历好评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22655"/>
            <a:ext cx="3124200" cy="2886075"/>
          </a:xfrm>
          <a:prstGeom prst="rect">
            <a:avLst/>
          </a:prstGeom>
        </p:spPr>
      </p:pic>
      <p:pic>
        <p:nvPicPr>
          <p:cNvPr id="13" name="图片 12" descr="日历好评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930" y="3786505"/>
            <a:ext cx="3076575" cy="876300"/>
          </a:xfrm>
          <a:prstGeom prst="rect">
            <a:avLst/>
          </a:prstGeom>
        </p:spPr>
      </p:pic>
      <p:pic>
        <p:nvPicPr>
          <p:cNvPr id="14" name="图片 13" descr="日历好评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440" y="768350"/>
            <a:ext cx="4343400" cy="2762250"/>
          </a:xfrm>
          <a:prstGeom prst="rect">
            <a:avLst/>
          </a:prstGeom>
        </p:spPr>
      </p:pic>
      <p:pic>
        <p:nvPicPr>
          <p:cNvPr id="16" name="图片 15" descr="日历好评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270" y="4963795"/>
            <a:ext cx="2838450" cy="16192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42260" y="1358900"/>
            <a:ext cx="1108075" cy="45910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日历好评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40" y="4036060"/>
            <a:ext cx="3990975" cy="2609850"/>
          </a:xfrm>
          <a:prstGeom prst="rect">
            <a:avLst/>
          </a:prstGeom>
        </p:spPr>
      </p:pic>
      <p:pic>
        <p:nvPicPr>
          <p:cNvPr id="15" name="图片 14" descr="日历好评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5795" y="4918710"/>
            <a:ext cx="4371975" cy="18573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42260" y="3305175"/>
            <a:ext cx="1108075" cy="45910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7175" y="4351020"/>
            <a:ext cx="3755390" cy="45910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267075" y="5622290"/>
            <a:ext cx="3484245" cy="30162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652770" y="1660525"/>
            <a:ext cx="2234565" cy="31940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428865" y="5130800"/>
            <a:ext cx="1186180" cy="38036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8891270" y="6047740"/>
            <a:ext cx="2033905" cy="38036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 rot="20940000">
            <a:off x="5276850" y="4643755"/>
            <a:ext cx="2070100" cy="76009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solidFill>
                  <a:srgbClr val="FF0000"/>
                </a:solidFill>
                <a:sym typeface="+mn-ea"/>
              </a:rPr>
              <a:t>用户看了经传日历抓到涨停板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00" y="1590675"/>
            <a:ext cx="2272665" cy="227266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37820" y="891540"/>
            <a:ext cx="2095500" cy="69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惊喜预售价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98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扫码抢购👇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包邮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3" name="图片 22"/>
          <p:cNvPicPr/>
          <p:nvPr/>
        </p:nvPicPr>
        <p:blipFill>
          <a:blip r:embed="rId10"/>
          <a:stretch>
            <a:fillRect/>
          </a:stretch>
        </p:blipFill>
        <p:spPr>
          <a:xfrm>
            <a:off x="4112895" y="4442460"/>
            <a:ext cx="1539875" cy="1100455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11"/>
          <a:stretch>
            <a:fillRect/>
          </a:stretch>
        </p:blipFill>
        <p:spPr>
          <a:xfrm>
            <a:off x="4907915" y="626110"/>
            <a:ext cx="1806575" cy="12903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255" y="4038600"/>
            <a:ext cx="1146175" cy="23241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255" y="4920615"/>
            <a:ext cx="1146175" cy="23241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785" y="4918710"/>
            <a:ext cx="444500" cy="2324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815" y="6102350"/>
            <a:ext cx="903605" cy="23241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0715" y="1046480"/>
            <a:ext cx="583565" cy="23241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7710" y="1046480"/>
            <a:ext cx="549275" cy="23241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785" y="2042160"/>
            <a:ext cx="549275" cy="23241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4360" y="2037080"/>
            <a:ext cx="583565" cy="23241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8645" y="3003550"/>
            <a:ext cx="549275" cy="23241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2600" y="2964815"/>
            <a:ext cx="695325" cy="23241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2440" y="2677795"/>
            <a:ext cx="550545" cy="23241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5930" y="3898265"/>
            <a:ext cx="550545" cy="23241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3740" y="3891915"/>
            <a:ext cx="345440" cy="23241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3625" y="4297680"/>
            <a:ext cx="550545" cy="23241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8865" y="4954905"/>
            <a:ext cx="550545" cy="15684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3482975"/>
            <a:ext cx="550545" cy="15684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图片_17296729009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三阳开泰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震荡市去弱留强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2024.10.23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本节课大纲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3720" y="94043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1.</a:t>
            </a:r>
            <a:r>
              <a:rPr lang="zh-CN" altLang="en-US" sz="3600">
                <a:solidFill>
                  <a:srgbClr val="FF0000"/>
                </a:solidFill>
              </a:rPr>
              <a:t>周线死叉后跟随主线去弱留强</a:t>
            </a:r>
            <a:endParaRPr lang="zh-CN" altLang="en-US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2.</a:t>
            </a:r>
            <a:r>
              <a:rPr lang="zh-CN" altLang="en-US" sz="3600">
                <a:solidFill>
                  <a:srgbClr val="FF0000"/>
                </a:solidFill>
              </a:rPr>
              <a:t>热点切换和承压（芯片、光伏）</a:t>
            </a:r>
            <a:endParaRPr lang="zh-CN" altLang="en-US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3.</a:t>
            </a:r>
            <a:r>
              <a:rPr lang="zh-CN" altLang="en-US" sz="3600">
                <a:solidFill>
                  <a:srgbClr val="FF0000"/>
                </a:solidFill>
              </a:rPr>
              <a:t>三阳开泰超级买入法和日线回档波段</a:t>
            </a:r>
            <a:endParaRPr lang="zh-CN" altLang="en-US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zh-CN" altLang="en-US" sz="2400">
                <a:solidFill>
                  <a:schemeClr val="tx1"/>
                </a:solidFill>
              </a:rPr>
              <a:t>（晚上</a:t>
            </a:r>
            <a:r>
              <a:rPr lang="en-US" altLang="zh-CN" sz="2400">
                <a:solidFill>
                  <a:schemeClr val="tx1"/>
                </a:solidFill>
              </a:rPr>
              <a:t>7.30</a:t>
            </a:r>
            <a:r>
              <a:rPr lang="zh-CN" altLang="en-US" sz="2400">
                <a:solidFill>
                  <a:schemeClr val="tx1"/>
                </a:solidFill>
              </a:rPr>
              <a:t>，软件首页右下角，手机版首页下拉）</a:t>
            </a:r>
            <a:endParaRPr lang="zh-CN" altLang="en-US" sz="240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月中下旬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220" y="1117600"/>
            <a:ext cx="11973560" cy="4396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1.技术面</a:t>
            </a:r>
            <a:r>
              <a:rPr lang="zh-CN" altLang="en-US" sz="2400">
                <a:solidFill>
                  <a:srgbClr val="FF0000"/>
                </a:solidFill>
              </a:rPr>
              <a:t>：</a:t>
            </a:r>
            <a:r>
              <a:rPr lang="zh-CN" altLang="en-US" sz="2400"/>
              <a:t>周线死叉+主线强者恒强 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2.博弈窗口：</a:t>
            </a:r>
            <a:r>
              <a:rPr lang="zh-CN" altLang="en-US" sz="2400" b="1">
                <a:solidFill>
                  <a:srgbClr val="F315F3"/>
                </a:solidFill>
              </a:rPr>
              <a:t>①</a:t>
            </a:r>
            <a:r>
              <a:rPr lang="zh-CN" altLang="en-US" sz="2400" u="sng"/>
              <a:t>经济数据（向好）</a:t>
            </a:r>
            <a:r>
              <a:rPr lang="en-US" altLang="zh-CN" sz="2400"/>
              <a:t> </a:t>
            </a:r>
            <a:r>
              <a:rPr lang="zh-CN" altLang="en-US" sz="2400" b="1">
                <a:solidFill>
                  <a:srgbClr val="F315F3"/>
                </a:solidFill>
              </a:rPr>
              <a:t> ②</a:t>
            </a:r>
            <a:r>
              <a:rPr lang="zh-CN" altLang="en-US" sz="2400"/>
              <a:t>三季报（个股）</a:t>
            </a:r>
            <a:r>
              <a:rPr lang="zh-CN" altLang="en-US" sz="2400" b="1">
                <a:solidFill>
                  <a:srgbClr val="F315F3"/>
                </a:solidFill>
              </a:rPr>
              <a:t> ③ </a:t>
            </a:r>
            <a:r>
              <a:rPr lang="en-US" altLang="zh-CN" sz="2400"/>
              <a:t>11</a:t>
            </a:r>
            <a:r>
              <a:rPr lang="zh-CN" altLang="en-US" sz="2400"/>
              <a:t>月初大选（芯片、光伏）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3.主线方向：</a:t>
            </a:r>
            <a:r>
              <a:rPr lang="zh-CN" altLang="en-US" sz="2400"/>
              <a:t>板块持续有龙头持续新高（</a:t>
            </a:r>
            <a:r>
              <a:rPr lang="zh-CN" altLang="en-US" sz="2400">
                <a:solidFill>
                  <a:srgbClr val="F315F3"/>
                </a:solidFill>
              </a:rPr>
              <a:t>①资本金融②芯片③西部大开发</a:t>
            </a:r>
            <a:r>
              <a:rPr lang="zh-CN" altLang="en-US" sz="2400"/>
              <a:t>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4.操作： </a:t>
            </a:r>
            <a:r>
              <a:rPr lang="zh-CN" altLang="en-US" sz="2400">
                <a:sym typeface="+mn-ea"/>
              </a:rPr>
              <a:t> </a:t>
            </a:r>
            <a:r>
              <a:rPr lang="zh-CN" altLang="en-US" sz="2400">
                <a:solidFill>
                  <a:srgbClr val="F315F3"/>
                </a:solidFill>
                <a:sym typeface="+mn-ea"/>
              </a:rPr>
              <a:t>5+N</a:t>
            </a:r>
            <a:r>
              <a:rPr lang="zh-CN" altLang="en-US" sz="2400">
                <a:sym typeface="+mn-ea"/>
              </a:rPr>
              <a:t>仓位（大买单后低吸，大卖单后高抛）</a:t>
            </a:r>
            <a:endParaRPr lang="zh-CN" altLang="en-US" sz="2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5.分期震荡期去弱留强战法：</a:t>
            </a:r>
            <a:r>
              <a:rPr lang="zh-CN" altLang="en-US" sz="2400">
                <a:solidFill>
                  <a:srgbClr val="F315F3"/>
                </a:solidFill>
              </a:rPr>
              <a:t>三阳开泰</a:t>
            </a:r>
            <a:r>
              <a:rPr lang="zh-CN" altLang="en-US" sz="2400"/>
              <a:t>（震荡中走强个股）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情绪周期图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635" y="1055370"/>
            <a:ext cx="6713220" cy="51034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869565" y="2865755"/>
            <a:ext cx="3341370" cy="79311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100" y="872490"/>
            <a:ext cx="2710180" cy="2055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市场表现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28200" y="1576070"/>
            <a:ext cx="2280285" cy="1586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风格：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①紫色小盘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②红色短线</a:t>
            </a:r>
            <a:endParaRPr lang="en-US" altLang="zh-CN">
              <a:highlight>
                <a:srgbClr val="FFFF00"/>
              </a:highlight>
            </a:endParaRPr>
          </a:p>
          <a:p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6105" y="3362960"/>
            <a:ext cx="733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周线死叉</a:t>
            </a:r>
            <a:r>
              <a:rPr lang="en-US" altLang="zh-CN"/>
              <a:t> </a:t>
            </a:r>
            <a:r>
              <a:rPr lang="zh-CN" altLang="en-US"/>
              <a:t>分化开始，普涨后首批个股走弱（</a:t>
            </a:r>
            <a:r>
              <a:rPr lang="en-US" altLang="zh-CN"/>
              <a:t>80%</a:t>
            </a:r>
            <a:r>
              <a:rPr lang="zh-CN" altLang="en-US"/>
              <a:t>个股进入周线死叉）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54685" y="5889625"/>
            <a:ext cx="4903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老热点：</a:t>
            </a:r>
            <a:r>
              <a:rPr lang="zh-CN" altLang="en-US"/>
              <a:t>国产芯片、资本金融、</a:t>
            </a:r>
            <a:endParaRPr lang="zh-CN" altLang="en-US"/>
          </a:p>
          <a:p>
            <a:r>
              <a:rPr lang="zh-CN" altLang="en-US">
                <a:solidFill>
                  <a:srgbClr val="F315F3"/>
                </a:solidFill>
              </a:rPr>
              <a:t>新热点：</a:t>
            </a:r>
            <a:r>
              <a:rPr lang="zh-CN" altLang="en-US"/>
              <a:t>光伏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570" y="3162300"/>
            <a:ext cx="3827145" cy="3372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r="20665"/>
          <a:stretch>
            <a:fillRect/>
          </a:stretch>
        </p:blipFill>
        <p:spPr>
          <a:xfrm>
            <a:off x="3393440" y="768350"/>
            <a:ext cx="4527550" cy="23310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5" y="872490"/>
            <a:ext cx="3022600" cy="2227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85" y="3883660"/>
            <a:ext cx="5893435" cy="19253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上涨的承压信号（周线死叉潮）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41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42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43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44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ODkyZjYyMmI5MzU5YjIyMzEwMjc4NWEyNTE0ZDZmMW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963</Words>
  <Application>WPS 演示</Application>
  <PresentationFormat>宽屏</PresentationFormat>
  <Paragraphs>136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Lena</cp:lastModifiedBy>
  <cp:revision>763</cp:revision>
  <dcterms:created xsi:type="dcterms:W3CDTF">2019-06-19T02:08:00Z</dcterms:created>
  <dcterms:modified xsi:type="dcterms:W3CDTF">2024-10-23T09:52:10Z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67F8E99CA25843CDBAFD0150A9FB820A</vt:lpwstr>
  </property>
</Properties>
</file>