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5" r:id="rId3"/>
    <p:sldId id="267" r:id="rId4"/>
    <p:sldId id="329" r:id="rId5"/>
    <p:sldId id="544" r:id="rId6"/>
    <p:sldId id="543" r:id="rId8"/>
    <p:sldId id="553" r:id="rId9"/>
    <p:sldId id="488" r:id="rId10"/>
    <p:sldId id="489" r:id="rId11"/>
    <p:sldId id="558" r:id="rId12"/>
    <p:sldId id="561" r:id="rId13"/>
    <p:sldId id="448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93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3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9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9765" y="1242060"/>
            <a:ext cx="5437505" cy="19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大盘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解析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活跃市把握异动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跟风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795" y="1303338"/>
            <a:ext cx="95504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解析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跌了看涨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涨了</a:t>
            </a:r>
            <a:r>
              <a:rPr lang="zh-CN" altLang="en-US" sz="2800" b="1">
                <a:solidFill>
                  <a:schemeClr val="bg1"/>
                </a:solidFill>
              </a:rPr>
              <a:t>看跌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882650"/>
            <a:ext cx="5762625" cy="2988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0" y="882650"/>
            <a:ext cx="5742305" cy="3989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2047240" y="4958080"/>
            <a:ext cx="8098155" cy="1558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对于指数而言，这一个大的</a:t>
            </a:r>
            <a:r>
              <a:rPr lang="zh-CN" altLang="en-US"/>
              <a:t>阶段就是最简单的震荡，跌多了看涨，涨多了</a:t>
            </a:r>
            <a:r>
              <a:rPr lang="zh-CN" altLang="en-US"/>
              <a:t>看跌</a:t>
            </a:r>
            <a:endParaRPr lang="zh-CN" altLang="en-US"/>
          </a:p>
          <a:p>
            <a:endParaRPr lang="zh-CN" altLang="en-US"/>
          </a:p>
          <a:p>
            <a:pPr algn="ctr">
              <a:lnSpc>
                <a:spcPct val="110000"/>
              </a:lnSpc>
            </a:pPr>
            <a:r>
              <a:rPr lang="zh-CN" altLang="en-US"/>
              <a:t>但相对于复杂的地方在于，个股的波动不会简单的等同于指数的</a:t>
            </a:r>
            <a:r>
              <a:rPr lang="zh-CN" altLang="en-US"/>
              <a:t>波动</a:t>
            </a:r>
            <a:endParaRPr lang="zh-CN" altLang="en-US"/>
          </a:p>
          <a:p>
            <a:pPr algn="ctr">
              <a:lnSpc>
                <a:spcPct val="110000"/>
              </a:lnSpc>
            </a:pPr>
            <a:r>
              <a:rPr lang="zh-CN" altLang="en-US"/>
              <a:t>指数跌了，你觉得你的股票还在涨，指数涨了，你觉得你的股票涨</a:t>
            </a:r>
            <a:r>
              <a:rPr lang="zh-CN" altLang="en-US"/>
              <a:t>少了</a:t>
            </a:r>
            <a:endParaRPr lang="zh-CN" altLang="en-US"/>
          </a:p>
          <a:p>
            <a:pPr algn="ctr">
              <a:lnSpc>
                <a:spcPct val="110000"/>
              </a:lnSpc>
            </a:pPr>
            <a:r>
              <a:rPr lang="zh-CN" altLang="en-US"/>
              <a:t>不愿意放弃任何的</a:t>
            </a:r>
            <a:r>
              <a:rPr lang="en-US" altLang="zh-CN"/>
              <a:t>“</a:t>
            </a:r>
            <a:r>
              <a:rPr lang="zh-CN" altLang="en-US"/>
              <a:t>如果</a:t>
            </a:r>
            <a:r>
              <a:rPr lang="en-US" altLang="zh-CN"/>
              <a:t>”</a:t>
            </a:r>
            <a:r>
              <a:rPr lang="zh-CN" altLang="en-US"/>
              <a:t>，是所有人</a:t>
            </a:r>
            <a:r>
              <a:rPr lang="zh-CN" altLang="en-US"/>
              <a:t>纠结的</a:t>
            </a:r>
            <a:r>
              <a:rPr lang="zh-CN" altLang="en-US"/>
              <a:t>根源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几点</a:t>
            </a:r>
            <a:r>
              <a:rPr lang="zh-CN" altLang="en-US" sz="2800" b="1">
                <a:solidFill>
                  <a:schemeClr val="bg1"/>
                </a:solidFill>
              </a:rPr>
              <a:t>判断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9795" y="1423670"/>
            <a:ext cx="785304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en-US" altLang="zh-CN"/>
              <a:t>1</a:t>
            </a:r>
            <a:r>
              <a:rPr lang="zh-CN" altLang="en-US"/>
              <a:t>、接下来的调整中，会出现大量远大于国庆后一周回落幅度的个股</a:t>
            </a:r>
            <a:r>
              <a:rPr lang="zh-CN" altLang="en-US"/>
              <a:t>调整；</a:t>
            </a:r>
            <a:endParaRPr lang="zh-CN" altLang="en-US"/>
          </a:p>
          <a:p>
            <a:pPr>
              <a:lnSpc>
                <a:spcPct val="180000"/>
              </a:lnSpc>
            </a:pPr>
            <a:r>
              <a:rPr lang="en-US" altLang="zh-CN"/>
              <a:t>2</a:t>
            </a:r>
            <a:r>
              <a:rPr lang="zh-CN" altLang="en-US"/>
              <a:t>、个股的短线波动幅度逐步收敛，中线持股型赚钱效应开始</a:t>
            </a:r>
            <a:r>
              <a:rPr lang="zh-CN" altLang="en-US"/>
              <a:t>显现；</a:t>
            </a:r>
            <a:endParaRPr lang="zh-CN" altLang="en-US"/>
          </a:p>
          <a:p>
            <a:pPr>
              <a:lnSpc>
                <a:spcPct val="180000"/>
              </a:lnSpc>
            </a:pPr>
            <a:r>
              <a:rPr lang="en-US" altLang="zh-CN"/>
              <a:t>3</a:t>
            </a:r>
            <a:r>
              <a:rPr lang="zh-CN" altLang="en-US"/>
              <a:t>、大部分主要指数仍然会在</a:t>
            </a:r>
            <a:r>
              <a:rPr lang="en-US" altLang="zh-CN"/>
              <a:t>930-1008</a:t>
            </a:r>
            <a:r>
              <a:rPr lang="zh-CN" altLang="en-US"/>
              <a:t>两天的波动空间内反复震荡较长</a:t>
            </a:r>
            <a:r>
              <a:rPr lang="zh-CN" altLang="en-US"/>
              <a:t>时间；</a:t>
            </a:r>
            <a:endParaRPr lang="zh-CN" altLang="en-US"/>
          </a:p>
          <a:p>
            <a:pPr>
              <a:lnSpc>
                <a:spcPct val="180000"/>
              </a:lnSpc>
            </a:pPr>
            <a:r>
              <a:rPr lang="en-US" altLang="zh-CN"/>
              <a:t>4</a:t>
            </a:r>
            <a:r>
              <a:rPr lang="zh-CN" altLang="en-US"/>
              <a:t>、无论短线中线，仍然坚持回踩才是更好的买入</a:t>
            </a:r>
            <a:r>
              <a:rPr lang="zh-CN" altLang="en-US"/>
              <a:t>机会。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5060" y="3747135"/>
            <a:ext cx="3327400" cy="2773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5" y="817245"/>
            <a:ext cx="3713480" cy="3423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如何看待关键位置的量价</a:t>
            </a:r>
            <a:r>
              <a:rPr lang="zh-CN" altLang="en-US" sz="2800" b="1">
                <a:solidFill>
                  <a:schemeClr val="bg1"/>
                </a:solidFill>
              </a:rPr>
              <a:t>关系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" y="817245"/>
            <a:ext cx="3345815" cy="3168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490" y="3597275"/>
            <a:ext cx="3484880" cy="2922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05" y="1205230"/>
            <a:ext cx="3477895" cy="3035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3815" y="2729230"/>
            <a:ext cx="9564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活跃市的异动</a:t>
            </a:r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跟风</a:t>
            </a:r>
            <a:endParaRPr lang="zh-CN" altLang="en-US" sz="72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异动跟风重出</a:t>
            </a:r>
            <a:r>
              <a:rPr lang="zh-CN" altLang="en-US" sz="2800" b="1">
                <a:solidFill>
                  <a:schemeClr val="bg1"/>
                </a:solidFill>
              </a:rPr>
              <a:t>江湖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82755" y="57042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880" y="926465"/>
            <a:ext cx="283845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85" y="926465"/>
            <a:ext cx="7533005" cy="4653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62915" y="4021455"/>
            <a:ext cx="33261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新增了龙虎跟风、隔夜跟风</a:t>
            </a:r>
            <a:r>
              <a:rPr lang="zh-CN" altLang="en-US"/>
              <a:t>等</a:t>
            </a:r>
            <a:endParaRPr lang="zh-CN" altLang="en-US"/>
          </a:p>
          <a:p>
            <a:r>
              <a:rPr lang="zh-CN" altLang="en-US"/>
              <a:t>但主流还是同涨、</a:t>
            </a:r>
            <a:r>
              <a:rPr lang="zh-CN" altLang="en-US"/>
              <a:t>同业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默认界面显示</a:t>
            </a:r>
            <a:r>
              <a:rPr lang="zh-CN" altLang="en-US"/>
              <a:t>分时图</a:t>
            </a:r>
            <a:endParaRPr lang="zh-CN" altLang="en-US"/>
          </a:p>
          <a:p>
            <a:r>
              <a:rPr lang="zh-CN" altLang="en-US"/>
              <a:t>但建议一定要看</a:t>
            </a:r>
            <a:r>
              <a:rPr lang="en-US" altLang="zh-CN"/>
              <a:t>K</a:t>
            </a:r>
            <a:r>
              <a:rPr lang="zh-CN" altLang="en-US"/>
              <a:t>线，选上下同节奏，选跟风</a:t>
            </a:r>
            <a:r>
              <a:rPr lang="zh-CN" altLang="en-US"/>
              <a:t>相对低乖离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异动跟风操作</a:t>
            </a:r>
            <a:r>
              <a:rPr lang="zh-CN" altLang="en-US" sz="2800" b="1">
                <a:solidFill>
                  <a:schemeClr val="bg1"/>
                </a:solidFill>
              </a:rPr>
              <a:t>要领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82755" y="57042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35" y="967105"/>
            <a:ext cx="7983855" cy="5292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533765" y="1212215"/>
            <a:ext cx="34512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、大盘状态，跟风</a:t>
            </a:r>
            <a:r>
              <a:rPr lang="zh-CN" altLang="en-US"/>
              <a:t>情绪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、关联类型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、领涨股</a:t>
            </a:r>
            <a:r>
              <a:rPr lang="zh-CN" altLang="en-US"/>
              <a:t>状态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、跟风股</a:t>
            </a:r>
            <a:r>
              <a:rPr lang="zh-CN" altLang="en-US"/>
              <a:t>状态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、止盈</a:t>
            </a:r>
            <a:r>
              <a:rPr lang="zh-CN" altLang="en-US"/>
              <a:t>止损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OGE4MmM3N2M1Njg0N2RlMTM3NDgxNjk5YmFiZDMxNTI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WPS 演示</Application>
  <PresentationFormat>宽屏</PresentationFormat>
  <Paragraphs>52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483</cp:revision>
  <dcterms:created xsi:type="dcterms:W3CDTF">2019-06-19T02:08:00Z</dcterms:created>
  <dcterms:modified xsi:type="dcterms:W3CDTF">2024-10-23T11:03:19Z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24C9935C820A4709AE9293DF5AB1C4C4_13</vt:lpwstr>
  </property>
</Properties>
</file>