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3"/>
  </p:notesMasterIdLst>
  <p:handoutMasterIdLst>
    <p:handoutMasterId r:id="rId24"/>
  </p:handoutMasterIdLst>
  <p:sldIdLst>
    <p:sldId id="4166" r:id="rId4"/>
    <p:sldId id="4167" r:id="rId5"/>
    <p:sldId id="4168" r:id="rId6"/>
    <p:sldId id="4243" r:id="rId7"/>
    <p:sldId id="4258" r:id="rId8"/>
    <p:sldId id="4259" r:id="rId9"/>
    <p:sldId id="4220" r:id="rId10"/>
    <p:sldId id="4244" r:id="rId11"/>
    <p:sldId id="4255" r:id="rId12"/>
    <p:sldId id="4229" r:id="rId13"/>
    <p:sldId id="4253" r:id="rId14"/>
    <p:sldId id="4254" r:id="rId15"/>
    <p:sldId id="4260" r:id="rId16"/>
    <p:sldId id="4183" r:id="rId17"/>
    <p:sldId id="4209" r:id="rId18"/>
    <p:sldId id="4184" r:id="rId19"/>
    <p:sldId id="4189" r:id="rId20"/>
    <p:sldId id="4241" r:id="rId21"/>
    <p:sldId id="4230" r:id="rId22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E123DA"/>
    <a:srgbClr val="F315F3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53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8.xml"/><Relationship Id="rId6" Type="http://schemas.openxmlformats.org/officeDocument/2006/relationships/image" Target="../media/image51.png"/><Relationship Id="rId5" Type="http://schemas.openxmlformats.org/officeDocument/2006/relationships/tags" Target="../tags/tag147.xml"/><Relationship Id="rId4" Type="http://schemas.openxmlformats.org/officeDocument/2006/relationships/image" Target="../media/image3.png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image" Target="../media/image3.png"/><Relationship Id="rId3" Type="http://schemas.openxmlformats.org/officeDocument/2006/relationships/tags" Target="../tags/tag150.xml"/><Relationship Id="rId2" Type="http://schemas.openxmlformats.org/officeDocument/2006/relationships/image" Target="../media/image1.png"/><Relationship Id="rId1" Type="http://schemas.openxmlformats.org/officeDocument/2006/relationships/tags" Target="../tags/tag14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6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选股看点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超级买入法试错（今日）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" y="727710"/>
            <a:ext cx="5449570" cy="5394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985" y="1116965"/>
            <a:ext cx="3403600" cy="3658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20" y="1891665"/>
            <a:ext cx="3502660" cy="3223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465" y="2918460"/>
            <a:ext cx="2962910" cy="31089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控盘锁仓方向（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10.26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49397" t="7648" r="473" b="4526"/>
          <a:stretch>
            <a:fillRect/>
          </a:stretch>
        </p:blipFill>
        <p:spPr>
          <a:xfrm>
            <a:off x="108585" y="896620"/>
            <a:ext cx="5286375" cy="4978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87350" y="2691130"/>
            <a:ext cx="21247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科技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中线控盘沉淀最深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最容易在缺量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的背离市场走出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独立行情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1189990"/>
            <a:ext cx="4324350" cy="1991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870" y="3311525"/>
            <a:ext cx="4201160" cy="2449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035" y="1054100"/>
            <a:ext cx="3646805" cy="2715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670" y="3769360"/>
            <a:ext cx="3646170" cy="26549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控盘锁仓方向（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10.27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49397" t="7648" r="473" b="4526"/>
          <a:stretch>
            <a:fillRect/>
          </a:stretch>
        </p:blipFill>
        <p:spPr>
          <a:xfrm>
            <a:off x="108585" y="896620"/>
            <a:ext cx="5286375" cy="4978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387350" y="2691130"/>
            <a:ext cx="21247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科技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中线控盘沉淀最深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最容易在缺量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的背离市场走出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独立行情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5120"/>
          <a:stretch>
            <a:fillRect/>
          </a:stretch>
        </p:blipFill>
        <p:spPr>
          <a:xfrm>
            <a:off x="4671695" y="844550"/>
            <a:ext cx="3728720" cy="3605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5" y="1256030"/>
            <a:ext cx="3799205" cy="3497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735" y="2778760"/>
            <a:ext cx="3362325" cy="29876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0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指数牛、趋势牛、</a:t>
            </a:r>
            <a:endParaRPr lang="zh-CN" altLang="en-US" sz="60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0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控盘牛</a:t>
            </a:r>
            <a:endParaRPr lang="zh-CN" altLang="en-US" sz="60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2025.10.27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市场：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月末，超级周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8775" y="1029970"/>
            <a:ext cx="66147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10</a:t>
            </a:r>
            <a:r>
              <a:rPr lang="zh-CN" altLang="en-US" sz="2000"/>
              <a:t>月底的事件集合：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①</a:t>
            </a:r>
            <a:r>
              <a:rPr lang="en-US" altLang="zh-CN" sz="2000"/>
              <a:t>10</a:t>
            </a:r>
            <a:r>
              <a:rPr lang="zh-CN" altLang="en-US" sz="2000"/>
              <a:t>月</a:t>
            </a:r>
            <a:r>
              <a:rPr lang="en-US" altLang="zh-CN" sz="2000"/>
              <a:t>27</a:t>
            </a:r>
            <a:r>
              <a:rPr lang="zh-CN" altLang="en-US" sz="2000"/>
              <a:t>日至</a:t>
            </a:r>
            <a:r>
              <a:rPr lang="en-US" altLang="zh-CN" sz="2000"/>
              <a:t>31</a:t>
            </a:r>
            <a:r>
              <a:rPr lang="zh-CN" altLang="en-US" sz="2000"/>
              <a:t>日，共有</a:t>
            </a:r>
            <a:r>
              <a:rPr lang="en-US" altLang="zh-CN" sz="2000"/>
              <a:t>4347</a:t>
            </a:r>
            <a:r>
              <a:rPr lang="zh-CN" altLang="en-US" sz="2000"/>
              <a:t>家上市公司</a:t>
            </a:r>
            <a:r>
              <a:rPr lang="zh-CN" altLang="en-US" sz="2000">
                <a:solidFill>
                  <a:srgbClr val="FF0000"/>
                </a:solidFill>
              </a:rPr>
              <a:t>披露三季报</a:t>
            </a:r>
            <a:r>
              <a:rPr lang="zh-CN" altLang="en-US" sz="2000"/>
              <a:t>。</a:t>
            </a:r>
            <a:endParaRPr lang="zh-CN" altLang="en-US" sz="2000"/>
          </a:p>
          <a:p>
            <a:r>
              <a:rPr lang="zh-CN" altLang="en-US" sz="2000"/>
              <a:t>②</a:t>
            </a:r>
            <a:r>
              <a:rPr lang="zh-CN" altLang="en-US" sz="2000">
                <a:solidFill>
                  <a:srgbClr val="FF0000"/>
                </a:solidFill>
              </a:rPr>
              <a:t>中美谈判</a:t>
            </a:r>
            <a:r>
              <a:rPr lang="en-US" altLang="zh-CN" sz="2000"/>
              <a:t>23-37</a:t>
            </a:r>
            <a:r>
              <a:rPr lang="zh-CN" altLang="en-US" sz="2000"/>
              <a:t>日，后期的</a:t>
            </a:r>
            <a:r>
              <a:rPr lang="en-US" altLang="zh-CN" sz="2000"/>
              <a:t>“</a:t>
            </a:r>
            <a:r>
              <a:rPr lang="zh-CN" altLang="en-US" sz="2000"/>
              <a:t>动作</a:t>
            </a:r>
            <a:r>
              <a:rPr lang="en-US" altLang="zh-CN" sz="2000"/>
              <a:t>”</a:t>
            </a:r>
            <a:r>
              <a:rPr lang="zh-CN" altLang="en-US" sz="2000"/>
              <a:t>会引发盘面震荡。</a:t>
            </a:r>
            <a:endParaRPr lang="zh-CN" altLang="en-US" sz="2000"/>
          </a:p>
          <a:p>
            <a:r>
              <a:rPr lang="zh-CN" altLang="en-US" sz="2000"/>
              <a:t>③全球金融市场将迎来</a:t>
            </a:r>
            <a:r>
              <a:rPr lang="en-US" altLang="zh-CN" sz="2000"/>
              <a:t>“</a:t>
            </a:r>
            <a:r>
              <a:rPr lang="zh-CN" altLang="en-US" sz="2000"/>
              <a:t>超级央行周</a:t>
            </a:r>
            <a:r>
              <a:rPr lang="en-US" altLang="zh-CN" sz="2000"/>
              <a:t>”</a:t>
            </a:r>
            <a:r>
              <a:rPr lang="zh-CN" altLang="en-US" sz="2000"/>
              <a:t>加拿大、美联储、欧洲央行和日本央行将同日</a:t>
            </a:r>
            <a:r>
              <a:rPr lang="zh-CN" altLang="en-US" sz="2000">
                <a:solidFill>
                  <a:srgbClr val="FF0000"/>
                </a:solidFill>
              </a:rPr>
              <a:t>公布利率决议</a:t>
            </a:r>
            <a:r>
              <a:rPr lang="zh-CN" altLang="en-US" sz="2000"/>
              <a:t>。</a:t>
            </a:r>
            <a:endParaRPr lang="zh-CN" altLang="en-US" sz="20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829310"/>
            <a:ext cx="4908550" cy="3475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0" y="3169285"/>
            <a:ext cx="3712210" cy="2622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280" y="4070985"/>
            <a:ext cx="3589020" cy="2482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981075" y="4627880"/>
            <a:ext cx="2081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业绩好的一日游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49065" y="5398770"/>
            <a:ext cx="243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业绩差的易大阴线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r="9889"/>
          <a:stretch>
            <a:fillRect/>
          </a:stretch>
        </p:blipFill>
        <p:spPr>
          <a:xfrm>
            <a:off x="7220585" y="4541520"/>
            <a:ext cx="4483100" cy="1877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7639685" y="589216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指数全线上涨，但熊线上移板块只有一个，说明市场仍是震荡，主线不明</a:t>
            </a:r>
            <a:endParaRPr lang="zh-CN" altLang="en-US" sz="1600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大盘：等待事件窗口落地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" y="943610"/>
            <a:ext cx="5459095" cy="5230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930" y="943610"/>
            <a:ext cx="5717540" cy="52311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月看点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2415" y="1320165"/>
            <a:ext cx="10928350" cy="3098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en-US" altLang="zh-CN" sz="2400"/>
              <a:t>1.</a:t>
            </a:r>
            <a:r>
              <a:rPr lang="zh-CN" altLang="en-US" sz="2400"/>
              <a:t>等待</a:t>
            </a:r>
            <a:r>
              <a:rPr lang="en-US" altLang="zh-CN" sz="2400"/>
              <a:t>10</a:t>
            </a:r>
            <a:r>
              <a:rPr lang="zh-CN" altLang="en-US" sz="2400"/>
              <a:t>月底事件窗口落地（</a:t>
            </a:r>
            <a:r>
              <a:rPr lang="en-US" altLang="zh-CN" sz="2400">
                <a:solidFill>
                  <a:srgbClr val="F315F3"/>
                </a:solidFill>
              </a:rPr>
              <a:t>a.</a:t>
            </a:r>
            <a:r>
              <a:rPr lang="zh-CN" altLang="en-US" sz="2400">
                <a:solidFill>
                  <a:srgbClr val="F315F3"/>
                </a:solidFill>
              </a:rPr>
              <a:t>中美谈判</a:t>
            </a:r>
            <a:r>
              <a:rPr lang="en-US" altLang="zh-CN" sz="2400">
                <a:solidFill>
                  <a:srgbClr val="F315F3"/>
                </a:solidFill>
              </a:rPr>
              <a:t> b.</a:t>
            </a:r>
            <a:r>
              <a:rPr lang="zh-CN" altLang="en-US" sz="2400">
                <a:solidFill>
                  <a:srgbClr val="F315F3"/>
                </a:solidFill>
              </a:rPr>
              <a:t>三季报</a:t>
            </a:r>
            <a:r>
              <a:rPr lang="en-US" altLang="zh-CN" sz="2400">
                <a:solidFill>
                  <a:srgbClr val="F315F3"/>
                </a:solidFill>
              </a:rPr>
              <a:t> c.</a:t>
            </a:r>
            <a:r>
              <a:rPr lang="zh-CN" altLang="en-US" sz="2400">
                <a:solidFill>
                  <a:srgbClr val="F315F3"/>
                </a:solidFill>
              </a:rPr>
              <a:t>全球央行降息</a:t>
            </a:r>
            <a:r>
              <a:rPr lang="zh-CN" altLang="en-US" sz="2400"/>
              <a:t>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2.</a:t>
            </a:r>
            <a:r>
              <a:rPr lang="zh-CN" altLang="en-US" sz="2400"/>
              <a:t>寻找</a:t>
            </a:r>
            <a:r>
              <a:rPr lang="zh-CN" altLang="en-US" sz="2400">
                <a:solidFill>
                  <a:srgbClr val="FF0000"/>
                </a:solidFill>
              </a:rPr>
              <a:t>绩优方向</a:t>
            </a:r>
            <a:r>
              <a:rPr lang="zh-CN" altLang="en-US" sz="2400"/>
              <a:t>（行业龙头</a:t>
            </a:r>
            <a:r>
              <a:rPr lang="en-US" altLang="zh-CN" sz="2400"/>
              <a:t>+</a:t>
            </a:r>
            <a:r>
              <a:rPr lang="zh-CN" altLang="en-US" sz="2400"/>
              <a:t>控盘</a:t>
            </a:r>
            <a:r>
              <a:rPr lang="en-US" altLang="zh-CN" sz="2400"/>
              <a:t>+</a:t>
            </a:r>
            <a:r>
              <a:rPr lang="zh-CN" altLang="en-US" sz="2400"/>
              <a:t>绩优）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3.</a:t>
            </a:r>
            <a:r>
              <a:rPr lang="zh-CN" altLang="en-US" sz="2400"/>
              <a:t>当下资金控盘行业：</a:t>
            </a:r>
            <a:r>
              <a:rPr lang="en-US" altLang="zh-CN" sz="2400"/>
              <a:t>(</a:t>
            </a:r>
            <a:r>
              <a:rPr lang="zh-CN" altLang="en-US" sz="2400">
                <a:solidFill>
                  <a:srgbClr val="E123DA"/>
                </a:solidFill>
              </a:rPr>
              <a:t>科技</a:t>
            </a:r>
            <a:r>
              <a:rPr lang="en-US" altLang="zh-CN" sz="2400">
                <a:solidFill>
                  <a:srgbClr val="E123DA"/>
                </a:solidFill>
              </a:rPr>
              <a:t>+</a:t>
            </a:r>
            <a:r>
              <a:rPr lang="zh-CN" altLang="en-US" sz="2400">
                <a:solidFill>
                  <a:srgbClr val="E123DA"/>
                </a:solidFill>
              </a:rPr>
              <a:t>有色</a:t>
            </a:r>
            <a:r>
              <a:rPr lang="zh-CN" altLang="en-US" sz="2400"/>
              <a:t>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4.</a:t>
            </a:r>
            <a:r>
              <a:rPr lang="zh-CN" altLang="en-US" sz="2400"/>
              <a:t>选股思路：控盘</a:t>
            </a:r>
            <a:r>
              <a:rPr lang="en-US" altLang="zh-CN" sz="2400"/>
              <a:t>50</a:t>
            </a:r>
            <a:r>
              <a:rPr lang="zh-CN" altLang="en-US" sz="2400"/>
              <a:t>以上个股</a:t>
            </a:r>
            <a:r>
              <a:rPr lang="en-US" altLang="zh-CN" sz="2400"/>
              <a:t>+</a:t>
            </a:r>
            <a:r>
              <a:rPr lang="zh-CN" altLang="en-US" sz="2400"/>
              <a:t>熊线上移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5.</a:t>
            </a:r>
            <a:r>
              <a:rPr lang="zh-CN" altLang="en-US" sz="2400"/>
              <a:t>注意：业绩窗口的</a:t>
            </a:r>
            <a:r>
              <a:rPr lang="zh-CN" altLang="en-US" sz="2400">
                <a:solidFill>
                  <a:srgbClr val="0029DA"/>
                </a:solidFill>
              </a:rPr>
              <a:t>红利股</a:t>
            </a:r>
            <a:r>
              <a:rPr lang="zh-CN" altLang="en-US" sz="2400"/>
              <a:t>可能会分化或者盘弱（</a:t>
            </a:r>
            <a:r>
              <a:rPr lang="zh-CN" altLang="en-US" sz="2400">
                <a:solidFill>
                  <a:srgbClr val="0029DA"/>
                </a:solidFill>
              </a:rPr>
              <a:t>煤炭、银行</a:t>
            </a:r>
            <a:r>
              <a:rPr lang="zh-CN" altLang="en-US" sz="2400"/>
              <a:t>等周线死叉）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6.</a:t>
            </a:r>
            <a:r>
              <a:rPr lang="zh-CN" altLang="en-US" sz="2400"/>
              <a:t>风险：</a:t>
            </a:r>
            <a:r>
              <a:rPr lang="en-US" altLang="zh-CN" sz="2400"/>
              <a:t>4-10</a:t>
            </a:r>
            <a:r>
              <a:rPr lang="zh-CN" altLang="en-US" sz="2400"/>
              <a:t>月涨幅过大的个股，没出现熊线上移不轻易抄底。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" y="934085"/>
            <a:ext cx="6146800" cy="5516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题材：高标分化，去弱留强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26335" y="3530600"/>
            <a:ext cx="32035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平均股价代表题材股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样本走低，代表前期的高标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退潮的居多，要小心分化盘弱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7230"/>
          <a:stretch>
            <a:fillRect/>
          </a:stretch>
        </p:blipFill>
        <p:spPr>
          <a:xfrm>
            <a:off x="6123940" y="1029970"/>
            <a:ext cx="2876550" cy="3617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645" y="1216660"/>
            <a:ext cx="3280410" cy="1622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010" y="2957195"/>
            <a:ext cx="3281045" cy="2548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110" y="3981450"/>
            <a:ext cx="3709035" cy="25533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缩量背景，消息主导，难度增大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" y="909320"/>
            <a:ext cx="3678555" cy="3654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9555" y="4653915"/>
            <a:ext cx="36785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tx1"/>
                </a:solidFill>
                <a:highlight>
                  <a:srgbClr val="FFFF00"/>
                </a:highlight>
              </a:rPr>
              <a:t>1.</a:t>
            </a:r>
            <a:r>
              <a:rPr lang="zh-CN" altLang="en-US" sz="1600">
                <a:solidFill>
                  <a:schemeClr val="tx1"/>
                </a:solidFill>
                <a:highlight>
                  <a:srgbClr val="FFFF00"/>
                </a:highlight>
              </a:rPr>
              <a:t>反弹周期拉长（阳线后进入震荡）</a:t>
            </a:r>
            <a:endParaRPr lang="zh-CN" altLang="en-US" sz="16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0" y="909320"/>
            <a:ext cx="3289300" cy="3654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4925060" y="278384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（分时级别就承压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难以收出日</a:t>
            </a:r>
            <a:r>
              <a:rPr lang="en-US" altLang="zh-CN">
                <a:highlight>
                  <a:srgbClr val="FFFF00"/>
                </a:highlight>
              </a:rPr>
              <a:t>K</a:t>
            </a:r>
            <a:r>
              <a:rPr lang="zh-CN" altLang="en-US">
                <a:highlight>
                  <a:srgbClr val="FFFF00"/>
                </a:highlight>
              </a:rPr>
              <a:t>阳线）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90060" y="4653915"/>
            <a:ext cx="27108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2.</a:t>
            </a:r>
            <a:r>
              <a:rPr lang="zh-CN" altLang="en-US" sz="1600">
                <a:solidFill>
                  <a:schemeClr val="tx1"/>
                </a:solidFill>
                <a:highlight>
                  <a:srgbClr val="FFFF00"/>
                </a:highlight>
                <a:sym typeface="+mn-ea"/>
              </a:rPr>
              <a:t>尝试反弹个股受阻明显</a:t>
            </a:r>
            <a:endParaRPr lang="zh-CN" altLang="en-US" sz="1600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zh-CN" altLang="en-US" sz="16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190" y="908685"/>
            <a:ext cx="3391535" cy="3655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7684770" y="4653915"/>
            <a:ext cx="4064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highlight>
                  <a:srgbClr val="FFFF00"/>
                </a:highlight>
              </a:rPr>
              <a:t>3.</a:t>
            </a:r>
            <a:r>
              <a:rPr lang="zh-CN" altLang="en-US" sz="1600">
                <a:highlight>
                  <a:srgbClr val="FFFF00"/>
                </a:highlight>
              </a:rPr>
              <a:t>反弹成功个股易被套现走</a:t>
            </a:r>
            <a:r>
              <a:rPr lang="en-US" altLang="zh-CN" sz="1600">
                <a:highlight>
                  <a:srgbClr val="FFFF00"/>
                </a:highlight>
              </a:rPr>
              <a:t>A</a:t>
            </a:r>
            <a:r>
              <a:rPr lang="zh-CN" altLang="en-US" sz="1600">
                <a:highlight>
                  <a:srgbClr val="FFFF00"/>
                </a:highlight>
              </a:rPr>
              <a:t>杀</a:t>
            </a:r>
            <a:endParaRPr lang="zh-CN" altLang="en-US" sz="1600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819275" y="6078220"/>
            <a:ext cx="8044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总结：指数强，但题材操作难度大，小仓试错，降低预期不宜重仓操作。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89060" y="5350510"/>
            <a:ext cx="3034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29DA"/>
                </a:solidFill>
              </a:rPr>
              <a:t>（</a:t>
            </a:r>
            <a:r>
              <a:rPr lang="en-US" altLang="zh-CN">
                <a:solidFill>
                  <a:srgbClr val="0029DA"/>
                </a:solidFill>
              </a:rPr>
              <a:t>11</a:t>
            </a:r>
            <a:r>
              <a:rPr lang="zh-CN" altLang="en-US">
                <a:solidFill>
                  <a:srgbClr val="0029DA"/>
                </a:solidFill>
              </a:rPr>
              <a:t>天</a:t>
            </a:r>
            <a:r>
              <a:rPr lang="en-US" altLang="zh-CN">
                <a:solidFill>
                  <a:srgbClr val="0029DA"/>
                </a:solidFill>
              </a:rPr>
              <a:t>11</a:t>
            </a:r>
            <a:r>
              <a:rPr lang="zh-CN" altLang="en-US">
                <a:solidFill>
                  <a:srgbClr val="0029DA"/>
                </a:solidFill>
              </a:rPr>
              <a:t>个热点，持续差）</a:t>
            </a:r>
            <a:endParaRPr lang="zh-CN" altLang="en-US">
              <a:solidFill>
                <a:srgbClr val="0029DA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" y="5327650"/>
            <a:ext cx="8594725" cy="56959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控盘股的稳定性较强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829310"/>
            <a:ext cx="4943475" cy="1483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609850"/>
            <a:ext cx="4942840" cy="1378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485" y="883920"/>
            <a:ext cx="3904615" cy="3288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100" y="883285"/>
            <a:ext cx="3362325" cy="3289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7050" y="3376930"/>
            <a:ext cx="3721735" cy="3180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267970" y="4099560"/>
            <a:ext cx="49180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上旬：控盘，科技</a:t>
            </a:r>
            <a:r>
              <a:rPr lang="en-US" altLang="zh-CN"/>
              <a:t>+</a:t>
            </a:r>
            <a:r>
              <a:rPr lang="zh-CN" altLang="en-US"/>
              <a:t>有色（中线）</a:t>
            </a:r>
            <a:endParaRPr lang="zh-CN" altLang="en-US"/>
          </a:p>
          <a:p>
            <a:r>
              <a:rPr lang="zh-CN" altLang="en-US">
                <a:sym typeface="+mn-ea"/>
              </a:rPr>
              <a:t>下旬：各种异动试错（业绩批露，容错率低）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暗线：指数基金（证券、金融等方向）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/>
          </a:p>
        </p:txBody>
      </p:sp>
      <p:pic>
        <p:nvPicPr>
          <p:cNvPr id="15" name="图片 14" descr="主线淘金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4015" y="5090795"/>
            <a:ext cx="3815080" cy="14147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35800" y="5880100"/>
            <a:ext cx="5080000" cy="635000"/>
          </a:xfrm>
          <a:prstGeom prst="rect">
            <a:avLst/>
          </a:prstGeom>
        </p:spPr>
        <p:txBody>
          <a:bodyPr/>
          <a:p>
            <a:r>
              <a:rPr lang="zh-CN" altLang="en-US" sz="1200"/>
              <a:t>以上为特定条件、区间下的部分案例展示，不代表普遍现象，个股历史涨幅不预示其未来表现，过往收益亦不代表未来收益承诺。市场有风险，投资需谨慎！</a:t>
            </a:r>
            <a:endParaRPr lang="zh-CN" altLang="en-US" sz="1200"/>
          </a:p>
          <a:p>
            <a:endParaRPr lang="zh-CN" altLang="en-US" sz="1200"/>
          </a:p>
        </p:txBody>
      </p:sp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1367</Words>
  <Application>WPS 演示</Application>
  <PresentationFormat>宽屏</PresentationFormat>
  <Paragraphs>149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1072</cp:revision>
  <dcterms:created xsi:type="dcterms:W3CDTF">2019-06-19T02:08:00Z</dcterms:created>
  <dcterms:modified xsi:type="dcterms:W3CDTF">2025-10-27T09:33:11Z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67F8E99CA25843CDBAFD0150A9FB820A</vt:lpwstr>
  </property>
</Properties>
</file>