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8"/>
  </p:notesMasterIdLst>
  <p:sldIdLst>
    <p:sldId id="383" r:id="rId5"/>
    <p:sldId id="266" r:id="rId6"/>
    <p:sldId id="267" r:id="rId7"/>
    <p:sldId id="408" r:id="rId8"/>
    <p:sldId id="447" r:id="rId9"/>
    <p:sldId id="425" r:id="rId10"/>
    <p:sldId id="475" r:id="rId11"/>
    <p:sldId id="424" r:id="rId12"/>
    <p:sldId id="413" r:id="rId13"/>
    <p:sldId id="414" r:id="rId14"/>
    <p:sldId id="415" r:id="rId15"/>
    <p:sldId id="417" r:id="rId16"/>
    <p:sldId id="418" r:id="rId17"/>
    <p:sldId id="416" r:id="rId18"/>
    <p:sldId id="421" r:id="rId19"/>
    <p:sldId id="420" r:id="rId20"/>
    <p:sldId id="426" r:id="rId21"/>
    <p:sldId id="422" r:id="rId22"/>
    <p:sldId id="471" r:id="rId23"/>
    <p:sldId id="468" r:id="rId24"/>
    <p:sldId id="491" r:id="rId25"/>
    <p:sldId id="490" r:id="rId26"/>
    <p:sldId id="441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8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gs" Target="tags/tag6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11-07T13:56:04.324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3年11月（第十期）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炒股进阶班课程项目/2023年11月（第十期）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0.xml"/><Relationship Id="rId5" Type="http://schemas.openxmlformats.org/officeDocument/2006/relationships/image" Target="../media/image22.jpeg"/><Relationship Id="rId4" Type="http://schemas.openxmlformats.org/officeDocument/2006/relationships/tags" Target="../tags/tag49.xml"/><Relationship Id="rId3" Type="http://schemas.openxmlformats.org/officeDocument/2006/relationships/image" Target="../media/image21.jpe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4.xml"/><Relationship Id="rId5" Type="http://schemas.openxmlformats.org/officeDocument/2006/relationships/image" Target="../media/image24.jpeg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23.png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7.xml"/><Relationship Id="rId4" Type="http://schemas.openxmlformats.org/officeDocument/2006/relationships/image" Target="../media/image26.png"/><Relationship Id="rId3" Type="http://schemas.openxmlformats.org/officeDocument/2006/relationships/tags" Target="../tags/tag56.xml"/><Relationship Id="rId2" Type="http://schemas.openxmlformats.org/officeDocument/2006/relationships/image" Target="../media/image25.png"/><Relationship Id="rId1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0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3.png"/><Relationship Id="rId16" Type="http://schemas.openxmlformats.org/officeDocument/2006/relationships/comments" Target="../comments/comment1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14.png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20.png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027561"/>
            <a:ext cx="848405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6600" b="1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主题为王</a:t>
            </a:r>
            <a:endParaRPr sz="6600" b="1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sz="6600" b="1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挖掘价值牛</a:t>
            </a:r>
            <a:endParaRPr sz="6600" b="1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价值的核心是创造价值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231595" y="5689501"/>
            <a:ext cx="7378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长期持股不等于价值投资，长期被套更不等于价值投资</a:t>
            </a:r>
            <a:endParaRPr lang="zh-CN" altLang="en-US" sz="20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36" y="1344737"/>
            <a:ext cx="2908705" cy="416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80" y="1344737"/>
            <a:ext cx="3415552" cy="416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绩优股的错杀机会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87746" y="970600"/>
            <a:ext cx="9416507" cy="5100608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67870" y="5869116"/>
            <a:ext cx="7285986" cy="615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寻找安全边际（长期下跌之后）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趋势启动买入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股价兑现价值（涨幅过高）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绩优股的错杀机会</a:t>
            </a:r>
            <a:endParaRPr lang="zh-CN" altLang="en-US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价投的意义：长期发展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2100" y="894080"/>
            <a:ext cx="4754245" cy="56883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46345" y="894080"/>
            <a:ext cx="6847205" cy="56889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4" y="2071370"/>
            <a:ext cx="350224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当前主题价投思路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跟对主题，价投才有价值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5165"/>
            <a:ext cx="12192635" cy="59429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主题，绩优，游资三共振出击牛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925" y="791210"/>
            <a:ext cx="6006465" cy="58235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135" y="790575"/>
            <a:ext cx="5814060" cy="58248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4" y="2071370"/>
            <a:ext cx="350224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跟庄优选价值牛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跟庄优选短线业绩牛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862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085" y="2890520"/>
            <a:ext cx="6939915" cy="1285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6600"/>
            <a:ext cx="12191365" cy="582485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跟庄优选主题绩优价值牛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805" y="2725420"/>
            <a:ext cx="5243195" cy="1847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跟庄优选主题绩优价值牛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510" y="737235"/>
            <a:ext cx="5873750" cy="5881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260" y="737235"/>
            <a:ext cx="5742940" cy="58813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145732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234188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322643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41109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869815" y="124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注册制的市场环境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4077335" y="115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077335" y="292354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077335" y="204025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077335" y="38284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4869815" y="212344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挖掘价投核心逻辑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4869815" y="300672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当前主题价投思路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4869815" y="391160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跟庄优选价值牛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AI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猎手助力未来投资选股思路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208510" cy="58616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注册制的市场环境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注册制的市场环境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8990" y="737235"/>
            <a:ext cx="10574020" cy="52768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670685" y="3773805"/>
            <a:ext cx="89852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注册制成为环境大势，个股数量激增，物竞天择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资金才有机会，坚守资金推动论，资金流向主题龙头，资金青睐绩优价值牛（好公司）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20010" y="601408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注册制后变的是资金流向</a:t>
            </a:r>
            <a:endParaRPr lang="zh-CN" altLang="en-US" sz="32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市场方向：</a:t>
            </a:r>
            <a:r>
              <a:rPr lang="zh-CN" sz="36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资金翻红</a:t>
            </a:r>
            <a:r>
              <a:rPr lang="zh-CN" sz="36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，震荡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反弹机会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3900"/>
            <a:ext cx="12192000" cy="5890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0" y="6214745"/>
            <a:ext cx="9964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【风险提示】个别情况不代表普遍实际收益率，过往收益亦不代表未来收益的承诺，股市有风险，投资需谨慎！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4121150" y="86360"/>
            <a:ext cx="5251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业绩增长带来的价值体现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795020"/>
            <a:ext cx="5754370" cy="5365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370" y="795020"/>
            <a:ext cx="5947410" cy="54197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0" y="6214745"/>
            <a:ext cx="9964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【风险提示】个别情况不代表普遍实际收益率，过往收益亦不代表未来收益的承诺，股市有风险，投资需谨慎！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4121150" y="86360"/>
            <a:ext cx="5251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业绩增长带来的价值体现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625" y="788670"/>
            <a:ext cx="5548630" cy="5425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670" y="788035"/>
            <a:ext cx="5796915" cy="54260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3720" y="1242060"/>
            <a:ext cx="4743450" cy="46482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355715" y="1245870"/>
            <a:ext cx="4572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如图所示，主力状态有</a:t>
            </a:r>
            <a:r>
              <a:rPr lang="zh-CN" altLang="en-US">
                <a:solidFill>
                  <a:srgbClr val="0070C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蓝色</a:t>
            </a: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</a:t>
            </a:r>
            <a:r>
              <a:rPr lang="zh-CN" altLang="en-US">
                <a:solidFill>
                  <a:srgbClr val="00B05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绿色</a:t>
            </a: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红色</a:t>
            </a: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</a:t>
            </a:r>
            <a:r>
              <a:rPr lang="zh-CN" altLang="en-US">
                <a:solidFill>
                  <a:srgbClr val="F900F9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紫色、</a:t>
            </a:r>
            <a:r>
              <a:rPr lang="zh-CN" altLang="en-US" b="1">
                <a:solidFill>
                  <a:srgbClr val="F0E378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黄色</a:t>
            </a: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等几种不同的颜色</a:t>
            </a:r>
            <a:endParaRPr lang="zh-CN" altLang="en-US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295390" y="2676525"/>
            <a:ext cx="5062220" cy="3251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6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红色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中线主力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，一般是基金机构，保险资金、前十大股东等中长线资金</a:t>
            </a:r>
            <a:endParaRPr lang="zh-CN" altLang="en-US" sz="16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rgbClr val="F900F9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紫色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代表短线主力，一般是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游资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，大户等喜欢炒作短线的资金</a:t>
            </a:r>
            <a:endParaRPr lang="zh-CN" altLang="en-US" sz="16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蓝色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和</a:t>
            </a:r>
            <a:r>
              <a:rPr lang="zh-CN" altLang="en-US" sz="1600">
                <a:solidFill>
                  <a:srgbClr val="00B05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绿色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套牢资金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，区别是蓝色是短期套牢资金，绿色是长期套牢资金，这一块绝大多数时候是散户居多</a:t>
            </a:r>
            <a:endParaRPr lang="zh-CN" altLang="en-US" sz="16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solidFill>
                  <a:srgbClr val="F0E378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黄色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控盘资金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，也就是我们的主力控盘，主力控盘也属于主力状态的一种，代表的是中线资金筹码收集到了一定程度才会有控盘</a:t>
            </a:r>
            <a:endParaRPr lang="zh-CN" altLang="en-US" sz="16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4" y="2071370"/>
            <a:ext cx="350224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挖掘价投核心逻辑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3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4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5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6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31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32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33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mM4ODZmNjhlZGZiN2UxZmRlMGZmZGI1YTFkMGNjNzU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WPS 演示</Application>
  <PresentationFormat>宽屏</PresentationFormat>
  <Paragraphs>93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思源黑体 CN Bold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经传集团HR 陈泽珊</cp:lastModifiedBy>
  <cp:revision>308</cp:revision>
  <dcterms:created xsi:type="dcterms:W3CDTF">2019-06-19T02:08:00Z</dcterms:created>
  <dcterms:modified xsi:type="dcterms:W3CDTF">2024-10-28T10:39:05Z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8F2229D93295401399BF2B0F2BAA7D4F_13</vt:lpwstr>
  </property>
</Properties>
</file>