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13"/>
  </p:handoutMasterIdLst>
  <p:sldIdLst>
    <p:sldId id="868" r:id="rId3"/>
    <p:sldId id="877" r:id="rId5"/>
    <p:sldId id="878" r:id="rId6"/>
    <p:sldId id="1451" r:id="rId7"/>
    <p:sldId id="1459" r:id="rId8"/>
    <p:sldId id="1455" r:id="rId9"/>
    <p:sldId id="1440" r:id="rId10"/>
    <p:sldId id="1331" r:id="rId11"/>
    <p:sldId id="1332" r:id="rId12"/>
  </p:sldIdLst>
  <p:sldSz cx="12192000" cy="6858000"/>
  <p:notesSz cx="6858000" cy="9144000"/>
  <p:custDataLst>
    <p:tags r:id="rId1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74B51B9C-2394-4000-B978-C54F0EA5A971}">
          <p14:sldIdLst>
            <p14:sldId id="868"/>
          </p14:sldIdLst>
        </p14:section>
        <p14:section name="顶级游资" id="{0FAB2159-73A3-4A3D-BF11-FAB3EBC96C18}">
          <p14:sldIdLst>
            <p14:sldId id="877"/>
          </p14:sldIdLst>
        </p14:section>
        <p14:section name="一线游资" id="{D8B0A2C5-1F55-4F56-9B21-CF550DA541C3}">
          <p14:sldIdLst>
            <p14:sldId id="878"/>
            <p14:sldId id="1451"/>
            <p14:sldId id="1459"/>
            <p14:sldId id="1455"/>
            <p14:sldId id="1440"/>
          </p14:sldIdLst>
        </p14:section>
        <p14:section name="无标题节" id="{5F52EC0A-C796-4C5F-8D81-8C50DD54411E}">
          <p14:sldIdLst>
            <p14:sldId id="1331"/>
            <p14:sldId id="1332"/>
          </p14:sldIdLst>
        </p14:section>
      </p14:sectionLst>
    </p:ext>
    <p:ext uri="{EFAFB233-063F-42B5-8137-9DF3F51BA10A}">
      <p15:sldGuideLst xmlns:p15="http://schemas.microsoft.com/office/powerpoint/2012/main">
        <p15:guide id="1" pos="6977" userDrawn="1">
          <p15:clr>
            <a:srgbClr val="A4A3A4"/>
          </p15:clr>
        </p15:guide>
        <p15:guide id="4" pos="645" userDrawn="1">
          <p15:clr>
            <a:srgbClr val="A4A3A4"/>
          </p15:clr>
        </p15:guide>
        <p15:guide id="5" orient="horz" pos="216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十二 猪肠" initials="十二" lastIdx="1" clrIdx="0"/>
  <p:cmAuthor id="2" name="Administrator" initials="A" lastIdx="3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55452"/>
    <a:srgbClr val="FFFA9D"/>
    <a:srgbClr val="FFFFFF"/>
    <a:srgbClr val="ED000E"/>
    <a:srgbClr val="4E83FA"/>
    <a:srgbClr val="FF4E00"/>
    <a:srgbClr val="FF7900"/>
    <a:srgbClr val="0089CF"/>
    <a:srgbClr val="F31BF3"/>
    <a:srgbClr val="8ED8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78" autoAdjust="0"/>
    <p:restoredTop sz="91436" autoAdjust="0"/>
  </p:normalViewPr>
  <p:slideViewPr>
    <p:cSldViewPr snapToGrid="0" showGuides="1">
      <p:cViewPr varScale="1">
        <p:scale>
          <a:sx n="97" d="100"/>
          <a:sy n="97" d="100"/>
        </p:scale>
        <p:origin x="516" y="90"/>
      </p:cViewPr>
      <p:guideLst>
        <p:guide pos="6977"/>
        <p:guide pos="645"/>
        <p:guide orient="horz" pos="2160"/>
      </p:guideLst>
    </p:cSldViewPr>
  </p:slideViewPr>
  <p:notesTextViewPr>
    <p:cViewPr>
      <p:scale>
        <a:sx n="200" d="100"/>
        <a:sy n="200" d="100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gs" Target="tags/tag35.xml"/><Relationship Id="rId17" Type="http://schemas.openxmlformats.org/officeDocument/2006/relationships/commentAuthors" Target="commentAuthors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handoutMaster" Target="handoutMasters/handoutMaster1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5B177E-A36A-4FAC-A81D-A76AEDFB431B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4.xml"/><Relationship Id="rId5" Type="http://schemas.openxmlformats.org/officeDocument/2006/relationships/tags" Target="../tags/tag3.xml"/><Relationship Id="rId4" Type="http://schemas.openxmlformats.org/officeDocument/2006/relationships/tags" Target="../tags/tag2.xml"/><Relationship Id="rId3" Type="http://schemas.openxmlformats.org/officeDocument/2006/relationships/image" Target="../media/image3.jpeg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图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PPT封面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1430"/>
            <a:ext cx="12192000" cy="6858000"/>
          </a:xfrm>
          <a:prstGeom prst="rect">
            <a:avLst/>
          </a:prstGeom>
        </p:spPr>
      </p:pic>
      <p:sp>
        <p:nvSpPr>
          <p:cNvPr id="11" name="矩形 10"/>
          <p:cNvSpPr/>
          <p:nvPr userDrawn="1"/>
        </p:nvSpPr>
        <p:spPr>
          <a:xfrm>
            <a:off x="1" y="791210"/>
            <a:ext cx="12191364" cy="60661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lstStyle/>
          <a:p>
            <a:pPr algn="ctr"/>
            <a:endParaRPr lang="zh-CN" altLang="en-US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2" name="文本框 11"/>
          <p:cNvSpPr txBox="1"/>
          <p:nvPr userDrawn="1"/>
        </p:nvSpPr>
        <p:spPr>
          <a:xfrm>
            <a:off x="530860" y="6582410"/>
            <a:ext cx="1113028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经传多赢投资顾问：张明科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丨执业编号：A1120619100001</a:t>
            </a: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  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风险提示:观点基于软件数据和理论模型分析，仅供参考，不构成投资建议，股市有风险，投资需谨慎。</a:t>
            </a:r>
            <a:endParaRPr lang="zh-CN" altLang="en-US" sz="120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</p:txBody>
      </p:sp>
      <p:pic>
        <p:nvPicPr>
          <p:cNvPr id="16" name="图片 15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4005" y="200025"/>
            <a:ext cx="1797685" cy="405765"/>
          </a:xfrm>
          <a:prstGeom prst="rect">
            <a:avLst/>
          </a:prstGeom>
        </p:spPr>
      </p:pic>
      <p:pic>
        <p:nvPicPr>
          <p:cNvPr id="13" name="图片 12" descr="龙头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00310" y="254635"/>
            <a:ext cx="1762125" cy="335915"/>
          </a:xfrm>
          <a:prstGeom prst="rect">
            <a:avLst/>
          </a:prstGeom>
        </p:spPr>
      </p:pic>
      <p:sp>
        <p:nvSpPr>
          <p:cNvPr id="9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3471863" y="69925"/>
            <a:ext cx="5248274" cy="6223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 defTabSz="914400" rtl="0" eaLnBrk="1" latinLnBrk="0" hangingPunct="1">
              <a:spcAft>
                <a:spcPts val="0"/>
              </a:spcAft>
              <a:buNone/>
              <a:defRPr lang="zh-CN" altLang="en-US" sz="4200" u="none" strike="noStrike" kern="1200" cap="none" spc="-200" normalizeH="0" baseline="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uFillTx/>
                <a:latin typeface="Noto Sans S Chinese Bold" panose="020B0800000000000000" charset="-122"/>
                <a:ea typeface="Noto Sans S Chinese Bold" panose="020B0800000000000000" charset="-122"/>
                <a:cs typeface="+mn-cs"/>
              </a:defRPr>
            </a:lvl1pPr>
          </a:lstStyle>
          <a:p>
            <a:pPr marL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</a:pPr>
            <a:endParaRPr lang="zh-CN" altLang="en-US" dirty="0"/>
          </a:p>
        </p:txBody>
      </p:sp>
      <p:sp>
        <p:nvSpPr>
          <p:cNvPr id="14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691299"/>
            <a:ext cx="7820008" cy="5444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2000" b="1" u="none" strike="noStrike" kern="1200" cap="none" spc="150" normalizeH="0" baseline="0" dirty="0">
                <a:solidFill>
                  <a:srgbClr val="B34500"/>
                </a:solidFill>
                <a:uFillTx/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5" name="图片占位符 15"/>
          <p:cNvSpPr>
            <a:spLocks noGrp="1"/>
          </p:cNvSpPr>
          <p:nvPr>
            <p:ph type="pic" sz="quarter" idx="12"/>
          </p:nvPr>
        </p:nvSpPr>
        <p:spPr>
          <a:xfrm>
            <a:off x="2270224" y="1086636"/>
            <a:ext cx="7656168" cy="4289274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C:\Users\Administrator\Desktop\图片2.png图片2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rcRect/>
          <a:stretch>
            <a:fillRect/>
          </a:stretch>
        </p:blipFill>
        <p:spPr>
          <a:xfrm>
            <a:off x="239713" y="271780"/>
            <a:ext cx="11739880" cy="6456680"/>
          </a:xfrm>
          <a:prstGeom prst="rect">
            <a:avLst/>
          </a:prstGeom>
        </p:spPr>
      </p:pic>
      <p:pic>
        <p:nvPicPr>
          <p:cNvPr id="2" name="图片 1" descr="C:\Users\Administrator\Desktop\背景.png背景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 descr="标签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48285" y="230505"/>
            <a:ext cx="1635125" cy="322580"/>
          </a:xfrm>
          <a:prstGeom prst="rect">
            <a:avLst/>
          </a:prstGeom>
        </p:spPr>
      </p:pic>
      <p:pic>
        <p:nvPicPr>
          <p:cNvPr id="6" name="图片 5" descr="C:\Users\Administrator\Desktop\图片1.png图片1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3"/>
          <a:srcRect/>
          <a:stretch>
            <a:fillRect/>
          </a:stretch>
        </p:blipFill>
        <p:spPr>
          <a:xfrm>
            <a:off x="10452100" y="255270"/>
            <a:ext cx="1492885" cy="342900"/>
          </a:xfrm>
          <a:prstGeom prst="rect">
            <a:avLst/>
          </a:prstGeom>
        </p:spPr>
      </p:pic>
      <p:sp>
        <p:nvSpPr>
          <p:cNvPr id="9" name="圆角矩形 8"/>
          <p:cNvSpPr/>
          <p:nvPr userDrawn="1"/>
        </p:nvSpPr>
        <p:spPr>
          <a:xfrm>
            <a:off x="0" y="737870"/>
            <a:ext cx="12193200" cy="6120765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 userDrawn="1">
            <p:custDataLst>
              <p:tags r:id="rId6"/>
            </p:custDataLst>
          </p:nvPr>
        </p:nvSpPr>
        <p:spPr>
          <a:xfrm>
            <a:off x="1270" y="6597650"/>
            <a:ext cx="12190730" cy="260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经传多赢资深投顾：罗雪奎</a:t>
            </a:r>
            <a:r>
              <a:rPr lang="en-US" altLang="zh-CN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(A1120616080001)观点基于软件数据和理论模型分析，仅供参考，不构成</a:t>
            </a:r>
            <a:r>
              <a:rPr lang="zh-CN" altLang="en-US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投资</a:t>
            </a:r>
            <a:r>
              <a:rPr lang="en-US" altLang="zh-CN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建议，</a:t>
            </a:r>
            <a:r>
              <a:rPr lang="zh-CN" altLang="en-US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市场</a:t>
            </a:r>
            <a:r>
              <a:rPr lang="en-US" altLang="zh-CN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有风险，投资需谨慎</a:t>
            </a:r>
            <a:r>
              <a:rPr lang="zh-CN" altLang="en-US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！</a:t>
            </a:r>
            <a:endParaRPr lang="zh-CN" altLang="en-US" sz="1100">
              <a:solidFill>
                <a:srgbClr val="9D9C97"/>
              </a:solidFill>
              <a:latin typeface="Noto Sans S Chinese Medium" panose="020B0600000000000000" charset="-122"/>
              <a:ea typeface="Noto Sans S Chinese Medium" panose="020B0600000000000000" charset="-122"/>
              <a:cs typeface="Noto Sans S Chinese Medium" panose="020B0600000000000000" charset="-122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1831658"/>
            <a:ext cx="7820008" cy="1012991"/>
          </a:xfrm>
          <a:prstGeom prst="rect">
            <a:avLst/>
          </a:prstGeom>
        </p:spPr>
        <p:txBody>
          <a:bodyPr/>
          <a:lstStyle>
            <a:lvl1pPr marL="0" indent="0" algn="just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None/>
              <a:defRPr lang="zh-CN" alt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7594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just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  <a:endParaRPr lang="zh-CN" altLang="en-US" sz="1050" kern="1200" dirty="0">
              <a:solidFill>
                <a:schemeClr val="bg1">
                  <a:lumMod val="85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图下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629869"/>
            <a:ext cx="7820008" cy="544401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None/>
              <a:defRPr lang="zh-CN" alt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627764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050" dirty="0">
                <a:solidFill>
                  <a:schemeClr val="bg1">
                    <a:lumMod val="85000"/>
                  </a:schemeClr>
                </a:solidFill>
              </a:rPr>
              <a:t>风险提示：观点基于软件数据与理论模型分析，仅供参考，不构成买卖建议，市场有风险，投资需谨慎</a:t>
            </a:r>
            <a:endParaRPr lang="zh-CN" altLang="en-US" sz="105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6" name="图片占位符 15"/>
          <p:cNvSpPr>
            <a:spLocks noGrp="1"/>
          </p:cNvSpPr>
          <p:nvPr>
            <p:ph type="pic" sz="quarter" idx="12"/>
          </p:nvPr>
        </p:nvSpPr>
        <p:spPr>
          <a:xfrm>
            <a:off x="2766508" y="1827101"/>
            <a:ext cx="6663600" cy="3733200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_双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7594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just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  <a:endParaRPr lang="zh-CN" altLang="en-US" sz="1050" kern="1200" dirty="0">
              <a:solidFill>
                <a:schemeClr val="bg1">
                  <a:lumMod val="8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sz="quarter" idx="11"/>
          </p:nvPr>
        </p:nvSpPr>
        <p:spPr>
          <a:xfrm>
            <a:off x="1128713" y="2271881"/>
            <a:ext cx="4832350" cy="2718197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/>
          </a:p>
        </p:txBody>
      </p:sp>
      <p:sp>
        <p:nvSpPr>
          <p:cNvPr id="19" name="图片占位符 2"/>
          <p:cNvSpPr>
            <a:spLocks noGrp="1"/>
          </p:cNvSpPr>
          <p:nvPr>
            <p:ph type="pic" sz="quarter" idx="12"/>
          </p:nvPr>
        </p:nvSpPr>
        <p:spPr>
          <a:xfrm>
            <a:off x="6231336" y="2271881"/>
            <a:ext cx="4832350" cy="2718197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3" hasCustomPrompt="1"/>
          </p:nvPr>
        </p:nvSpPr>
        <p:spPr>
          <a:xfrm>
            <a:off x="2517221" y="5354223"/>
            <a:ext cx="2055334" cy="340405"/>
          </a:xfrm>
          <a:prstGeom prst="rect">
            <a:avLst/>
          </a:prstGeom>
        </p:spPr>
        <p:txBody>
          <a:bodyPr anchor="ctr" anchorCtr="1"/>
          <a:lstStyle>
            <a:lvl1pPr marL="0" indent="0">
              <a:buNone/>
              <a:defRPr kumimoji="0" lang="zh-CN" altLang="en-US" sz="2000" b="0" i="0" u="none" strike="noStrike" kern="1200" cap="none" spc="15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文本</a:t>
            </a:r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24" name="文本占位符 10"/>
          <p:cNvSpPr>
            <a:spLocks noGrp="1"/>
          </p:cNvSpPr>
          <p:nvPr>
            <p:ph type="body" sz="quarter" idx="14" hasCustomPrompt="1"/>
          </p:nvPr>
        </p:nvSpPr>
        <p:spPr>
          <a:xfrm>
            <a:off x="7619844" y="5354223"/>
            <a:ext cx="2055334" cy="340405"/>
          </a:xfrm>
          <a:prstGeom prst="rect">
            <a:avLst/>
          </a:prstGeom>
        </p:spPr>
        <p:txBody>
          <a:bodyPr anchor="ctr" anchorCtr="1"/>
          <a:lstStyle>
            <a:lvl1pPr marL="0" indent="0">
              <a:buNone/>
              <a:defRPr kumimoji="0" lang="zh-CN" altLang="en-US" sz="2000" b="0" i="0" u="none" strike="noStrike" kern="1200" cap="none" spc="15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文本</a:t>
            </a:r>
            <a:r>
              <a:rPr lang="en-US" altLang="zh-CN" dirty="0"/>
              <a:t>2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290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2787435" y="-750208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5" name="弧形 14"/>
            <p:cNvSpPr/>
            <p:nvPr userDrawn="1"/>
          </p:nvSpPr>
          <p:spPr>
            <a:xfrm>
              <a:off x="1393825" y="1785620"/>
              <a:ext cx="3341370" cy="3341370"/>
            </a:xfrm>
            <a:prstGeom prst="arc">
              <a:avLst>
                <a:gd name="adj1" fmla="val 16200000"/>
                <a:gd name="adj2" fmla="val 5393041"/>
              </a:avLst>
            </a:prstGeom>
            <a:ln>
              <a:gradFill>
                <a:gsLst>
                  <a:gs pos="0">
                    <a:srgbClr val="FAFBFD">
                      <a:alpha val="0"/>
                    </a:srgbClr>
                  </a:gs>
                  <a:gs pos="100000">
                    <a:schemeClr val="bg1"/>
                  </a:gs>
                </a:gsLst>
                <a:lin ang="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tx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/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zh-CN" altLang="en-US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01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02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  <a:endParaRPr lang="zh-CN" altLang="en-US" dirty="0"/>
          </a:p>
        </p:txBody>
      </p:sp>
      <p:sp>
        <p:nvSpPr>
          <p:cNvPr id="32" name="弧形 31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03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  <a:endParaRPr lang="zh-CN" altLang="en-US" dirty="0"/>
          </a:p>
        </p:txBody>
      </p:sp>
      <p:sp>
        <p:nvSpPr>
          <p:cNvPr id="29" name="弧形 28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04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  <a:endParaRPr lang="zh-CN" altLang="en-US" dirty="0"/>
          </a:p>
        </p:txBody>
      </p:sp>
      <p:sp>
        <p:nvSpPr>
          <p:cNvPr id="29" name="弧形 28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结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图片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tags" Target="../tags/tag5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0" y="-11461750"/>
            <a:ext cx="12192000" cy="29781500"/>
            <a:chOff x="0" y="-11461750"/>
            <a:chExt cx="12192000" cy="29781500"/>
          </a:xfrm>
        </p:grpSpPr>
        <p:grpSp>
          <p:nvGrpSpPr>
            <p:cNvPr id="15" name="组合 14"/>
            <p:cNvGrpSpPr/>
            <p:nvPr userDrawn="1"/>
          </p:nvGrpSpPr>
          <p:grpSpPr>
            <a:xfrm>
              <a:off x="0" y="-11461750"/>
              <a:ext cx="12192000" cy="1790700"/>
              <a:chOff x="0" y="-11461750"/>
              <a:chExt cx="12192000" cy="1790700"/>
            </a:xfrm>
          </p:grpSpPr>
          <p:sp>
            <p:nvSpPr>
              <p:cNvPr id="7" name="星形: 七角 6"/>
              <p:cNvSpPr/>
              <p:nvPr userDrawn="1"/>
            </p:nvSpPr>
            <p:spPr>
              <a:xfrm>
                <a:off x="0" y="-114617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" name="星形: 七角 7"/>
              <p:cNvSpPr/>
              <p:nvPr userDrawn="1"/>
            </p:nvSpPr>
            <p:spPr>
              <a:xfrm>
                <a:off x="10401300" y="-114617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6" name="组合 15"/>
            <p:cNvGrpSpPr/>
            <p:nvPr userDrawn="1"/>
          </p:nvGrpSpPr>
          <p:grpSpPr>
            <a:xfrm>
              <a:off x="0" y="16529050"/>
              <a:ext cx="12192000" cy="1790700"/>
              <a:chOff x="0" y="16529050"/>
              <a:chExt cx="12192000" cy="1790700"/>
            </a:xfrm>
          </p:grpSpPr>
          <p:sp>
            <p:nvSpPr>
              <p:cNvPr id="11" name="星形: 七角 10"/>
              <p:cNvSpPr/>
              <p:nvPr userDrawn="1"/>
            </p:nvSpPr>
            <p:spPr>
              <a:xfrm>
                <a:off x="0" y="165290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星形: 七角 11"/>
              <p:cNvSpPr/>
              <p:nvPr userDrawn="1"/>
            </p:nvSpPr>
            <p:spPr>
              <a:xfrm>
                <a:off x="10401300" y="165290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</p:spTree>
    <p:custDataLst>
      <p:tags r:id="rId12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11.xml"/><Relationship Id="rId8" Type="http://schemas.openxmlformats.org/officeDocument/2006/relationships/tags" Target="../tags/tag10.xml"/><Relationship Id="rId7" Type="http://schemas.openxmlformats.org/officeDocument/2006/relationships/tags" Target="../tags/tag9.xml"/><Relationship Id="rId6" Type="http://schemas.openxmlformats.org/officeDocument/2006/relationships/tags" Target="../tags/tag8.xml"/><Relationship Id="rId5" Type="http://schemas.openxmlformats.org/officeDocument/2006/relationships/tags" Target="../tags/tag7.xml"/><Relationship Id="rId4" Type="http://schemas.openxmlformats.org/officeDocument/2006/relationships/tags" Target="../tags/tag6.xml"/><Relationship Id="rId3" Type="http://schemas.openxmlformats.org/officeDocument/2006/relationships/image" Target="../media/image2.png"/><Relationship Id="rId23" Type="http://schemas.openxmlformats.org/officeDocument/2006/relationships/notesSlide" Target="../notesSlides/notesSlide1.xml"/><Relationship Id="rId22" Type="http://schemas.openxmlformats.org/officeDocument/2006/relationships/slideLayout" Target="../slideLayouts/slideLayout1.xml"/><Relationship Id="rId21" Type="http://schemas.openxmlformats.org/officeDocument/2006/relationships/tags" Target="../tags/tag23.xml"/><Relationship Id="rId20" Type="http://schemas.openxmlformats.org/officeDocument/2006/relationships/tags" Target="../tags/tag22.xml"/><Relationship Id="rId2" Type="http://schemas.openxmlformats.org/officeDocument/2006/relationships/image" Target="../media/image5.png"/><Relationship Id="rId19" Type="http://schemas.openxmlformats.org/officeDocument/2006/relationships/tags" Target="../tags/tag21.xml"/><Relationship Id="rId18" Type="http://schemas.openxmlformats.org/officeDocument/2006/relationships/tags" Target="../tags/tag20.xml"/><Relationship Id="rId17" Type="http://schemas.openxmlformats.org/officeDocument/2006/relationships/tags" Target="../tags/tag19.xml"/><Relationship Id="rId16" Type="http://schemas.openxmlformats.org/officeDocument/2006/relationships/tags" Target="../tags/tag18.xml"/><Relationship Id="rId15" Type="http://schemas.openxmlformats.org/officeDocument/2006/relationships/tags" Target="../tags/tag17.xml"/><Relationship Id="rId14" Type="http://schemas.openxmlformats.org/officeDocument/2006/relationships/tags" Target="../tags/tag16.xml"/><Relationship Id="rId13" Type="http://schemas.openxmlformats.org/officeDocument/2006/relationships/tags" Target="../tags/tag15.xml"/><Relationship Id="rId12" Type="http://schemas.openxmlformats.org/officeDocument/2006/relationships/tags" Target="../tags/tag14.xml"/><Relationship Id="rId11" Type="http://schemas.openxmlformats.org/officeDocument/2006/relationships/tags" Target="../tags/tag13.xml"/><Relationship Id="rId10" Type="http://schemas.openxmlformats.org/officeDocument/2006/relationships/tags" Target="../tags/tag12.xml"/><Relationship Id="rId1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3.xml"/><Relationship Id="rId4" Type="http://schemas.openxmlformats.org/officeDocument/2006/relationships/image" Target="../media/image7.png"/><Relationship Id="rId3" Type="http://schemas.openxmlformats.org/officeDocument/2006/relationships/tags" Target="../tags/tag25.xml"/><Relationship Id="rId2" Type="http://schemas.openxmlformats.org/officeDocument/2006/relationships/image" Target="../media/image6.png"/><Relationship Id="rId1" Type="http://schemas.openxmlformats.org/officeDocument/2006/relationships/tags" Target="../tags/tag24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8.png"/><Relationship Id="rId1" Type="http://schemas.openxmlformats.org/officeDocument/2006/relationships/tags" Target="../tags/tag26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9.png"/><Relationship Id="rId1" Type="http://schemas.openxmlformats.org/officeDocument/2006/relationships/tags" Target="../tags/tag27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0.png"/><Relationship Id="rId1" Type="http://schemas.openxmlformats.org/officeDocument/2006/relationships/tags" Target="../tags/tag28.xml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3" Type="http://schemas.openxmlformats.org/officeDocument/2006/relationships/image" Target="../media/image11.png"/><Relationship Id="rId2" Type="http://schemas.openxmlformats.org/officeDocument/2006/relationships/tags" Target="../tags/tag30.xml"/><Relationship Id="rId1" Type="http://schemas.openxmlformats.org/officeDocument/2006/relationships/tags" Target="../tags/tag29.xml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1.xml"/><Relationship Id="rId6" Type="http://schemas.openxmlformats.org/officeDocument/2006/relationships/tags" Target="../tags/tag34.xml"/><Relationship Id="rId5" Type="http://schemas.openxmlformats.org/officeDocument/2006/relationships/tags" Target="../tags/tag33.xml"/><Relationship Id="rId4" Type="http://schemas.openxmlformats.org/officeDocument/2006/relationships/image" Target="../media/image15.png"/><Relationship Id="rId3" Type="http://schemas.openxmlformats.org/officeDocument/2006/relationships/tags" Target="../tags/tag32.xml"/><Relationship Id="rId2" Type="http://schemas.openxmlformats.org/officeDocument/2006/relationships/image" Target="../media/image14.png"/><Relationship Id="rId1" Type="http://schemas.openxmlformats.org/officeDocument/2006/relationships/tags" Target="../tags/tag3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资源 6-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270" y="318"/>
            <a:ext cx="12194540" cy="6857365"/>
          </a:xfrm>
          <a:prstGeom prst="rect">
            <a:avLst/>
          </a:prstGeom>
        </p:spPr>
      </p:pic>
      <p:pic>
        <p:nvPicPr>
          <p:cNvPr id="12" name="图片 11" descr="资源 4-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21150"/>
            <a:ext cx="12192000" cy="273685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41655" y="277495"/>
            <a:ext cx="55543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  <a:cs typeface="阿里巴巴和七个小矮人" panose="00000500000000000000" charset="-122"/>
              </a:rPr>
              <a:t>全国</a:t>
            </a:r>
            <a:r>
              <a:rPr lang="zh-CN" altLang="en-US" sz="2400" dirty="0">
                <a:solidFill>
                  <a:srgbClr val="FFFFFF"/>
                </a:solidFill>
                <a:latin typeface="+mn-ea"/>
                <a:cs typeface="阿里巴巴和七个小矮人" panose="00000500000000000000" charset="-122"/>
              </a:rPr>
              <a:t>实盘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  <a:cs typeface="阿里巴巴和七个小矮人" panose="00000500000000000000" charset="-122"/>
              </a:rPr>
              <a:t>课系列———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ea"/>
              <a:cs typeface="阿里巴巴和七个小矮人" panose="00000500000000000000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055043" y="1425594"/>
            <a:ext cx="8081914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6600" b="1" dirty="0">
                <a:gradFill>
                  <a:gsLst>
                    <a:gs pos="100000">
                      <a:srgbClr val="FF8D8D"/>
                    </a:gs>
                    <a:gs pos="31000">
                      <a:srgbClr val="FFFFFF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</a:rPr>
              <a:t>涨停复盘</a:t>
            </a:r>
            <a:endParaRPr lang="zh-CN" altLang="en-US" sz="6600" b="1" dirty="0">
              <a:gradFill>
                <a:gsLst>
                  <a:gs pos="100000">
                    <a:srgbClr val="FF8D8D"/>
                  </a:gs>
                  <a:gs pos="31000">
                    <a:srgbClr val="FFFFFF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</a:endParaRPr>
          </a:p>
        </p:txBody>
      </p:sp>
      <p:pic>
        <p:nvPicPr>
          <p:cNvPr id="7" name="图片 6" descr="经传logo白色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3886197" y="4146550"/>
            <a:ext cx="4508844" cy="403730"/>
            <a:chOff x="3498844" y="5502275"/>
            <a:chExt cx="4508844" cy="403730"/>
          </a:xfrm>
        </p:grpSpPr>
        <p:sp>
          <p:nvSpPr>
            <p:cNvPr id="26" name="矩形 25"/>
            <p:cNvSpPr/>
            <p:nvPr/>
          </p:nvSpPr>
          <p:spPr>
            <a:xfrm>
              <a:off x="3536944" y="5523408"/>
              <a:ext cx="1963129" cy="35687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矩形 26"/>
            <p:cNvSpPr/>
            <p:nvPr>
              <p:custDataLst>
                <p:tags r:id="rId4"/>
              </p:custDataLst>
            </p:nvPr>
          </p:nvSpPr>
          <p:spPr>
            <a:xfrm>
              <a:off x="3543294" y="5523408"/>
              <a:ext cx="995680" cy="35687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文本框 27"/>
            <p:cNvSpPr txBox="1"/>
            <p:nvPr>
              <p:custDataLst>
                <p:tags r:id="rId5"/>
              </p:custDataLst>
            </p:nvPr>
          </p:nvSpPr>
          <p:spPr>
            <a:xfrm>
              <a:off x="3498844" y="5530393"/>
              <a:ext cx="1143000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经传投研</a:t>
              </a:r>
              <a:endParaRPr lang="zh-CN" altLang="en-US" dirty="0">
                <a:solidFill>
                  <a:srgbClr val="C000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  <p:sp>
          <p:nvSpPr>
            <p:cNvPr id="29" name="文本框 28"/>
            <p:cNvSpPr txBox="1"/>
            <p:nvPr>
              <p:custDataLst>
                <p:tags r:id="rId6"/>
              </p:custDataLst>
            </p:nvPr>
          </p:nvSpPr>
          <p:spPr>
            <a:xfrm>
              <a:off x="4547864" y="5518328"/>
              <a:ext cx="952209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ea"/>
                  <a:cs typeface="思源黑体 CN Light" panose="020B0300000000000000" charset="-122"/>
                </a:rPr>
                <a:t>陈定柱</a:t>
              </a:r>
              <a:endParaRPr lang="zh-CN" altLang="en-US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  <p:sp>
          <p:nvSpPr>
            <p:cNvPr id="36" name="矩形 35"/>
            <p:cNvSpPr/>
            <p:nvPr>
              <p:custDataLst>
                <p:tags r:id="rId7"/>
              </p:custDataLst>
            </p:nvPr>
          </p:nvSpPr>
          <p:spPr>
            <a:xfrm>
              <a:off x="5827839" y="5524678"/>
              <a:ext cx="2179849" cy="35678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矩形 36"/>
            <p:cNvSpPr/>
            <p:nvPr>
              <p:custDataLst>
                <p:tags r:id="rId8"/>
              </p:custDataLst>
            </p:nvPr>
          </p:nvSpPr>
          <p:spPr>
            <a:xfrm>
              <a:off x="5710205" y="5524678"/>
              <a:ext cx="995495" cy="35678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8" name="文本框 37"/>
            <p:cNvSpPr txBox="1"/>
            <p:nvPr>
              <p:custDataLst>
                <p:tags r:id="rId9"/>
              </p:custDataLst>
            </p:nvPr>
          </p:nvSpPr>
          <p:spPr>
            <a:xfrm>
              <a:off x="5690864" y="5537808"/>
              <a:ext cx="1142828" cy="3681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课程日期</a:t>
              </a:r>
              <a:endParaRPr lang="zh-CN" altLang="en-US" dirty="0">
                <a:solidFill>
                  <a:srgbClr val="C000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6725041" y="5502275"/>
              <a:ext cx="1282647" cy="386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  <a:spcBef>
                  <a:spcPts val="500"/>
                </a:spcBef>
              </a:pPr>
              <a:fld id="{44E84A3E-DAD5-46E0-B2CD-606E2199FB3C}" type="datetime1">
                <a:rPr lang="zh-CN" altLang="en-US" sz="1600">
                  <a:solidFill>
                    <a:schemeClr val="bg1"/>
                  </a:solidFill>
                  <a:latin typeface="思源黑体 CN Medium" panose="020B0600000000000000" charset="-122"/>
                  <a:ea typeface="思源黑体 CN Medium" panose="020B0600000000000000" charset="-122"/>
                </a:rPr>
              </a:fld>
              <a:endParaRPr lang="zh-CN" altLang="en-US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</a:endParaRPr>
            </a:p>
          </p:txBody>
        </p:sp>
      </p:grpSp>
      <p:grpSp>
        <p:nvGrpSpPr>
          <p:cNvPr id="19" name="组合 18"/>
          <p:cNvGrpSpPr/>
          <p:nvPr>
            <p:custDataLst>
              <p:tags r:id="rId10"/>
            </p:custDataLst>
          </p:nvPr>
        </p:nvGrpSpPr>
        <p:grpSpPr>
          <a:xfrm>
            <a:off x="3913621" y="4630788"/>
            <a:ext cx="4455684" cy="715184"/>
            <a:chOff x="3921876" y="4367898"/>
            <a:chExt cx="4455684" cy="715184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4710390" y="4372334"/>
              <a:ext cx="3667170" cy="364135"/>
              <a:chOff x="7093" y="6626"/>
              <a:chExt cx="6446" cy="638"/>
            </a:xfrm>
          </p:grpSpPr>
          <p:sp>
            <p:nvSpPr>
              <p:cNvPr id="21" name="矩形 20"/>
              <p:cNvSpPr/>
              <p:nvPr>
                <p:custDataLst>
                  <p:tags r:id="rId11"/>
                </p:custDataLst>
              </p:nvPr>
            </p:nvSpPr>
            <p:spPr>
              <a:xfrm>
                <a:off x="7093" y="6626"/>
                <a:ext cx="6446" cy="539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 sz="1400"/>
              </a:p>
            </p:txBody>
          </p:sp>
          <p:sp>
            <p:nvSpPr>
              <p:cNvPr id="35" name="矩形 34"/>
              <p:cNvSpPr/>
              <p:nvPr>
                <p:custDataLst>
                  <p:tags r:id="rId12"/>
                </p:custDataLst>
              </p:nvPr>
            </p:nvSpPr>
            <p:spPr>
              <a:xfrm>
                <a:off x="7105" y="6626"/>
                <a:ext cx="1965" cy="53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 sz="1400"/>
              </a:p>
            </p:txBody>
          </p:sp>
          <p:sp>
            <p:nvSpPr>
              <p:cNvPr id="39" name="文本框 38"/>
              <p:cNvSpPr txBox="1"/>
              <p:nvPr>
                <p:custDataLst>
                  <p:tags r:id="rId13"/>
                </p:custDataLst>
              </p:nvPr>
            </p:nvSpPr>
            <p:spPr>
              <a:xfrm>
                <a:off x="7223" y="6665"/>
                <a:ext cx="1809" cy="5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zh-CN" altLang="en-US" sz="1400" dirty="0">
                    <a:solidFill>
                      <a:srgbClr val="C00000"/>
                    </a:solidFill>
                    <a:latin typeface="思源黑体 CN Medium" panose="020B0600000000000000" charset="-122"/>
                    <a:ea typeface="思源黑体 CN Medium" panose="020B0600000000000000" charset="-122"/>
                    <a:cs typeface="思源黑体 CN Medium" panose="020B0600000000000000" charset="-122"/>
                  </a:rPr>
                  <a:t>投资顾问</a:t>
                </a:r>
                <a:endParaRPr lang="zh-CN" altLang="en-US" sz="1400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endParaRPr>
              </a:p>
            </p:txBody>
          </p:sp>
          <p:sp>
            <p:nvSpPr>
              <p:cNvPr id="40" name="文本框 39"/>
              <p:cNvSpPr txBox="1"/>
              <p:nvPr>
                <p:custDataLst>
                  <p:tags r:id="rId14"/>
                </p:custDataLst>
              </p:nvPr>
            </p:nvSpPr>
            <p:spPr>
              <a:xfrm>
                <a:off x="9159" y="6643"/>
                <a:ext cx="4318" cy="6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algn="dist"/>
                <a:r>
                  <a:rPr lang="en-US" altLang="zh-CN" sz="1600" dirty="0">
                    <a:solidFill>
                      <a:schemeClr val="bg1"/>
                    </a:solidFill>
                    <a:latin typeface="思源黑体 CN Medium" panose="020B0600000000000000" charset="-122"/>
                    <a:ea typeface="思源黑体 CN Medium" panose="020B0600000000000000" charset="-122"/>
                    <a:cs typeface="思源黑体 CN Medium" panose="020B0600000000000000" charset="-122"/>
                  </a:rPr>
                  <a:t>A1120621060007</a:t>
                </a:r>
                <a:endParaRPr lang="en-US" altLang="zh-CN" sz="1600" dirty="0">
                  <a:solidFill>
                    <a:schemeClr val="bg1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endParaRPr>
              </a:p>
            </p:txBody>
          </p:sp>
        </p:grpSp>
        <p:grpSp>
          <p:nvGrpSpPr>
            <p:cNvPr id="41" name="组合 40"/>
            <p:cNvGrpSpPr/>
            <p:nvPr userDrawn="1"/>
          </p:nvGrpSpPr>
          <p:grpSpPr>
            <a:xfrm>
              <a:off x="3921876" y="4367898"/>
              <a:ext cx="664210" cy="677545"/>
              <a:chOff x="4241086" y="4896577"/>
              <a:chExt cx="1029434" cy="356550"/>
            </a:xfrm>
          </p:grpSpPr>
          <p:sp>
            <p:nvSpPr>
              <p:cNvPr id="42" name="矩形 41"/>
              <p:cNvSpPr/>
              <p:nvPr>
                <p:custDataLst>
                  <p:tags r:id="rId15"/>
                </p:custDataLst>
              </p:nvPr>
            </p:nvSpPr>
            <p:spPr>
              <a:xfrm>
                <a:off x="4241086" y="4896577"/>
                <a:ext cx="1029434" cy="35655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43" name="文本框 42"/>
              <p:cNvSpPr txBox="1"/>
              <p:nvPr>
                <p:custDataLst>
                  <p:tags r:id="rId16"/>
                </p:custDataLst>
              </p:nvPr>
            </p:nvSpPr>
            <p:spPr>
              <a:xfrm>
                <a:off x="4287342" y="4923644"/>
                <a:ext cx="936923" cy="3070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algn="ctr"/>
                <a:r>
                  <a:rPr lang="zh-CN" altLang="en-US" sz="1600" dirty="0">
                    <a:solidFill>
                      <a:srgbClr val="C00000"/>
                    </a:solidFill>
                    <a:latin typeface="思源黑体 CN Medium" panose="020B0600000000000000" charset="-122"/>
                    <a:ea typeface="思源黑体 CN Medium" panose="020B0600000000000000" charset="-122"/>
                    <a:cs typeface="思源黑体 CN Medium" panose="020B0600000000000000" charset="-122"/>
                  </a:rPr>
                  <a:t>执业编号</a:t>
                </a:r>
                <a:endParaRPr lang="zh-CN" altLang="en-US" sz="1600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endParaRPr>
              </a:p>
            </p:txBody>
          </p:sp>
        </p:grpSp>
        <p:grpSp>
          <p:nvGrpSpPr>
            <p:cNvPr id="44" name="组合 43"/>
            <p:cNvGrpSpPr/>
            <p:nvPr userDrawn="1"/>
          </p:nvGrpSpPr>
          <p:grpSpPr>
            <a:xfrm>
              <a:off x="4710390" y="4736070"/>
              <a:ext cx="3667170" cy="347012"/>
              <a:chOff x="7093" y="6626"/>
              <a:chExt cx="6446" cy="608"/>
            </a:xfrm>
          </p:grpSpPr>
          <p:sp>
            <p:nvSpPr>
              <p:cNvPr id="45" name="矩形 44"/>
              <p:cNvSpPr/>
              <p:nvPr>
                <p:custDataLst>
                  <p:tags r:id="rId17"/>
                </p:custDataLst>
              </p:nvPr>
            </p:nvSpPr>
            <p:spPr>
              <a:xfrm>
                <a:off x="7093" y="6626"/>
                <a:ext cx="6446" cy="539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 sz="1400"/>
              </a:p>
            </p:txBody>
          </p:sp>
          <p:sp>
            <p:nvSpPr>
              <p:cNvPr id="46" name="矩形 45"/>
              <p:cNvSpPr/>
              <p:nvPr>
                <p:custDataLst>
                  <p:tags r:id="rId18"/>
                </p:custDataLst>
              </p:nvPr>
            </p:nvSpPr>
            <p:spPr>
              <a:xfrm>
                <a:off x="7105" y="6626"/>
                <a:ext cx="1965" cy="53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 sz="1400"/>
              </a:p>
            </p:txBody>
          </p:sp>
          <p:sp>
            <p:nvSpPr>
              <p:cNvPr id="47" name="文本框 46"/>
              <p:cNvSpPr txBox="1"/>
              <p:nvPr>
                <p:custDataLst>
                  <p:tags r:id="rId19"/>
                </p:custDataLst>
              </p:nvPr>
            </p:nvSpPr>
            <p:spPr>
              <a:xfrm>
                <a:off x="7223" y="6665"/>
                <a:ext cx="1809" cy="5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zh-CN" altLang="en-US" sz="1400" dirty="0">
                    <a:solidFill>
                      <a:srgbClr val="C00000"/>
                    </a:solidFill>
                    <a:latin typeface="思源黑体 CN Medium" panose="020B0600000000000000" charset="-122"/>
                    <a:ea typeface="思源黑体 CN Medium" panose="020B0600000000000000" charset="-122"/>
                    <a:cs typeface="思源黑体 CN Medium" panose="020B0600000000000000" charset="-122"/>
                  </a:rPr>
                  <a:t>基金从业</a:t>
                </a:r>
                <a:endParaRPr lang="zh-CN" altLang="en-US" sz="1400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endParaRPr>
              </a:p>
            </p:txBody>
          </p:sp>
          <p:sp>
            <p:nvSpPr>
              <p:cNvPr id="48" name="文本框 47"/>
              <p:cNvSpPr txBox="1"/>
              <p:nvPr>
                <p:custDataLst>
                  <p:tags r:id="rId20"/>
                </p:custDataLst>
              </p:nvPr>
            </p:nvSpPr>
            <p:spPr>
              <a:xfrm>
                <a:off x="9159" y="6643"/>
                <a:ext cx="4318" cy="5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algn="dist"/>
                <a:r>
                  <a:rPr lang="en-US" altLang="zh-CN" sz="1600" dirty="0">
                    <a:solidFill>
                      <a:schemeClr val="bg1"/>
                    </a:solidFill>
                    <a:latin typeface="思源黑体 CN Medium" panose="020B0600000000000000" charset="-122"/>
                    <a:ea typeface="思源黑体 CN Medium" panose="020B0600000000000000" charset="-122"/>
                    <a:cs typeface="思源黑体 CN Medium" panose="020B0600000000000000" charset="-122"/>
                    <a:sym typeface="+mn-ea"/>
                  </a:rPr>
                  <a:t>A</a:t>
                </a:r>
                <a:r>
                  <a:rPr lang="en-US" altLang="zh-CN" sz="1600" dirty="0">
                    <a:solidFill>
                      <a:srgbClr val="FFFFFF"/>
                    </a:solidFill>
                    <a:latin typeface="+mn-ea"/>
                  </a:rPr>
                  <a:t>20250623005303</a:t>
                </a:r>
                <a:endParaRPr lang="en-US" altLang="zh-CN" sz="1600" dirty="0">
                  <a:solidFill>
                    <a:srgbClr val="FFFFFF"/>
                  </a:solidFill>
                  <a:latin typeface="+mn-ea"/>
                </a:endParaRPr>
              </a:p>
            </p:txBody>
          </p:sp>
        </p:grpSp>
      </p:grpSp>
    </p:spTree>
    <p:custDataLst>
      <p:tags r:id="rId2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4364999" y="2811670"/>
            <a:ext cx="4703762" cy="1050925"/>
          </a:xfrm>
        </p:spPr>
        <p:txBody>
          <a:bodyPr/>
          <a:lstStyle/>
          <a:p>
            <a:r>
              <a:rPr lang="zh-CN" altLang="en-US" dirty="0"/>
              <a:t>顶级游资</a:t>
            </a:r>
            <a:endParaRPr lang="zh-CN" alt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占位符 4"/>
          <p:cNvSpPr>
            <a:spLocks noGrp="1"/>
          </p:cNvSpPr>
          <p:nvPr>
            <p:ph type="body" sz="quarter" idx="10"/>
          </p:nvPr>
        </p:nvSpPr>
        <p:spPr>
          <a:xfrm>
            <a:off x="4364999" y="2811670"/>
            <a:ext cx="4703762" cy="1050925"/>
          </a:xfrm>
        </p:spPr>
        <p:txBody>
          <a:bodyPr/>
          <a:lstStyle/>
          <a:p>
            <a:r>
              <a:rPr lang="zh-CN" altLang="en-US" dirty="0"/>
              <a:t>一线游资</a:t>
            </a:r>
            <a:endParaRPr lang="zh-CN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54680" y="918060"/>
            <a:ext cx="5882640" cy="660400"/>
          </a:xfrm>
        </p:spPr>
        <p:txBody>
          <a:bodyPr/>
          <a:lstStyle/>
          <a:p>
            <a:r>
              <a:rPr lang="en-US" altLang="zh-CN" dirty="0"/>
              <a:t>  </a:t>
            </a:r>
            <a:r>
              <a:rPr dirty="0"/>
              <a:t>成都系</a:t>
            </a:r>
            <a:r>
              <a:rPr lang="en-US" altLang="zh-CN" dirty="0"/>
              <a:t> </a:t>
            </a:r>
            <a:endParaRPr lang="en-US" altLang="zh-CN" dirty="0"/>
          </a:p>
        </p:txBody>
      </p:sp>
      <p:sp>
        <p:nvSpPr>
          <p:cNvPr id="5" name="文本占位符 5"/>
          <p:cNvSpPr/>
          <p:nvPr>
            <p:custDataLst>
              <p:tags r:id="rId1"/>
            </p:custDataLst>
          </p:nvPr>
        </p:nvSpPr>
        <p:spPr>
          <a:xfrm>
            <a:off x="6473825" y="5836920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       </a:t>
            </a:r>
            <a:r>
              <a:rPr b="1">
                <a:solidFill>
                  <a:srgbClr val="FF0000"/>
                </a:solidFill>
              </a:rPr>
              <a:t>理工光科</a:t>
            </a:r>
            <a:endParaRPr b="1">
              <a:solidFill>
                <a:srgbClr val="FF0000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3290" y="1578610"/>
            <a:ext cx="5043805" cy="4264025"/>
          </a:xfrm>
          <a:prstGeom prst="rect">
            <a:avLst/>
          </a:prstGeom>
        </p:spPr>
      </p:pic>
      <p:sp>
        <p:nvSpPr>
          <p:cNvPr id="6" name="文本占位符 5"/>
          <p:cNvSpPr/>
          <p:nvPr>
            <p:custDataLst>
              <p:tags r:id="rId3"/>
            </p:custDataLst>
          </p:nvPr>
        </p:nvSpPr>
        <p:spPr>
          <a:xfrm>
            <a:off x="1073150" y="5842635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       </a:t>
            </a:r>
            <a:r>
              <a:rPr b="1">
                <a:solidFill>
                  <a:srgbClr val="FF0000"/>
                </a:solidFill>
              </a:rPr>
              <a:t>山河智能</a:t>
            </a:r>
            <a:endParaRPr b="1">
              <a:solidFill>
                <a:srgbClr val="FF0000"/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4115" y="1578610"/>
            <a:ext cx="5081905" cy="425831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54680" y="918060"/>
            <a:ext cx="5882640" cy="660400"/>
          </a:xfrm>
        </p:spPr>
        <p:txBody>
          <a:bodyPr/>
          <a:lstStyle/>
          <a:p>
            <a:r>
              <a:rPr lang="en-US" altLang="zh-CN" dirty="0"/>
              <a:t>  </a:t>
            </a:r>
            <a:r>
              <a:rPr dirty="0"/>
              <a:t>成都系</a:t>
            </a:r>
            <a:r>
              <a:rPr lang="en-US" altLang="zh-CN" dirty="0"/>
              <a:t> </a:t>
            </a:r>
            <a:endParaRPr lang="en-US" altLang="zh-CN" dirty="0"/>
          </a:p>
        </p:txBody>
      </p:sp>
      <p:sp>
        <p:nvSpPr>
          <p:cNvPr id="5" name="文本占位符 5"/>
          <p:cNvSpPr/>
          <p:nvPr>
            <p:custDataLst>
              <p:tags r:id="rId1"/>
            </p:custDataLst>
          </p:nvPr>
        </p:nvSpPr>
        <p:spPr>
          <a:xfrm>
            <a:off x="3804920" y="5866765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           </a:t>
            </a:r>
            <a:r>
              <a:rPr b="1">
                <a:solidFill>
                  <a:srgbClr val="FF0000"/>
                </a:solidFill>
              </a:rPr>
              <a:t>石化油服</a:t>
            </a:r>
            <a:endParaRPr b="1">
              <a:solidFill>
                <a:srgbClr val="FF0000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8210" y="1578610"/>
            <a:ext cx="5280660" cy="419608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54680" y="918060"/>
            <a:ext cx="5882640" cy="660400"/>
          </a:xfrm>
        </p:spPr>
        <p:txBody>
          <a:bodyPr/>
          <a:lstStyle/>
          <a:p>
            <a:r>
              <a:rPr lang="en-US" altLang="zh-CN" dirty="0"/>
              <a:t>  </a:t>
            </a:r>
            <a:r>
              <a:rPr dirty="0"/>
              <a:t>流沙河</a:t>
            </a:r>
            <a:endParaRPr lang="en-US" altLang="zh-CN" dirty="0"/>
          </a:p>
        </p:txBody>
      </p:sp>
      <p:sp>
        <p:nvSpPr>
          <p:cNvPr id="5" name="文本占位符 5"/>
          <p:cNvSpPr/>
          <p:nvPr>
            <p:custDataLst>
              <p:tags r:id="rId1"/>
            </p:custDataLst>
          </p:nvPr>
        </p:nvSpPr>
        <p:spPr>
          <a:xfrm>
            <a:off x="3872865" y="6003290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        </a:t>
            </a:r>
            <a:r>
              <a:rPr b="1">
                <a:solidFill>
                  <a:srgbClr val="FF0000"/>
                </a:solidFill>
              </a:rPr>
              <a:t>中信重工</a:t>
            </a:r>
            <a:endParaRPr b="1">
              <a:solidFill>
                <a:srgbClr val="FF0000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7865" y="1578610"/>
            <a:ext cx="5464175" cy="440309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54680" y="918060"/>
            <a:ext cx="5882640" cy="660400"/>
          </a:xfrm>
        </p:spPr>
        <p:txBody>
          <a:bodyPr/>
          <a:lstStyle/>
          <a:p>
            <a:r>
              <a:rPr lang="en-US" altLang="zh-CN" dirty="0"/>
              <a:t> </a:t>
            </a:r>
            <a:r>
              <a:rPr dirty="0"/>
              <a:t>鑫多多</a:t>
            </a:r>
            <a:endParaRPr lang="en-US" altLang="zh-CN" dirty="0"/>
          </a:p>
        </p:txBody>
      </p:sp>
      <p:sp>
        <p:nvSpPr>
          <p:cNvPr id="7" name="文本占位符 5"/>
          <p:cNvSpPr/>
          <p:nvPr>
            <p:custDataLst>
              <p:tags r:id="rId1"/>
            </p:custDataLst>
          </p:nvPr>
        </p:nvSpPr>
        <p:spPr>
          <a:xfrm>
            <a:off x="3656965" y="5960745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    </a:t>
            </a:r>
            <a:r>
              <a:rPr b="1">
                <a:solidFill>
                  <a:srgbClr val="FF0000"/>
                </a:solidFill>
              </a:rPr>
              <a:t>国晟科技</a:t>
            </a:r>
            <a:endParaRPr lang="en-US" altLang="zh-CN" b="1">
              <a:solidFill>
                <a:srgbClr val="FF0000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6135" y="1578610"/>
            <a:ext cx="5184775" cy="447103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宁波桑田路</a:t>
            </a:r>
            <a:endParaRPr dirty="0"/>
          </a:p>
        </p:txBody>
      </p:sp>
      <p:sp>
        <p:nvSpPr>
          <p:cNvPr id="9" name="文本占位符 5"/>
          <p:cNvSpPr/>
          <p:nvPr>
            <p:custDataLst>
              <p:tags r:id="rId1"/>
            </p:custDataLst>
          </p:nvPr>
        </p:nvSpPr>
        <p:spPr>
          <a:xfrm>
            <a:off x="982345" y="5918200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</a:t>
            </a:r>
            <a:r>
              <a:rPr lang="zh-CN" altLang="en-US" b="1">
                <a:solidFill>
                  <a:srgbClr val="FF0000"/>
                </a:solidFill>
              </a:rPr>
              <a:t>来伊份</a:t>
            </a:r>
            <a:endParaRPr lang="en-US" altLang="zh-CN" b="1">
              <a:solidFill>
                <a:srgbClr val="FF0000"/>
              </a:solidFill>
            </a:endParaRPr>
          </a:p>
        </p:txBody>
      </p:sp>
      <p:sp>
        <p:nvSpPr>
          <p:cNvPr id="6" name="文本占位符 5"/>
          <p:cNvSpPr/>
          <p:nvPr>
            <p:custDataLst>
              <p:tags r:id="rId2"/>
            </p:custDataLst>
          </p:nvPr>
        </p:nvSpPr>
        <p:spPr>
          <a:xfrm>
            <a:off x="6410960" y="5918200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</a:t>
            </a:r>
            <a:r>
              <a:rPr lang="zh-CN" altLang="en-US" b="1">
                <a:solidFill>
                  <a:srgbClr val="FF0000"/>
                </a:solidFill>
              </a:rPr>
              <a:t>神剑股份</a:t>
            </a:r>
            <a:endParaRPr lang="en-US" altLang="zh-CN" b="1">
              <a:solidFill>
                <a:srgbClr val="FF0000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4585" y="1578610"/>
            <a:ext cx="4971415" cy="414591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2840" y="1578610"/>
            <a:ext cx="5067300" cy="414528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 descr="ppt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2491740" y="3173730"/>
            <a:ext cx="7313930" cy="20472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20000"/>
              </a:lnSpc>
            </a:pPr>
            <a:r>
              <a:rPr lang="zh-CN" altLang="en-US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</a:rPr>
              <a:t>我司所有工作人员均不允许推荐股票、不允许承诺收益、不允许代客理财、不允许合作分成、不允许私下收款，如您发现有任何违规行为，请立即拨打400-9088-988向我们举报！</a:t>
            </a:r>
            <a:endParaRPr lang="zh-CN" altLang="en-US">
              <a:solidFill>
                <a:schemeClr val="bg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  <a:p>
            <a:pPr>
              <a:lnSpc>
                <a:spcPct val="120000"/>
              </a:lnSpc>
            </a:pPr>
            <a:endParaRPr lang="zh-CN" altLang="en-US" sz="1000">
              <a:solidFill>
                <a:schemeClr val="bg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accent6">
                    <a:lumMod val="40000"/>
                    <a:lumOff val="6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</a:rPr>
              <a:t>风险提示：所有信息及观点均来源于公开信息及经传软件信号显示，仅供参考，不构成最终投资依据，软件作为辅助参考工具，无法承诺收益，投资者应正视市场风险，自主作出投资决策并自行承担投资风险。投资有风险，入市须谨慎！</a:t>
            </a:r>
            <a:endParaRPr lang="zh-CN" altLang="en-US" sz="1400">
              <a:solidFill>
                <a:schemeClr val="accent6">
                  <a:lumMod val="40000"/>
                  <a:lumOff val="60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</p:txBody>
      </p:sp>
      <p:pic>
        <p:nvPicPr>
          <p:cNvPr id="6" name="图片 5" descr="C:\Users\Administrator\Desktop\图片1.png图片1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rcRect/>
          <a:stretch>
            <a:fillRect/>
          </a:stretch>
        </p:blipFill>
        <p:spPr>
          <a:xfrm>
            <a:off x="5341620" y="1087120"/>
            <a:ext cx="1492885" cy="342900"/>
          </a:xfrm>
          <a:prstGeom prst="rect">
            <a:avLst/>
          </a:prstGeom>
        </p:spPr>
      </p:pic>
      <p:sp>
        <p:nvSpPr>
          <p:cNvPr id="7" name="文本框 6"/>
          <p:cNvSpPr txBox="1"/>
          <p:nvPr>
            <p:custDataLst>
              <p:tags r:id="rId5"/>
            </p:custDataLst>
          </p:nvPr>
        </p:nvSpPr>
        <p:spPr>
          <a:xfrm>
            <a:off x="1542415" y="1631315"/>
            <a:ext cx="929005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90000"/>
              </a:lnSpc>
            </a:pPr>
            <a:r>
              <a:rPr lang="zh-CN" altLang="en-US" sz="8000" kern="700">
                <a:gradFill>
                  <a:gsLst>
                    <a:gs pos="30000">
                      <a:srgbClr val="FFFAEB"/>
                    </a:gs>
                    <a:gs pos="100000">
                      <a:schemeClr val="accent4">
                        <a:lumMod val="40000"/>
                        <a:lumOff val="60000"/>
                      </a:schemeClr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srgbClr val="C20006">
                      <a:alpha val="40000"/>
                    </a:srgbClr>
                  </a:outerShdw>
                </a:effectLst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让投资遇见美好</a:t>
            </a:r>
            <a:r>
              <a:rPr lang="en-US" altLang="zh-CN" sz="7200" kern="7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 </a:t>
            </a:r>
            <a:endParaRPr lang="zh-CN" altLang="en-US" sz="7200" kern="70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2524760" y="2811145"/>
            <a:ext cx="7218680" cy="0"/>
          </a:xfrm>
          <a:prstGeom prst="line">
            <a:avLst/>
          </a:prstGeom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6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10168,&quot;width&quot;:18489}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DIAGRAM_VIRTUALLY_FRAME" val="{&quot;height&quot;:54.96551181102363,&quot;left&quot;:394.2091338582677,&quot;top&quot;:336.1789763779528,&quot;width&quot;:350.84125984251966}"/>
</p:tagLst>
</file>

<file path=ppt/tags/tag13.xml><?xml version="1.0" encoding="utf-8"?>
<p:tagLst xmlns:p="http://schemas.openxmlformats.org/presentationml/2006/main">
  <p:tag name="KSO_WM_BEAUTIFY_FLAG" val=""/>
  <p:tag name="KSO_WM_DIAGRAM_VIRTUALLY_FRAME" val="{&quot;height&quot;:54.96551181102363,&quot;left&quot;:394.2091338582677,&quot;top&quot;:336.1789763779528,&quot;width&quot;:350.84125984251966}"/>
</p:tagLst>
</file>

<file path=ppt/tags/tag14.xml><?xml version="1.0" encoding="utf-8"?>
<p:tagLst xmlns:p="http://schemas.openxmlformats.org/presentationml/2006/main">
  <p:tag name="KSO_WM_BEAUTIFY_FLAG" val=""/>
  <p:tag name="KSO_WM_DIAGRAM_VIRTUALLY_FRAME" val="{&quot;height&quot;:54.96551181102363,&quot;left&quot;:394.2091338582677,&quot;top&quot;:336.1789763779528,&quot;width&quot;:350.84125984251966}"/>
</p:tagLst>
</file>

<file path=ppt/tags/tag15.xml><?xml version="1.0" encoding="utf-8"?>
<p:tagLst xmlns:p="http://schemas.openxmlformats.org/presentationml/2006/main">
  <p:tag name="KSO_WM_BEAUTIFY_FLAG" val=""/>
  <p:tag name="KSO_WM_DIAGRAM_VIRTUALLY_FRAME" val="{&quot;height&quot;:54.96551181102363,&quot;left&quot;:394.2091338582677,&quot;top&quot;:336.1789763779528,&quot;width&quot;:350.84125984251966}"/>
</p:tagLst>
</file>

<file path=ppt/tags/tag16.xml><?xml version="1.0" encoding="utf-8"?>
<p:tagLst xmlns:p="http://schemas.openxmlformats.org/presentationml/2006/main">
  <p:tag name="KSO_WM_BEAUTIFY_FLAG" val=""/>
  <p:tag name="KSO_WM_DIAGRAM_VIRTUALLY_FRAME" val="{&quot;height&quot;:54.96551181102363,&quot;left&quot;:394.2091338582677,&quot;top&quot;:336.1789763779528,&quot;width&quot;:350.84125984251966}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  <p:tag name="KSO_WM_DIAGRAM_VIRTUALLY_FRAME" val="{&quot;height&quot;:54.96551181102363,&quot;left&quot;:394.2091338582677,&quot;top&quot;:336.1789763779528,&quot;width&quot;:350.84125984251966}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  <p:tag name="KSO_WM_DIAGRAM_VIRTUALLY_FRAME" val="{&quot;height&quot;:54.96551181102363,&quot;left&quot;:394.2091338582677,&quot;top&quot;:336.1789763779528,&quot;width&quot;:350.84125984251966}"/>
</p:tagLst>
</file>

<file path=ppt/tags/tag21.xml><?xml version="1.0" encoding="utf-8"?>
<p:tagLst xmlns:p="http://schemas.openxmlformats.org/presentationml/2006/main">
  <p:tag name="KSO_WM_BEAUTIFY_FLAG" val=""/>
  <p:tag name="KSO_WM_DIAGRAM_VIRTUALLY_FRAME" val="{&quot;height&quot;:54.96551181102363,&quot;left&quot;:394.2091338582677,&quot;top&quot;:336.1789763779528,&quot;width&quot;:350.84125984251966}"/>
</p:tagLst>
</file>

<file path=ppt/tags/tag22.xml><?xml version="1.0" encoding="utf-8"?>
<p:tagLst xmlns:p="http://schemas.openxmlformats.org/presentationml/2006/main">
  <p:tag name="KSO_WM_BEAUTIFY_FLAG" val=""/>
  <p:tag name="KSO_WM_DIAGRAM_VIRTUALLY_FRAME" val="{&quot;height&quot;:54.96551181102363,&quot;left&quot;:394.2091338582677,&quot;top&quot;:336.1789763779528,&quot;width&quot;:350.84125984251966}"/>
</p:tagLst>
</file>

<file path=ppt/tags/tag23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24.xml><?xml version="1.0" encoding="utf-8"?>
<p:tagLst xmlns:p="http://schemas.openxmlformats.org/presentationml/2006/main">
  <p:tag name="KSO_WM_DIAGRAM_VIRTUALLY_FRAME" val="{&quot;height&quot;:386.45,&quot;left&quot;:68.05,&quot;top&quot;:121.25,&quot;width&quot;:821.95}"/>
</p:tagLst>
</file>

<file path=ppt/tags/tag25.xml><?xml version="1.0" encoding="utf-8"?>
<p:tagLst xmlns:p="http://schemas.openxmlformats.org/presentationml/2006/main">
  <p:tag name="KSO_WM_DIAGRAM_VIRTUALLY_FRAME" val="{&quot;height&quot;:386.45,&quot;left&quot;:68.05,&quot;top&quot;:121.25,&quot;width&quot;:821.95}"/>
</p:tagLst>
</file>

<file path=ppt/tags/tag26.xml><?xml version="1.0" encoding="utf-8"?>
<p:tagLst xmlns:p="http://schemas.openxmlformats.org/presentationml/2006/main">
  <p:tag name="KSO_WM_DIAGRAM_VIRTUALLY_FRAME" val="{&quot;height&quot;:386.45,&quot;left&quot;:68.05,&quot;top&quot;:121.25,&quot;width&quot;:821.95}"/>
</p:tagLst>
</file>

<file path=ppt/tags/tag27.xml><?xml version="1.0" encoding="utf-8"?>
<p:tagLst xmlns:p="http://schemas.openxmlformats.org/presentationml/2006/main">
  <p:tag name="KSO_WM_DIAGRAM_VIRTUALLY_FRAME" val="{&quot;height&quot;:386.45,&quot;left&quot;:68.05,&quot;top&quot;:121.25,&quot;width&quot;:821.95}"/>
</p:tagLst>
</file>

<file path=ppt/tags/tag28.xml><?xml version="1.0" encoding="utf-8"?>
<p:tagLst xmlns:p="http://schemas.openxmlformats.org/presentationml/2006/main">
  <p:tag name="KSO_WM_DIAGRAM_VIRTUALLY_FRAME" val="{&quot;height&quot;:386.45,&quot;left&quot;:68.8,&quot;top&quot;:121.25,&quot;width&quot;:821.2}"/>
</p:tagLst>
</file>

<file path=ppt/tags/tag29.xml><?xml version="1.0" encoding="utf-8"?>
<p:tagLst xmlns:p="http://schemas.openxmlformats.org/presentationml/2006/main">
  <p:tag name="KSO_WM_DIAGRAM_VIRTUALLY_FRAME" val="{&quot;height&quot;:345.55,&quot;left&quot;:70.25,&quot;top&quot;:147.25,&quot;width&quot;:817.6}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DIAGRAM_VIRTUALLY_FRAME" val="{&quot;height&quot;:345.55,&quot;left&quot;:70.25,&quot;top&quot;:147.25,&quot;width&quot;:817.6}"/>
</p:tagLst>
</file>

<file path=ppt/tags/tag31.xml><?xml version="1.0" encoding="utf-8"?>
<p:tagLst xmlns:p="http://schemas.openxmlformats.org/presentationml/2006/main">
  <p:tag name="KSO_WM_BEAUTIFY_FLAG" val=""/>
</p:tagLst>
</file>

<file path=ppt/tags/tag32.xml><?xml version="1.0" encoding="utf-8"?>
<p:tagLst xmlns:p="http://schemas.openxmlformats.org/presentationml/2006/main">
  <p:tag name="KSO_WM_BEAUTIFY_FLAG" val=""/>
</p:tagLst>
</file>

<file path=ppt/tags/tag33.xml><?xml version="1.0" encoding="utf-8"?>
<p:tagLst xmlns:p="http://schemas.openxmlformats.org/presentationml/2006/main">
  <p:tag name="KSO_WM_BEAUTIFY_FLAG" val=""/>
</p:tagLst>
</file>

<file path=ppt/tags/tag3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35.xml><?xml version="1.0" encoding="utf-8"?>
<p:tagLst xmlns:p="http://schemas.openxmlformats.org/presentationml/2006/main">
  <p:tag name="KSO_DOCER_TEMPLATE_OPEN_ONCE_MARK" val="1"/>
  <p:tag name="COMMONDATA" val="eyJoZGlkIjoiY2VjMWU5MTk5OGQyZDRjNDI5M2FkMjMzMDk5YzdjNmIifQ=="/>
  <p:tag name="commondata" val="eyJoZGlkIjoiMWQzNzk0NzIxMmRmN2I0NTcxNTczN2Y2ODJlMTE3YjEifQ==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C00000">
            <a:alpha val="80000"/>
          </a:srgbClr>
        </a:solidFill>
        <a:ln w="12700" cap="flat" cmpd="sng" algn="ctr">
          <a:noFill/>
          <a:prstDash val="solid"/>
          <a:miter lim="800000"/>
        </a:ln>
      </a:spPr>
      <a:bodyPr rtlCol="0" anchor="ctr"/>
      <a:lstStyle>
        <a:defPPr marL="0" marR="0" indent="0" algn="ctr" defTabSz="91440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600" b="0" i="0" u="none" strike="noStrike" kern="0" cap="none" spc="0" normalizeH="0" baseline="0" noProof="0">
            <a:ln>
              <a:noFill/>
            </a:ln>
            <a:solidFill>
              <a:srgbClr val="FFFFFF"/>
            </a:solidFill>
            <a:effectLst/>
            <a:uLnTx/>
            <a:uFillTx/>
            <a:latin typeface="Arial" panose="020B0604020202020204"/>
            <a:ea typeface="微软雅黑" panose="020B0503020204020204" charset="-122"/>
            <a:cs typeface="+mn-cs"/>
          </a:defRPr>
        </a:defPPr>
      </a:lstStyle>
    </a:spDef>
    <a:lnDef>
      <a:spPr>
        <a:ln w="12700">
          <a:gradFill flip="none" rotWithShape="1">
            <a:gsLst>
              <a:gs pos="0">
                <a:srgbClr val="F53F44"/>
              </a:gs>
              <a:gs pos="100000">
                <a:srgbClr val="00B0F0"/>
              </a:gs>
            </a:gsLst>
            <a:lin ang="0" scaled="1"/>
            <a:tileRect/>
          </a:gradFill>
          <a:tailEnd type="triangle"/>
        </a:ln>
      </a:spPr>
      <a:bodyPr/>
      <a:lstStyle/>
      <a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just">
          <a:lnSpc>
            <a:spcPct val="130000"/>
          </a:lnSpc>
          <a:spcBef>
            <a:spcPts val="500"/>
          </a:spcBef>
          <a:defRPr spc="150" dirty="0">
            <a:solidFill>
              <a:schemeClr val="tx1">
                <a:lumMod val="85000"/>
                <a:lumOff val="15000"/>
              </a:schemeClr>
            </a:solidFill>
            <a:latin typeface="思源黑体 CN Normal" panose="020B0400000000000000" pitchFamily="34" charset="-122"/>
            <a:ea typeface="思源黑体 CN Normal" panose="020B0400000000000000" pitchFamily="34" charset="-122"/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368</Words>
  <Application>WPS 演示</Application>
  <PresentationFormat>宽屏</PresentationFormat>
  <Paragraphs>56</Paragraphs>
  <Slides>9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21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31" baseType="lpstr">
      <vt:lpstr>Arial</vt:lpstr>
      <vt:lpstr>宋体</vt:lpstr>
      <vt:lpstr>Wingdings</vt:lpstr>
      <vt:lpstr>Arial</vt:lpstr>
      <vt:lpstr>微软雅黑</vt:lpstr>
      <vt:lpstr>思源黑体 CN Normal</vt:lpstr>
      <vt:lpstr>黑体</vt:lpstr>
      <vt:lpstr>Wingdings</vt:lpstr>
      <vt:lpstr>Roboto</vt:lpstr>
      <vt:lpstr>汉仪旗黑-55简</vt:lpstr>
      <vt:lpstr>思源黑体 CN Medium</vt:lpstr>
      <vt:lpstr>Noto Sans S Chinese Bold</vt:lpstr>
      <vt:lpstr>思源黑体 CN Regular</vt:lpstr>
      <vt:lpstr>Noto Sans S Chinese Medium</vt:lpstr>
      <vt:lpstr>阿里巴巴和七个小矮人</vt:lpstr>
      <vt:lpstr>思源黑体 CN Heavy</vt:lpstr>
      <vt:lpstr>思源黑体 CN Light</vt:lpstr>
      <vt:lpstr>思源黑体 CN Bold</vt:lpstr>
      <vt:lpstr>Arial Unicode MS</vt:lpstr>
      <vt:lpstr>等线</vt:lpstr>
      <vt:lpstr>Times New Roman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A陈小渊</cp:lastModifiedBy>
  <cp:revision>1394</cp:revision>
  <dcterms:created xsi:type="dcterms:W3CDTF">2019-06-19T02:08:00Z</dcterms:created>
  <dcterms:modified xsi:type="dcterms:W3CDTF">2025-10-21T09:08:09Z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2052-12.1.0.22529</vt:lpwstr>
  </property>
  <property fmtid="{D5CDD505-2E9C-101B-9397-08002B2CF9AE}" pid="3" name="ICV">
    <vt:lpwstr>9FF930C1F0BD4F94985F955815AE3476_13</vt:lpwstr>
  </property>
</Properties>
</file>