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7"/>
  </p:handoutMasterIdLst>
  <p:sldIdLst>
    <p:sldId id="868" r:id="rId3"/>
    <p:sldId id="877" r:id="rId5"/>
    <p:sldId id="869" r:id="rId6"/>
    <p:sldId id="1053" r:id="rId7"/>
    <p:sldId id="1183" r:id="rId8"/>
    <p:sldId id="878" r:id="rId9"/>
    <p:sldId id="1131" r:id="rId10"/>
    <p:sldId id="1190" r:id="rId11"/>
    <p:sldId id="1132" r:id="rId12"/>
    <p:sldId id="1170" r:id="rId13"/>
    <p:sldId id="1184" r:id="rId14"/>
    <p:sldId id="1191" r:id="rId15"/>
    <p:sldId id="734" r:id="rId16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869"/>
            <p14:sldId id="1053"/>
            <p14:sldId id="1183"/>
          </p14:sldIdLst>
        </p14:section>
        <p14:section name="市场节奏" id="{D8B0A2C5-1F55-4F56-9B21-CF550DA541C3}">
          <p14:sldIdLst>
            <p14:sldId id="878"/>
            <p14:sldId id="1131"/>
            <p14:sldId id="1190"/>
            <p14:sldId id="1132"/>
            <p14:sldId id="1170"/>
            <p14:sldId id="1184"/>
            <p14:sldId id="1191"/>
          </p14:sldIdLst>
        </p14:section>
        <p14:section name="无标题节" id="{5F52EC0A-C796-4C5F-8D81-8C50DD54411E}">
          <p14:sldIdLst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6992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92"/>
        <p:guide pos="71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13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震荡区间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轮动加速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20cm</a:t>
            </a:r>
            <a:r>
              <a:rPr dirty="0"/>
              <a:t>首板战法</a:t>
            </a:r>
            <a:endParaRPr dirty="0"/>
          </a:p>
        </p:txBody>
      </p:sp>
      <p:sp>
        <p:nvSpPr>
          <p:cNvPr id="5" name="文本占位符 4"/>
          <p:cNvSpPr/>
          <p:nvPr>
            <p:ph type="body" sz="quarter" idx="1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7070" y="1720215"/>
            <a:ext cx="8277860" cy="44538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20cm</a:t>
            </a:r>
            <a:r>
              <a:rPr dirty="0"/>
              <a:t>首板战法</a:t>
            </a:r>
            <a:endParaRPr dirty="0"/>
          </a:p>
        </p:txBody>
      </p:sp>
      <p:sp>
        <p:nvSpPr>
          <p:cNvPr id="7" name="文本框 6"/>
          <p:cNvSpPr txBox="1"/>
          <p:nvPr/>
        </p:nvSpPr>
        <p:spPr>
          <a:xfrm>
            <a:off x="1386205" y="1820545"/>
            <a:ext cx="9641840" cy="33743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</a:t>
            </a:r>
            <a:r>
              <a:rPr 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20cm低位首板资金流战法</a:t>
            </a:r>
            <a:endParaRPr lang="zh-CN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1.观察个股位置处于近期低位且成交金额满足20个亿之内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2.观察超级单净额需满足超过1个亿，符合条件可以打回封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3.第二天如果竞价低开可以选择卖掉一部分，另外一部分等冲高卖 出。如果高开可以多持股，等分时脉冲时候卖出，尽可能扩大利润。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4.如果碰到成交金额超过20个亿的个股低位20cm，需要满足超级单超过2个亿。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20cm</a:t>
            </a:r>
            <a:r>
              <a:rPr dirty="0"/>
              <a:t>首板战法</a:t>
            </a:r>
            <a:endParaRPr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2600" y="1647190"/>
            <a:ext cx="8940165" cy="4342130"/>
          </a:xfrm>
          <a:prstGeom prst="rect">
            <a:avLst/>
          </a:prstGeom>
        </p:spPr>
      </p:pic>
      <p:sp>
        <p:nvSpPr>
          <p:cNvPr id="6" name="文本占位符 5"/>
          <p:cNvSpPr/>
          <p:nvPr/>
        </p:nvSpPr>
        <p:spPr>
          <a:xfrm>
            <a:off x="3295015" y="6009640"/>
            <a:ext cx="5222240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>
                <a:solidFill>
                  <a:srgbClr val="FF0000"/>
                </a:solidFill>
              </a:rPr>
              <a:t>方新侠，消闲派买入天海防务</a:t>
            </a:r>
            <a:endParaRPr lang="zh-CN" altLang="en-US" b="1">
              <a:solidFill>
                <a:srgbClr val="FF0000"/>
              </a:solidFill>
            </a:endParaRPr>
          </a:p>
          <a:p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盘面板块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  <a:endParaRPr lang="zh-CN" altLang="en-US"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1731645" y="5711825"/>
            <a:ext cx="8982075" cy="544195"/>
          </a:xfrm>
        </p:spPr>
        <p:txBody>
          <a:bodyPr/>
          <a:p>
            <a:r>
              <a:rPr lang="zh-CN" altLang="en-US" b="1">
                <a:solidFill>
                  <a:srgbClr val="FF0000"/>
                </a:solidFill>
              </a:rPr>
              <a:t>大盘日线级别为</a:t>
            </a:r>
            <a:r>
              <a:rPr lang="en-US" altLang="zh-CN" b="1">
                <a:solidFill>
                  <a:srgbClr val="FF0000"/>
                </a:solidFill>
              </a:rPr>
              <a:t>B</a:t>
            </a:r>
            <a:r>
              <a:rPr b="1">
                <a:solidFill>
                  <a:srgbClr val="FF0000"/>
                </a:solidFill>
              </a:rPr>
              <a:t>点</a:t>
            </a:r>
            <a:r>
              <a:rPr lang="zh-CN" altLang="en-US" b="1">
                <a:solidFill>
                  <a:srgbClr val="FF0000"/>
                </a:solidFill>
              </a:rPr>
              <a:t>，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b="1">
                <a:solidFill>
                  <a:srgbClr val="FF0000"/>
                </a:solidFill>
              </a:rPr>
              <a:t>分钟级别为</a:t>
            </a:r>
            <a:r>
              <a:rPr lang="en-US" altLang="zh-CN" b="1">
                <a:solidFill>
                  <a:srgbClr val="FF0000"/>
                </a:solidFill>
              </a:rPr>
              <a:t>B</a:t>
            </a:r>
            <a:r>
              <a:rPr b="1">
                <a:solidFill>
                  <a:srgbClr val="FF0000"/>
                </a:solidFill>
              </a:rPr>
              <a:t>点，仓位</a:t>
            </a:r>
            <a:r>
              <a:rPr lang="en-US" altLang="zh-CN" b="1">
                <a:solidFill>
                  <a:srgbClr val="FF0000"/>
                </a:solidFill>
              </a:rPr>
              <a:t>7</a:t>
            </a:r>
            <a:r>
              <a:rPr b="1">
                <a:solidFill>
                  <a:srgbClr val="FF0000"/>
                </a:solidFill>
              </a:rPr>
              <a:t>成</a:t>
            </a:r>
            <a:r>
              <a:rPr lang="en-US" altLang="zh-CN" b="1">
                <a:solidFill>
                  <a:srgbClr val="FF0000"/>
                </a:solidFill>
              </a:rPr>
              <a:t>-</a:t>
            </a:r>
            <a:r>
              <a:rPr b="1">
                <a:solidFill>
                  <a:srgbClr val="FF0000"/>
                </a:solidFill>
              </a:rPr>
              <a:t>满仓，牛市继续二波中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占位符 3"/>
          <p:cNvPicPr>
            <a:picLocks noChangeAspect="1"/>
          </p:cNvPicPr>
          <p:nvPr>
            <p:ph type="pic" sz="quarter" idx="12"/>
          </p:nvPr>
        </p:nvPicPr>
        <p:blipFill>
          <a:blip r:embed="rId1"/>
          <a:stretch>
            <a:fillRect/>
          </a:stretch>
        </p:blipFill>
        <p:spPr>
          <a:xfrm>
            <a:off x="1334135" y="1695450"/>
            <a:ext cx="4258945" cy="40163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245" y="1685925"/>
            <a:ext cx="4463415" cy="40265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重要消息</a:t>
            </a:r>
            <a:endParaRPr lang="zh-CN" altLang="en-US" sz="1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0140" y="1637030"/>
            <a:ext cx="7025005" cy="46615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重要消息</a:t>
            </a:r>
            <a:endParaRPr lang="zh-CN" altLang="en-US" sz="1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8085" y="1656715"/>
            <a:ext cx="3512820" cy="4629785"/>
          </a:xfrm>
          <a:prstGeom prst="rect">
            <a:avLst/>
          </a:prstGeom>
        </p:spPr>
      </p:pic>
      <p:sp>
        <p:nvSpPr>
          <p:cNvPr id="6" name="文本占位符 5"/>
          <p:cNvSpPr/>
          <p:nvPr/>
        </p:nvSpPr>
        <p:spPr>
          <a:xfrm>
            <a:off x="5046345" y="1882140"/>
            <a:ext cx="5222240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>
                <a:solidFill>
                  <a:srgbClr val="FF0000"/>
                </a:solidFill>
              </a:rPr>
              <a:t>关联题材：氢能源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b="1">
                <a:solidFill>
                  <a:srgbClr val="FF0000"/>
                </a:solidFill>
              </a:rPr>
              <a:t>相关个股：南都电源</a:t>
            </a:r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b="1">
                <a:solidFill>
                  <a:srgbClr val="FF0000"/>
                </a:solidFill>
              </a:rPr>
              <a:t>隆基绿能</a:t>
            </a:r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b="1">
                <a:solidFill>
                  <a:srgbClr val="FF0000"/>
                </a:solidFill>
              </a:rPr>
              <a:t>天顺风能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100" y="2808605"/>
            <a:ext cx="3964305" cy="35458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选股方法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打板掘金</a:t>
            </a:r>
            <a:r>
              <a:rPr lang="en-US" altLang="zh-CN" dirty="0"/>
              <a:t>-</a:t>
            </a:r>
            <a:r>
              <a:rPr dirty="0"/>
              <a:t>竞价打板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8" name="图片占位符 7"/>
          <p:cNvPicPr>
            <a:picLocks noChangeAspect="1"/>
          </p:cNvPicPr>
          <p:nvPr>
            <p:ph type="pic" sz="quarter" idx="12"/>
          </p:nvPr>
        </p:nvPicPr>
        <p:blipFill>
          <a:blip r:embed="rId1"/>
          <a:stretch>
            <a:fillRect/>
          </a:stretch>
        </p:blipFill>
        <p:spPr>
          <a:xfrm>
            <a:off x="1743710" y="1682115"/>
            <a:ext cx="8898890" cy="46666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打板掘金</a:t>
            </a:r>
            <a:r>
              <a:rPr lang="en-US" altLang="zh-CN" dirty="0"/>
              <a:t>-</a:t>
            </a:r>
            <a:r>
              <a:rPr dirty="0"/>
              <a:t>竞价打板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/>
        <p:txBody>
          <a:bodyPr/>
          <a:p>
            <a:r>
              <a:rPr lang="en-US" altLang="zh-CN"/>
              <a:t>10.23</a:t>
            </a:r>
            <a:r>
              <a:t>日符合模式的个股</a:t>
            </a:r>
          </a:p>
        </p:txBody>
      </p:sp>
      <p:pic>
        <p:nvPicPr>
          <p:cNvPr id="4" name="图片占位符 3"/>
          <p:cNvPicPr>
            <a:picLocks noChangeAspect="1"/>
          </p:cNvPicPr>
          <p:nvPr>
            <p:ph type="pic" sz="quarter" idx="12"/>
          </p:nvPr>
        </p:nvPicPr>
        <p:blipFill>
          <a:blip r:embed="rId1"/>
          <a:stretch>
            <a:fillRect/>
          </a:stretch>
        </p:blipFill>
        <p:spPr>
          <a:xfrm>
            <a:off x="3947795" y="1826895"/>
            <a:ext cx="3835400" cy="37331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竞价狙击</a:t>
            </a:r>
            <a:endParaRPr lang="zh-CN" altLang="en-US" dirty="0"/>
          </a:p>
        </p:txBody>
      </p:sp>
      <p:sp>
        <p:nvSpPr>
          <p:cNvPr id="5" name="文本占位符 4"/>
          <p:cNvSpPr/>
          <p:nvPr>
            <p:ph type="body" sz="quarter" idx="1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4195" y="1808480"/>
            <a:ext cx="8698865" cy="461200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TI3MTg5YzNmNDNmOTNjOTE4OWRiYWIxZGRkZWJmMzU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404</Words>
  <Application>WPS 演示</Application>
  <PresentationFormat>宽屏</PresentationFormat>
  <Paragraphs>59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4" baseType="lpstr">
      <vt:lpstr>Arial</vt:lpstr>
      <vt:lpstr>宋体</vt:lpstr>
      <vt:lpstr>Wingdings</vt:lpstr>
      <vt:lpstr>Arial</vt:lpstr>
      <vt:lpstr>微软雅黑</vt:lpstr>
      <vt:lpstr>思源黑体 CN Normal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阿里巴巴和七个小矮人</vt:lpstr>
      <vt:lpstr>思源黑体 CN Heavy</vt:lpstr>
      <vt:lpstr>思源黑体 CN Light</vt:lpstr>
      <vt:lpstr>Arial Unicode MS</vt:lpstr>
      <vt:lpstr>等线</vt:lpstr>
      <vt:lpstr>Times New Roman</vt:lpstr>
      <vt:lpstr>黑体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大南山</cp:lastModifiedBy>
  <cp:revision>1300</cp:revision>
  <dcterms:created xsi:type="dcterms:W3CDTF">2019-06-19T02:08:00Z</dcterms:created>
  <dcterms:modified xsi:type="dcterms:W3CDTF">2024-10-24T00:57:34Z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6F506E7B9556471C9C3399D1B46C8698_13</vt:lpwstr>
  </property>
</Properties>
</file>