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391" r:id="rId6"/>
    <p:sldId id="4440" r:id="rId7"/>
    <p:sldId id="4442" r:id="rId8"/>
    <p:sldId id="4444" r:id="rId9"/>
    <p:sldId id="4269" r:id="rId10"/>
    <p:sldId id="4450" r:id="rId11"/>
    <p:sldId id="4449" r:id="rId12"/>
    <p:sldId id="4278" r:id="rId13"/>
    <p:sldId id="1341" r:id="rId14"/>
    <p:sldId id="4272" r:id="rId15"/>
    <p:sldId id="4270" r:id="rId16"/>
    <p:sldId id="4448" r:id="rId17"/>
    <p:sldId id="4241" r:id="rId18"/>
    <p:sldId id="270" r:id="rId19"/>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gs" Target="tags/tag22.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xml"/><Relationship Id="rId2" Type="http://schemas.openxmlformats.org/officeDocument/2006/relationships/image" Target="../media/image9.png"/><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0.png"/><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1.png"/><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9.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1.xml"/><Relationship Id="rId2" Type="http://schemas.openxmlformats.org/officeDocument/2006/relationships/image" Target="../media/image14.png"/><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市场稳中向上</a:t>
            </a:r>
            <a:endPar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90348"/>
            <a:ext cx="5094178" cy="1552132"/>
            <a:chOff x="7093" y="6622"/>
            <a:chExt cx="8109" cy="1978"/>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469"/>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22"/>
              <a:ext cx="5732" cy="1978"/>
            </a:xfrm>
            <a:prstGeom prst="rect">
              <a:avLst/>
            </a:prstGeom>
            <a:noFill/>
          </p:spPr>
          <p:txBody>
            <a:bodyPr wrap="square" rtlCol="0">
              <a:noAutofit/>
            </a:bodyPr>
            <a:lstStyle/>
            <a:p>
              <a:r>
                <a:rPr lang="zh-CN" altLang="en-US" b="1" dirty="0">
                  <a:solidFill>
                    <a:schemeClr val="bg1"/>
                  </a:solidFill>
                  <a:latin typeface="微软雅黑" panose="020B0503020204020204" charset="-122"/>
                  <a:ea typeface="微软雅黑" panose="020B0503020204020204" charset="-122"/>
                  <a:sym typeface="+mn-ea"/>
                </a:rPr>
                <a:t>投顾从业：</a:t>
              </a:r>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b="1" dirty="0">
                <a:solidFill>
                  <a:schemeClr val="bg1"/>
                </a:solidFill>
                <a:latin typeface="微软雅黑" panose="020B0503020204020204" charset="-122"/>
                <a:ea typeface="微软雅黑" panose="020B0503020204020204" charset="-122"/>
                <a:sym typeface="+mn-ea"/>
              </a:endParaRPr>
            </a:p>
            <a:p>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基金从业编号：</a:t>
              </a:r>
              <a:r>
                <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P1069558100002</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2025.09</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93090" y="802640"/>
            <a:ext cx="11099800" cy="53105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风口狙击</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752475" y="628650"/>
            <a:ext cx="10687050" cy="5600700"/>
          </a:xfrm>
          <a:prstGeom prst="rect">
            <a:avLst/>
          </a:prstGeom>
        </p:spPr>
      </p:pic>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525770" y="189865"/>
            <a:ext cx="3032760" cy="460375"/>
          </a:xfrm>
          <a:prstGeom prst="rect">
            <a:avLst/>
          </a:prstGeom>
          <a:noFill/>
        </p:spPr>
        <p:txBody>
          <a:bodyPr wrap="square" rtlCol="0">
            <a:spAutoFit/>
          </a:bodyPr>
          <a:lstStyle/>
          <a:p>
            <a:r>
              <a:rPr lang="zh-CN" altLang="en-US" sz="2400" dirty="0">
                <a:solidFill>
                  <a:schemeClr val="bg1"/>
                </a:solidFill>
              </a:rPr>
              <a:t>经传好课</a:t>
            </a:r>
            <a:endParaRPr lang="zh-CN" altLang="en-US" sz="2400" dirty="0">
              <a:solidFill>
                <a:schemeClr val="bg1"/>
              </a:solidFill>
            </a:endParaRPr>
          </a:p>
        </p:txBody>
      </p:sp>
      <p:pic>
        <p:nvPicPr>
          <p:cNvPr id="5" name="图片 4"/>
          <p:cNvPicPr>
            <a:picLocks noChangeAspect="1"/>
          </p:cNvPicPr>
          <p:nvPr/>
        </p:nvPicPr>
        <p:blipFill>
          <a:blip r:embed="rId1"/>
          <a:stretch>
            <a:fillRect/>
          </a:stretch>
        </p:blipFill>
        <p:spPr>
          <a:xfrm>
            <a:off x="546735" y="860425"/>
            <a:ext cx="11184255" cy="511746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0270" y="1332865"/>
            <a:ext cx="10290810" cy="2306955"/>
          </a:xfrm>
          <a:prstGeom prst="rect">
            <a:avLst/>
          </a:prstGeom>
          <a:noFill/>
        </p:spPr>
        <p:txBody>
          <a:bodyPr wrap="square" rtlCol="0">
            <a:spAutoFit/>
          </a:bodyPr>
          <a:lstStyle/>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5955" y="911225"/>
            <a:ext cx="11066780" cy="4636135"/>
          </a:xfrm>
          <a:prstGeom prst="rect">
            <a:avLst/>
          </a:prstGeom>
          <a:noFill/>
        </p:spPr>
        <p:txBody>
          <a:bodyPr wrap="square" rtlCol="0">
            <a:noAutofit/>
          </a:bodyPr>
          <a:lstStyle/>
          <a:p>
            <a:r>
              <a:rPr lang="en-US" altLang="zh-CN" sz="2000" dirty="0"/>
              <a:t>1</a:t>
            </a:r>
            <a:r>
              <a:rPr lang="zh-CN" altLang="en-US" sz="2000" dirty="0"/>
              <a:t>、锂电池：</a:t>
            </a:r>
            <a:endParaRPr lang="zh-CN" altLang="en-US" sz="2000" dirty="0"/>
          </a:p>
          <a:p>
            <a:r>
              <a:rPr lang="zh-CN" altLang="en-US" sz="2000" dirty="0"/>
              <a:t>近日，</a:t>
            </a:r>
            <a:r>
              <a:rPr lang="en-US" altLang="zh-CN" sz="2000" dirty="0"/>
              <a:t>2025</a:t>
            </a:r>
            <a:r>
              <a:rPr lang="zh-CN" altLang="en-US" sz="2000" dirty="0"/>
              <a:t>世界动力电池大会在四川省宜宾市举办。期间，工业和信息化部党组成员、副部长辛国斌表示，近年来中国动力电池产业实现了快速发展，关键核心技术、产业链生态、绿色低碳发展取得了重大突破。下一步，工信部将不断完善支持政策，加强各方协同，持续推动动力电池产业高质量发展。</a:t>
            </a:r>
            <a:endParaRPr lang="zh-CN" altLang="en-US" sz="2000" dirty="0"/>
          </a:p>
          <a:p>
            <a:endParaRPr lang="zh-CN" altLang="en-US" sz="2000" dirty="0"/>
          </a:p>
          <a:p>
            <a:endParaRPr lang="zh-CN" altLang="en-US" sz="2000" dirty="0"/>
          </a:p>
          <a:p>
            <a:r>
              <a:rPr lang="en-US" altLang="zh-CN" sz="2000" dirty="0"/>
              <a:t>2</a:t>
            </a:r>
            <a:r>
              <a:rPr lang="zh-CN" altLang="en-US" sz="2000" dirty="0"/>
              <a:t>、有机硅：</a:t>
            </a:r>
            <a:endParaRPr lang="zh-CN" altLang="en-US" sz="2000" dirty="0"/>
          </a:p>
          <a:p>
            <a:r>
              <a:rPr lang="zh-CN" altLang="en-US" sz="2000" dirty="0"/>
              <a:t>据媒体报道，有机硅</a:t>
            </a:r>
            <a:r>
              <a:rPr lang="en-US" altLang="zh-CN" sz="2000" dirty="0"/>
              <a:t>DMC</a:t>
            </a:r>
            <a:r>
              <a:rPr lang="zh-CN" altLang="en-US" sz="2000" dirty="0"/>
              <a:t>价格上涨，</a:t>
            </a:r>
            <a:r>
              <a:rPr lang="en-US" altLang="zh-CN" sz="2000" dirty="0"/>
              <a:t>“</a:t>
            </a:r>
            <a:r>
              <a:rPr lang="zh-CN" altLang="en-US" sz="2000" dirty="0"/>
              <a:t>反内卷</a:t>
            </a:r>
            <a:r>
              <a:rPr lang="en-US" altLang="zh-CN" sz="2000" dirty="0"/>
              <a:t>”</a:t>
            </a:r>
            <a:r>
              <a:rPr lang="zh-CN" altLang="en-US" sz="2000" dirty="0"/>
              <a:t>助力行业底部反转，各有机硅单体企业积极响应国家</a:t>
            </a:r>
            <a:r>
              <a:rPr lang="en-US" altLang="zh-CN" sz="2000" dirty="0"/>
              <a:t>“</a:t>
            </a:r>
            <a:r>
              <a:rPr lang="zh-CN" altLang="en-US" sz="2000" dirty="0"/>
              <a:t>反内卷</a:t>
            </a:r>
            <a:r>
              <a:rPr lang="en-US" altLang="zh-CN" sz="2000" dirty="0"/>
              <a:t>”</a:t>
            </a:r>
            <a:r>
              <a:rPr lang="zh-CN" altLang="en-US" sz="2000" dirty="0"/>
              <a:t>政策号召，协同涨价意识达成统一。据百川盈孚，</a:t>
            </a:r>
            <a:r>
              <a:rPr lang="en-US" altLang="zh-CN" sz="2000" dirty="0"/>
              <a:t>2025</a:t>
            </a:r>
            <a:r>
              <a:rPr lang="zh-CN" altLang="en-US" sz="2000" dirty="0"/>
              <a:t>年</a:t>
            </a:r>
            <a:r>
              <a:rPr lang="en-US" altLang="zh-CN" sz="2000" dirty="0"/>
              <a:t>11</a:t>
            </a:r>
            <a:r>
              <a:rPr lang="zh-CN" altLang="en-US" sz="2000" dirty="0"/>
              <a:t>月</a:t>
            </a:r>
            <a:r>
              <a:rPr lang="en-US" altLang="zh-CN" sz="2000" dirty="0"/>
              <a:t>13</a:t>
            </a:r>
            <a:r>
              <a:rPr lang="zh-CN" altLang="en-US" sz="2000" dirty="0"/>
              <a:t>日，有机硅</a:t>
            </a:r>
            <a:r>
              <a:rPr lang="en-US" altLang="zh-CN" sz="2000" dirty="0"/>
              <a:t>DMC</a:t>
            </a:r>
            <a:r>
              <a:rPr lang="zh-CN" altLang="en-US" sz="2000" dirty="0"/>
              <a:t>价格上涨至</a:t>
            </a:r>
            <a:r>
              <a:rPr lang="en-US" altLang="zh-CN" sz="2000" dirty="0"/>
              <a:t>12000-12500</a:t>
            </a:r>
            <a:r>
              <a:rPr lang="zh-CN" altLang="en-US" sz="2000" dirty="0"/>
              <a:t>元</a:t>
            </a:r>
            <a:r>
              <a:rPr lang="en-US" altLang="zh-CN" sz="2000" dirty="0"/>
              <a:t>/</a:t>
            </a:r>
            <a:r>
              <a:rPr lang="zh-CN" altLang="en-US" sz="2000" dirty="0"/>
              <a:t>吨，环比</a:t>
            </a:r>
            <a:r>
              <a:rPr lang="en-US" altLang="zh-CN" sz="2000" dirty="0"/>
              <a:t>12</a:t>
            </a:r>
            <a:r>
              <a:rPr lang="zh-CN" altLang="en-US" sz="2000" dirty="0"/>
              <a:t>日上涨</a:t>
            </a:r>
            <a:r>
              <a:rPr lang="en-US" altLang="zh-CN" sz="2000" dirty="0"/>
              <a:t>900-1400</a:t>
            </a:r>
            <a:r>
              <a:rPr lang="zh-CN" altLang="en-US" sz="2000" dirty="0"/>
              <a:t>元</a:t>
            </a:r>
            <a:r>
              <a:rPr lang="en-US" altLang="zh-CN" sz="2000" dirty="0"/>
              <a:t>/</a:t>
            </a:r>
            <a:r>
              <a:rPr lang="zh-CN" altLang="en-US" sz="2000" dirty="0"/>
              <a:t>吨。同时，行业还初步计划减产</a:t>
            </a:r>
            <a:r>
              <a:rPr lang="en-US" altLang="zh-CN" sz="2000" dirty="0"/>
              <a:t>30%</a:t>
            </a:r>
            <a:r>
              <a:rPr lang="zh-CN" altLang="en-US" sz="2000" dirty="0"/>
              <a:t>，下周进行进一步商议。</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7760" y="974725"/>
            <a:ext cx="10701655" cy="4636135"/>
          </a:xfrm>
          <a:prstGeom prst="rect">
            <a:avLst/>
          </a:prstGeom>
          <a:noFill/>
        </p:spPr>
        <p:txBody>
          <a:bodyPr wrap="square" rtlCol="0">
            <a:noAutofit/>
          </a:bodyPr>
          <a:lstStyle/>
          <a:p>
            <a:r>
              <a:rPr lang="en-US" altLang="zh-CN" sz="2000" dirty="0"/>
              <a:t>3</a:t>
            </a:r>
            <a:r>
              <a:rPr lang="zh-CN" altLang="en-US" sz="2000" dirty="0"/>
              <a:t>、有色：</a:t>
            </a:r>
            <a:endParaRPr lang="zh-CN" altLang="en-US" sz="2000" dirty="0"/>
          </a:p>
          <a:p>
            <a:endParaRPr lang="zh-CN" altLang="en-US" sz="2000" dirty="0"/>
          </a:p>
          <a:p>
            <a:r>
              <a:rPr lang="zh-CN" altLang="en-US" sz="2000" dirty="0"/>
              <a:t>中国有色金属工业协会会长葛红林在日前举办的第二十五届再生金属国际论坛及展览交易会上表示，我国再生有色金属产业持续快速发展，产量从</a:t>
            </a:r>
            <a:r>
              <a:rPr lang="en-US" altLang="zh-CN" sz="2000" dirty="0"/>
              <a:t>“</a:t>
            </a:r>
            <a:r>
              <a:rPr lang="zh-CN" altLang="en-US" sz="2000" dirty="0"/>
              <a:t>十三五</a:t>
            </a:r>
            <a:r>
              <a:rPr lang="en-US" altLang="zh-CN" sz="2000" dirty="0"/>
              <a:t>”</a:t>
            </a:r>
            <a:r>
              <a:rPr lang="zh-CN" altLang="en-US" sz="2000" dirty="0"/>
              <a:t>末的</a:t>
            </a:r>
            <a:r>
              <a:rPr lang="en-US" altLang="zh-CN" sz="2000" dirty="0"/>
              <a:t>1450</a:t>
            </a:r>
            <a:r>
              <a:rPr lang="zh-CN" altLang="en-US" sz="2000" dirty="0"/>
              <a:t>万吨，增长到</a:t>
            </a:r>
            <a:r>
              <a:rPr lang="en-US" altLang="zh-CN" sz="2000" dirty="0"/>
              <a:t>2024</a:t>
            </a:r>
            <a:r>
              <a:rPr lang="zh-CN" altLang="en-US" sz="2000" dirty="0"/>
              <a:t>年底的</a:t>
            </a:r>
            <a:r>
              <a:rPr lang="en-US" altLang="zh-CN" sz="2000" dirty="0"/>
              <a:t>1915</a:t>
            </a:r>
            <a:r>
              <a:rPr lang="zh-CN" altLang="en-US" sz="2000" dirty="0"/>
              <a:t>万吨，年均增速</a:t>
            </a:r>
            <a:r>
              <a:rPr lang="en-US" altLang="zh-CN" sz="2000" dirty="0"/>
              <a:t>7.2%</a:t>
            </a:r>
            <a:r>
              <a:rPr lang="zh-CN" altLang="en-US" sz="2000" dirty="0"/>
              <a:t>，预计</a:t>
            </a:r>
            <a:r>
              <a:rPr lang="en-US" altLang="zh-CN" sz="2000" dirty="0"/>
              <a:t>2025</a:t>
            </a:r>
            <a:r>
              <a:rPr lang="zh-CN" altLang="en-US" sz="2000" dirty="0"/>
              <a:t>年底将首次突破</a:t>
            </a:r>
            <a:r>
              <a:rPr lang="en-US" altLang="zh-CN" sz="2000" dirty="0"/>
              <a:t>2000</a:t>
            </a:r>
            <a:r>
              <a:rPr lang="zh-CN" altLang="en-US" sz="2000" dirty="0"/>
              <a:t>万吨。</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233170" y="812165"/>
            <a:ext cx="10055225" cy="5354955"/>
          </a:xfrm>
          <a:prstGeom prst="rect">
            <a:avLst/>
          </a:prstGeom>
        </p:spPr>
      </p:pic>
      <p:sp>
        <p:nvSpPr>
          <p:cNvPr id="4" name="文本框 3"/>
          <p:cNvSpPr txBox="1"/>
          <p:nvPr/>
        </p:nvSpPr>
        <p:spPr>
          <a:xfrm>
            <a:off x="4855845" y="86275"/>
            <a:ext cx="4064000" cy="521970"/>
          </a:xfrm>
          <a:prstGeom prst="rect">
            <a:avLst/>
          </a:prstGeom>
        </p:spPr>
        <p:txBody>
          <a:bodyPr>
            <a:spAutoFit/>
            <a:extLst>
              <a:ext uri="{4A0BC546-FE56-4ADE-93B0-CB8AF2F6F144}">
                <wpsdc:textFrameExt xmlns:wpsdc="http://www.wps.cn/officeDocument/2022/drawingmlCustomData" type="text"/>
              </a:ext>
            </a:extLst>
          </a:bodyPr>
          <a:p>
            <a:pPr algn="l"/>
            <a:r>
              <a:rPr lang="zh-CN" altLang="en-US" sz="2800">
                <a:solidFill>
                  <a:schemeClr val="bg1"/>
                </a:solidFill>
                <a:latin typeface="Arial" panose="020B0604020202020204" pitchFamily="34" charset="0"/>
                <a:ea typeface="微软雅黑" panose="020B0503020204020204" charset="-122"/>
              </a:rPr>
              <a:t>四堂风口小班课</a:t>
            </a:r>
            <a:endParaRPr lang="zh-CN" altLang="en-US" sz="2800">
              <a:solidFill>
                <a:schemeClr val="bg1"/>
              </a:solidFill>
              <a:latin typeface="Arial" panose="020B0604020202020204" pitchFamily="34" charset="0"/>
              <a:ea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855845" y="86275"/>
            <a:ext cx="4064000" cy="521970"/>
          </a:xfrm>
          <a:prstGeom prst="rect">
            <a:avLst/>
          </a:prstGeom>
        </p:spPr>
        <p:txBody>
          <a:bodyPr>
            <a:spAutoFit/>
            <a:extLst>
              <a:ext uri="{4A0BC546-FE56-4ADE-93B0-CB8AF2F6F144}">
                <wpsdc:textFrameExt xmlns:wpsdc="http://www.wps.cn/officeDocument/2022/drawingmlCustomData" type="text"/>
              </a:ext>
            </a:extLst>
          </a:bodyPr>
          <a:p>
            <a:pPr algn="l"/>
            <a:r>
              <a:rPr lang="zh-CN" altLang="en-US" sz="2800">
                <a:solidFill>
                  <a:schemeClr val="bg1"/>
                </a:solidFill>
                <a:latin typeface="Arial" panose="020B0604020202020204" pitchFamily="34" charset="0"/>
                <a:ea typeface="微软雅黑" panose="020B0503020204020204" charset="-122"/>
              </a:rPr>
              <a:t>四堂风口小班课</a:t>
            </a:r>
            <a:endParaRPr lang="zh-CN" altLang="en-US" sz="28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nvPicPr>
        <p:blipFill>
          <a:blip r:embed="rId1"/>
          <a:stretch>
            <a:fillRect/>
          </a:stretch>
        </p:blipFill>
        <p:spPr>
          <a:xfrm>
            <a:off x="510540" y="999490"/>
            <a:ext cx="10915015" cy="50196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073015" y="180975"/>
            <a:ext cx="3485515" cy="469265"/>
          </a:xfrm>
          <a:prstGeom prst="rect">
            <a:avLst/>
          </a:prstGeom>
          <a:noFill/>
        </p:spPr>
        <p:txBody>
          <a:bodyPr wrap="square" rtlCol="0">
            <a:noAutofit/>
          </a:bodyPr>
          <a:lstStyle/>
          <a:p>
            <a:r>
              <a:rPr lang="zh-CN" sz="2400" dirty="0">
                <a:solidFill>
                  <a:schemeClr val="bg1"/>
                </a:solidFill>
              </a:rPr>
              <a:t>市场的情绪周期</a:t>
            </a:r>
            <a:endParaRPr lang="zh-CN" sz="2400" dirty="0">
              <a:solidFill>
                <a:schemeClr val="bg1"/>
              </a:solidFill>
            </a:endParaRPr>
          </a:p>
        </p:txBody>
      </p:sp>
      <p:pic>
        <p:nvPicPr>
          <p:cNvPr id="4" name="图片 3"/>
          <p:cNvPicPr>
            <a:picLocks noChangeAspect="1"/>
          </p:cNvPicPr>
          <p:nvPr/>
        </p:nvPicPr>
        <p:blipFill>
          <a:blip r:embed="rId1"/>
          <a:stretch>
            <a:fillRect/>
          </a:stretch>
        </p:blipFill>
        <p:spPr>
          <a:xfrm>
            <a:off x="381000" y="1647825"/>
            <a:ext cx="11430000" cy="3562350"/>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wm#"/>
  <p:tag name="KSO_WM_TEMPLATE_CATEGORY" val="custom"/>
  <p:tag name="KSO_WM_TEMPLATE_INDEX" val="20205081"/>
</p:tagLst>
</file>

<file path=ppt/tags/tag22.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1208</Words>
  <Application>WPS 演示</Application>
  <PresentationFormat>宽屏</PresentationFormat>
  <Paragraphs>95</Paragraphs>
  <Slides>16</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16</vt:i4>
      </vt:variant>
    </vt:vector>
  </HeadingPairs>
  <TitlesOfParts>
    <vt:vector size="29" baseType="lpstr">
      <vt:lpstr>Arial</vt:lpstr>
      <vt:lpstr>宋体</vt:lpstr>
      <vt:lpstr>Wingdings</vt:lpstr>
      <vt:lpstr>思源黑体 CN Medium</vt:lpstr>
      <vt:lpstr>黑体</vt:lpstr>
      <vt:lpstr>思源黑体 CN Heavy</vt:lpstr>
      <vt:lpstr>思源黑体 CN Bold</vt:lpstr>
      <vt:lpstr>微软雅黑</vt:lpstr>
      <vt:lpstr>思源黑体 CN Normal</vt:lpstr>
      <vt:lpstr>Calibri</vt:lpstr>
      <vt:lpstr>Arial Unicode MS</vt:lpstr>
      <vt:lpstr>等线</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322</cp:revision>
  <dcterms:created xsi:type="dcterms:W3CDTF">2024-06-11T06:30:00Z</dcterms:created>
  <dcterms:modified xsi:type="dcterms:W3CDTF">2025-11-14T00:55:44Z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2052-12.1.0.23542</vt:lpwstr>
  </property>
</Properties>
</file>