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4" r:id="rId9"/>
    <p:sldId id="4269" r:id="rId10"/>
    <p:sldId id="4450" r:id="rId11"/>
    <p:sldId id="4449" r:id="rId12"/>
    <p:sldId id="4278" r:id="rId13"/>
    <p:sldId id="1341" r:id="rId14"/>
    <p:sldId id="4272" r:id="rId15"/>
    <p:sldId id="4270" r:id="rId16"/>
    <p:sldId id="4448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9.png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13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市场稳中向上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628650"/>
            <a:ext cx="10687050" cy="56007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、券商：</a:t>
            </a:r>
            <a:endParaRPr lang="zh-CN" altLang="en-US" sz="2000" dirty="0"/>
          </a:p>
          <a:p>
            <a:r>
              <a:rPr lang="zh-CN" altLang="en-US" sz="2000" dirty="0"/>
              <a:t>中金公司</a:t>
            </a:r>
            <a:r>
              <a:rPr lang="en-US" altLang="zh-CN" sz="2000" dirty="0"/>
              <a:t>11</a:t>
            </a:r>
            <a:r>
              <a:rPr lang="zh-CN" altLang="en-US" sz="2000" dirty="0"/>
              <a:t>月</a:t>
            </a:r>
            <a:r>
              <a:rPr lang="en-US" altLang="zh-CN" sz="2000" dirty="0"/>
              <a:t>19</a:t>
            </a:r>
            <a:r>
              <a:rPr lang="zh-CN" altLang="en-US" sz="2000" dirty="0"/>
              <a:t>日公告，公司与东兴证券、信达证券正在筹划由中金公司通过换股方式吸收合并东兴证券、信达证券。为保证公平信息披露，维护投资者利益，避免造成公司股价异常波动，公司</a:t>
            </a:r>
            <a:r>
              <a:rPr lang="en-US" altLang="zh-CN" sz="2000" dirty="0"/>
              <a:t>A</a:t>
            </a:r>
            <a:r>
              <a:rPr lang="zh-CN" altLang="en-US" sz="2000" dirty="0"/>
              <a:t>股股票将于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11</a:t>
            </a:r>
            <a:r>
              <a:rPr lang="zh-CN" altLang="en-US" sz="2000" dirty="0"/>
              <a:t>月</a:t>
            </a:r>
            <a:r>
              <a:rPr lang="en-US" altLang="zh-CN" sz="2000" dirty="0"/>
              <a:t>20</a:t>
            </a:r>
            <a:r>
              <a:rPr lang="zh-CN" altLang="en-US" sz="2000" dirty="0"/>
              <a:t>日开市时起停牌，预计停牌时间不超过</a:t>
            </a:r>
            <a:r>
              <a:rPr lang="en-US" altLang="zh-CN" sz="2000" dirty="0"/>
              <a:t>25</a:t>
            </a:r>
            <a:r>
              <a:rPr lang="zh-CN" altLang="en-US" sz="2000" dirty="0"/>
              <a:t>个交易日。本次重组有助于加快建设一流投资银行，支持金融市场改革与证券行业高质发展。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、英伟达产业链：</a:t>
            </a:r>
            <a:endParaRPr lang="zh-CN" altLang="en-US" sz="2000" dirty="0"/>
          </a:p>
          <a:p>
            <a:r>
              <a:rPr lang="zh-CN" altLang="en-US" sz="2000" dirty="0"/>
              <a:t>英伟达第三财季营收</a:t>
            </a:r>
            <a:r>
              <a:rPr lang="en-US" altLang="zh-CN" sz="2000" dirty="0"/>
              <a:t>570.1</a:t>
            </a:r>
            <a:r>
              <a:rPr lang="zh-CN" altLang="en-US" sz="2000" dirty="0"/>
              <a:t>亿美元，同比增长</a:t>
            </a:r>
            <a:r>
              <a:rPr lang="en-US" altLang="zh-CN" sz="2000" dirty="0"/>
              <a:t>62%</a:t>
            </a:r>
            <a:r>
              <a:rPr lang="zh-CN" altLang="en-US" sz="2000" dirty="0"/>
              <a:t>，市场预期</a:t>
            </a:r>
            <a:r>
              <a:rPr lang="en-US" altLang="zh-CN" sz="2000" dirty="0"/>
              <a:t>551.9</a:t>
            </a:r>
            <a:r>
              <a:rPr lang="zh-CN" altLang="en-US" sz="2000" dirty="0"/>
              <a:t>亿美元；预计第四财季营收约为</a:t>
            </a:r>
            <a:r>
              <a:rPr lang="en-US" altLang="zh-CN" sz="2000" dirty="0"/>
              <a:t>650</a:t>
            </a:r>
            <a:r>
              <a:rPr lang="zh-CN" altLang="en-US" sz="2000" dirty="0"/>
              <a:t>亿美元，市场预期</a:t>
            </a:r>
            <a:r>
              <a:rPr lang="en-US" altLang="zh-CN" sz="2000" dirty="0"/>
              <a:t>620</a:t>
            </a:r>
            <a:r>
              <a:rPr lang="zh-CN" altLang="en-US" sz="2000" dirty="0"/>
              <a:t>亿美元。英伟达第三财季数据中心营收为</a:t>
            </a:r>
            <a:r>
              <a:rPr lang="en-US" altLang="zh-CN" sz="2000" dirty="0"/>
              <a:t>512</a:t>
            </a:r>
            <a:r>
              <a:rPr lang="zh-CN" altLang="en-US" sz="2000" dirty="0"/>
              <a:t>亿美元，同比增长</a:t>
            </a:r>
            <a:r>
              <a:rPr lang="en-US" altLang="zh-CN" sz="2000" dirty="0"/>
              <a:t>66%</a:t>
            </a:r>
            <a:r>
              <a:rPr lang="zh-CN" altLang="en-US" sz="2000" dirty="0"/>
              <a:t>，市场预期为</a:t>
            </a:r>
            <a:r>
              <a:rPr lang="en-US" altLang="zh-CN" sz="2000" dirty="0"/>
              <a:t>493.4</a:t>
            </a:r>
            <a:r>
              <a:rPr lang="zh-CN" altLang="en-US" sz="2000" dirty="0"/>
              <a:t>亿美元。英伟达第三财季调整后每股收益</a:t>
            </a:r>
            <a:r>
              <a:rPr lang="en-US" altLang="zh-CN" sz="2000" dirty="0"/>
              <a:t>1.30</a:t>
            </a:r>
            <a:r>
              <a:rPr lang="zh-CN" altLang="en-US" sz="2000" dirty="0"/>
              <a:t>美元。英伟达第三财季调整后营业利润为</a:t>
            </a:r>
            <a:r>
              <a:rPr lang="en-US" altLang="zh-CN" sz="2000" dirty="0"/>
              <a:t>377.5</a:t>
            </a:r>
            <a:r>
              <a:rPr lang="zh-CN" altLang="en-US" sz="2000" dirty="0"/>
              <a:t>亿美元，同比增长</a:t>
            </a:r>
            <a:r>
              <a:rPr lang="en-US" altLang="zh-CN" sz="2000" dirty="0"/>
              <a:t>62%</a:t>
            </a:r>
            <a:r>
              <a:rPr lang="zh-CN" altLang="en-US" sz="2000" dirty="0"/>
              <a:t>，市场预期为</a:t>
            </a:r>
            <a:r>
              <a:rPr lang="en-US" altLang="zh-CN" sz="2000" dirty="0"/>
              <a:t>364.6</a:t>
            </a:r>
            <a:r>
              <a:rPr lang="zh-CN" altLang="en-US" sz="2000" dirty="0"/>
              <a:t>亿美元。英伟达第三财季研发支出</a:t>
            </a:r>
            <a:r>
              <a:rPr lang="en-US" altLang="zh-CN" sz="2000" dirty="0"/>
              <a:t>47.1</a:t>
            </a:r>
            <a:r>
              <a:rPr lang="zh-CN" altLang="en-US" sz="2000" dirty="0"/>
              <a:t>亿美元，同比增长</a:t>
            </a:r>
            <a:r>
              <a:rPr lang="en-US" altLang="zh-CN" sz="2000" dirty="0"/>
              <a:t>39%</a:t>
            </a:r>
            <a:r>
              <a:rPr lang="zh-CN" altLang="en-US" sz="2000" dirty="0"/>
              <a:t>，市场预期为</a:t>
            </a:r>
            <a:r>
              <a:rPr lang="en-US" altLang="zh-CN" sz="2000" dirty="0"/>
              <a:t>46.6</a:t>
            </a:r>
            <a:r>
              <a:rPr lang="zh-CN" altLang="en-US" sz="2000" dirty="0"/>
              <a:t>亿美元。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、军工</a:t>
            </a:r>
            <a:r>
              <a:rPr lang="en-US" altLang="zh-CN" sz="2000" dirty="0"/>
              <a:t> </a:t>
            </a:r>
            <a:r>
              <a:rPr lang="zh-CN" altLang="en-US" sz="2000" dirty="0"/>
              <a:t>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天兵科技官微宣布，近日，天兵科技天龙三号大型液体运载火箭顺利完成</a:t>
            </a:r>
            <a:r>
              <a:rPr lang="en-US" altLang="zh-CN" sz="2000" dirty="0"/>
              <a:t>“</a:t>
            </a:r>
            <a:r>
              <a:rPr lang="zh-CN" altLang="en-US" sz="2000" dirty="0"/>
              <a:t>一箭</a:t>
            </a:r>
            <a:r>
              <a:rPr lang="en-US" altLang="zh-CN" sz="2000" dirty="0"/>
              <a:t>36</a:t>
            </a:r>
            <a:r>
              <a:rPr lang="zh-CN" altLang="en-US" sz="2000" dirty="0"/>
              <a:t>星</a:t>
            </a:r>
            <a:r>
              <a:rPr lang="en-US" altLang="zh-CN" sz="2000" dirty="0"/>
              <a:t>”</a:t>
            </a:r>
            <a:r>
              <a:rPr lang="zh-CN" altLang="en-US" sz="2000" dirty="0"/>
              <a:t>运输与振动两项关键试验，成功验证了</a:t>
            </a:r>
            <a:r>
              <a:rPr lang="en-US" altLang="zh-CN" sz="2000" dirty="0"/>
              <a:t>“36</a:t>
            </a:r>
            <a:r>
              <a:rPr lang="zh-CN" altLang="en-US" sz="2000" dirty="0"/>
              <a:t>星组合体</a:t>
            </a:r>
            <a:r>
              <a:rPr lang="en-US" altLang="zh-CN" sz="2000" dirty="0"/>
              <a:t>”</a:t>
            </a:r>
            <a:r>
              <a:rPr lang="zh-CN" altLang="en-US" sz="2000" dirty="0"/>
              <a:t>在地面运输及飞行振动环境下的结构稳定性和动力学特性。至此，天龙三号</a:t>
            </a:r>
            <a:r>
              <a:rPr lang="en-US" altLang="zh-CN" sz="2000" dirty="0"/>
              <a:t>“</a:t>
            </a:r>
            <a:r>
              <a:rPr lang="zh-CN" altLang="en-US" sz="2000" dirty="0"/>
              <a:t>一箭</a:t>
            </a:r>
            <a:r>
              <a:rPr lang="en-US" altLang="zh-CN" sz="2000" dirty="0"/>
              <a:t>36</a:t>
            </a:r>
            <a:r>
              <a:rPr lang="zh-CN" altLang="en-US" sz="2000" dirty="0"/>
              <a:t>星</a:t>
            </a:r>
            <a:r>
              <a:rPr lang="en-US" altLang="zh-CN" sz="2000" dirty="0"/>
              <a:t>”</a:t>
            </a:r>
            <a:r>
              <a:rPr lang="zh-CN" altLang="en-US" sz="2000" dirty="0"/>
              <a:t>地面验证试验已全部完成。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3170" y="812165"/>
            <a:ext cx="10055225" cy="5354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四堂风口小班课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四堂风口小班课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" y="999490"/>
            <a:ext cx="10915015" cy="5019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73015" y="180975"/>
            <a:ext cx="348551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400" dirty="0">
                <a:solidFill>
                  <a:schemeClr val="bg1"/>
                </a:solidFill>
              </a:rPr>
              <a:t>市场的情绪周期</a:t>
            </a:r>
            <a:endParaRPr 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647825"/>
            <a:ext cx="11430000" cy="35623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</Words>
  <Application>WPS 演示</Application>
  <PresentationFormat>宽屏</PresentationFormat>
  <Paragraphs>88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方正宝黑体 简 Medium</vt:lpstr>
      <vt:lpstr>兰米黑体</vt:lpstr>
      <vt:lpstr>方正大黑体_GBK</vt:lpstr>
      <vt:lpstr>文道潮黑体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327</cp:revision>
  <dcterms:created xsi:type="dcterms:W3CDTF">2024-06-11T06:30:00Z</dcterms:created>
  <dcterms:modified xsi:type="dcterms:W3CDTF">2025-11-20T00:56:57Z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2052-12.1.0.23542</vt:lpwstr>
  </property>
</Properties>
</file>