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8" r:id="rId6"/>
  </p:sldMasterIdLst>
  <p:notesMasterIdLst>
    <p:notesMasterId r:id="rId24"/>
  </p:notesMasterIdLst>
  <p:sldIdLst>
    <p:sldId id="413" r:id="rId7"/>
    <p:sldId id="848" r:id="rId8"/>
    <p:sldId id="849" r:id="rId9"/>
    <p:sldId id="850" r:id="rId10"/>
    <p:sldId id="851" r:id="rId11"/>
    <p:sldId id="852" r:id="rId12"/>
    <p:sldId id="853" r:id="rId13"/>
    <p:sldId id="838" r:id="rId14"/>
    <p:sldId id="841" r:id="rId15"/>
    <p:sldId id="854" r:id="rId16"/>
    <p:sldId id="842" r:id="rId17"/>
    <p:sldId id="678" r:id="rId18"/>
    <p:sldId id="704" r:id="rId19"/>
    <p:sldId id="855" r:id="rId20"/>
    <p:sldId id="856" r:id="rId21"/>
    <p:sldId id="857" r:id="rId22"/>
    <p:sldId id="747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  <p:cmAuthor id="5" name="十二 猪肠" initials="十二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image" Target="../media/image11.png"/><Relationship Id="rId1" Type="http://schemas.openxmlformats.org/officeDocument/2006/relationships/tags" Target="../tags/tag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9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0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54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55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42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4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44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45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46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637280" y="3541395"/>
            <a:ext cx="1315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090160" y="3533140"/>
            <a:ext cx="3463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5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5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5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5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5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endParaRPr lang="en-US" altLang="zh-CN" sz="15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5155" y="1073785"/>
            <a:ext cx="8484235" cy="2467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6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超级寻牛细节</a:t>
            </a:r>
            <a:endParaRPr lang="zh-CN"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19505" y="3567430"/>
            <a:ext cx="2694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607820"/>
            <a:ext cx="5006975" cy="328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0" y="1080135"/>
            <a:ext cx="5353050" cy="489585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b="1" spc="9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超级单指标：</a:t>
            </a:r>
            <a:endParaRPr lang="zh-CN" altLang="en-US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A股申报挂单主板上限统一为100万股（即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万手）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创业板申报挂单上限统一为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万股（即</a:t>
            </a:r>
            <a:r>
              <a:rPr lang="en-US" altLang="zh-CN">
                <a:sym typeface="+mn-ea"/>
              </a:rPr>
              <a:t>3000</a:t>
            </a:r>
            <a:r>
              <a:rPr lang="zh-CN" altLang="en-US">
                <a:sym typeface="+mn-ea"/>
              </a:rPr>
              <a:t>手）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盘中主板出现</a:t>
            </a:r>
            <a:r>
              <a:rPr lang="en-US" altLang="zh-CN">
                <a:sym typeface="+mn-ea"/>
              </a:rPr>
              <a:t>9000</a:t>
            </a:r>
            <a:r>
              <a:rPr lang="zh-CN" altLang="en-US">
                <a:sym typeface="+mn-ea"/>
              </a:rPr>
              <a:t>手（创业板是</a:t>
            </a:r>
            <a:r>
              <a:rPr lang="en-US" altLang="zh-CN">
                <a:sym typeface="+mn-ea"/>
              </a:rPr>
              <a:t>2900</a:t>
            </a:r>
            <a:r>
              <a:rPr lang="zh-CN" altLang="en-US">
                <a:sym typeface="+mn-ea"/>
              </a:rPr>
              <a:t>手）这种顶格委托挂单的行为叫：超级单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黄色是委托买入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红色是委托成交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蓝色是委托卖出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绿色是委托成交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</a:rPr>
              <a:t>个股出现疯狂超级单大笔买入，说明短期有强势资金入场的信号，极致的超级单买入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br>
              <a:rPr lang="zh-CN" altLang="en-US">
                <a:solidFill>
                  <a:schemeClr val="tx1"/>
                </a:solidFill>
              </a:rPr>
            </a:b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3955" y="824230"/>
            <a:ext cx="9864090" cy="5595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4投资日历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9185" cy="5928995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8" name="图片 7" descr="2026-11投资日历_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260" y="622935"/>
            <a:ext cx="3639185" cy="5928995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880"/>
            <a:ext cx="12192000" cy="47142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07790" y="222250"/>
            <a:ext cx="4760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周末消息面：短期刺激高开，但是注意见光死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7075" y="1083310"/>
            <a:ext cx="7862570" cy="4460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61745" y="5697220"/>
            <a:ext cx="962533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上证指数慢牛的控制方法：每个月都有几天快速的回撤，然后剩下的时间慢慢修复上涨回来</a:t>
            </a:r>
            <a:endParaRPr lang="zh-CN" altLang="en-US"/>
          </a:p>
          <a:p>
            <a:pPr algn="ctr"/>
            <a:r>
              <a:rPr lang="zh-CN" altLang="en-US"/>
              <a:t>重点把握每次的急跌行情。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510" y="847725"/>
            <a:ext cx="6358890" cy="5451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38060" y="1331595"/>
            <a:ext cx="36258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平均股价</a:t>
            </a:r>
            <a:r>
              <a:rPr lang="en-US" altLang="zh-CN"/>
              <a:t>J</a:t>
            </a:r>
            <a:r>
              <a:rPr lang="zh-CN" altLang="en-US"/>
              <a:t>值的运用技巧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大盘分析：</a:t>
            </a:r>
            <a:endParaRPr lang="zh-CN" altLang="en-US"/>
          </a:p>
          <a:p>
            <a:r>
              <a:rPr lang="zh-CN" altLang="en-US"/>
              <a:t>①周三捕捞季节日线死叉出现回调</a:t>
            </a:r>
            <a:endParaRPr lang="zh-CN" altLang="en-US"/>
          </a:p>
          <a:p>
            <a:r>
              <a:rPr lang="zh-CN" altLang="en-US"/>
              <a:t>②目前</a:t>
            </a:r>
            <a:r>
              <a:rPr lang="en-US" altLang="zh-CN"/>
              <a:t>J</a:t>
            </a:r>
            <a:r>
              <a:rPr lang="zh-CN" altLang="en-US"/>
              <a:t>值短期仍处于高位，所以回调的空间也有，想要短期的稳定性机会下半周（周四左右）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个股适当的做下波段。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手里留一部分的现金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8760" y="1132840"/>
            <a:ext cx="8827135" cy="4781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" y="770890"/>
            <a:ext cx="11159490" cy="56667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1029335"/>
            <a:ext cx="8860155" cy="47993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8180" y="6006465"/>
            <a:ext cx="105854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自然资源部表示</a:t>
            </a:r>
            <a:r>
              <a:rPr lang="en-US" altLang="zh-CN"/>
              <a:t>”</a:t>
            </a:r>
            <a:r>
              <a:rPr lang="zh-CN" altLang="en-US"/>
              <a:t>十五五</a:t>
            </a:r>
            <a:r>
              <a:rPr lang="en-US" altLang="zh-CN"/>
              <a:t>“</a:t>
            </a:r>
            <a:r>
              <a:rPr lang="zh-CN" altLang="en-US"/>
              <a:t>加快抢占深海、深地等产业标准化制高点，</a:t>
            </a:r>
            <a:r>
              <a:rPr lang="zh-CN" altLang="en-US">
                <a:sym typeface="+mn-ea"/>
              </a:rPr>
              <a:t>短线深地经济炒作上榜，首次回踩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75030" y="1309370"/>
            <a:ext cx="9874250" cy="37846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/>
              <a:t>十五五的核心新产业：</a:t>
            </a:r>
            <a:endParaRPr lang="zh-CN" altLang="en-US" sz="1600"/>
          </a:p>
          <a:p>
            <a:r>
              <a:rPr lang="zh-CN" altLang="en-US" sz="1600"/>
              <a:t>新兴产业</a:t>
            </a:r>
            <a:r>
              <a:rPr lang="en-US" altLang="zh-CN" sz="1600"/>
              <a:t>——</a:t>
            </a:r>
            <a:r>
              <a:rPr lang="zh-CN" altLang="en-US" sz="1600"/>
              <a:t>新能源、新材料、航空航天、低空经济；</a:t>
            </a:r>
            <a:endParaRPr lang="zh-CN" altLang="en-US" sz="1600"/>
          </a:p>
          <a:p>
            <a:r>
              <a:rPr lang="zh-CN" altLang="en-US" sz="1600"/>
              <a:t>未来产业</a:t>
            </a:r>
            <a:r>
              <a:rPr lang="en-US" altLang="zh-CN" sz="1600"/>
              <a:t>——</a:t>
            </a:r>
            <a:r>
              <a:rPr lang="zh-CN" altLang="en-US" sz="1600"/>
              <a:t>量子科技、生物制造、氢能、可控核聚变、脑机、具身智能、</a:t>
            </a:r>
            <a:r>
              <a:rPr lang="en-US" altLang="zh-CN" sz="1600"/>
              <a:t>6G</a:t>
            </a:r>
            <a:r>
              <a:rPr lang="zh-CN" altLang="en-US" sz="1600"/>
              <a:t>。</a:t>
            </a:r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采取超常规措施，全链条推动集成电路、工业母机、高端仪器、基础软件、先进材料、生物制造等重点领域关键核心技术攻关取得决定性突破</a:t>
            </a:r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加快建设制造强国、质量强国、航天强国、交通强国、网络强国</a:t>
            </a:r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其中：新型能源体系具体方向，包括抽水蓄能、新型储能、智能电网和微电网。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推动两岸关系和平发展、推进祖国统一大业高质量推进两岸融合发展示范区建设</a:t>
            </a:r>
            <a:endParaRPr lang="zh-CN" altLang="en-US" sz="160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0145" y="775335"/>
            <a:ext cx="10034905" cy="49879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32660" y="6024245"/>
            <a:ext cx="757936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短线利用气泡战法，关注盘中出现在右下角的板块，关注</a:t>
            </a:r>
            <a:r>
              <a:rPr lang="en-US" altLang="zh-CN"/>
              <a:t>3-5</a:t>
            </a:r>
            <a:r>
              <a:rPr lang="zh-CN" altLang="en-US"/>
              <a:t>个点的个股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42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46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948</Words>
  <Application>WPS 演示</Application>
  <PresentationFormat>宽屏</PresentationFormat>
  <Paragraphs>66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WPS-Bullets</vt:lpstr>
      <vt:lpstr>黑体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</cp:lastModifiedBy>
  <cp:revision>1462</cp:revision>
  <dcterms:created xsi:type="dcterms:W3CDTF">2019-06-19T02:08:00Z</dcterms:created>
  <dcterms:modified xsi:type="dcterms:W3CDTF">2025-11-02T11:06:52Z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244ACA2EB60840989A6E7AD0DF89266E</vt:lpwstr>
  </property>
</Properties>
</file>