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1412" r:id="rId3"/>
    <p:sldId id="1449" r:id="rId4"/>
    <p:sldId id="1442" r:id="rId5"/>
    <p:sldId id="1430" r:id="rId6"/>
    <p:sldId id="1431" r:id="rId7"/>
    <p:sldId id="1439" r:id="rId8"/>
    <p:sldId id="1432" r:id="rId9"/>
    <p:sldId id="1450" r:id="rId10"/>
    <p:sldId id="1419" r:id="rId11"/>
    <p:sldId id="1440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86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76" y="-1002"/>
      </p:cViewPr>
      <p:guideLst>
        <p:guide pos="7423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72768" y="1048427"/>
            <a:ext cx="90464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蓝筹绩优快速遇冷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2025/11/11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4" b="18104"/>
          <a:stretch/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" r="3235"/>
          <a:stretch/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1408852" y="3920246"/>
            <a:ext cx="770467" cy="3599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某友商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r="15775"/>
          <a:stretch/>
        </p:blipFill>
        <p:spPr>
          <a:xfrm>
            <a:off x="5824728" y="1398547"/>
            <a:ext cx="480399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两市缩量</a:t>
            </a:r>
            <a:r>
              <a:rPr lang="en-US" altLang="zh-CN" dirty="0"/>
              <a:t>1808</a:t>
            </a:r>
            <a:r>
              <a:rPr lang="zh-CN" altLang="en-US" dirty="0"/>
              <a:t>亿，两市</a:t>
            </a:r>
            <a:r>
              <a:rPr lang="en-US" altLang="zh-CN" dirty="0"/>
              <a:t>1.99</a:t>
            </a:r>
            <a:r>
              <a:rPr lang="zh-CN" altLang="en-US" dirty="0"/>
              <a:t>万亿，大盘这轮补缺口回稳</a:t>
            </a:r>
            <a:r>
              <a:rPr lang="en-US" altLang="zh-CN" dirty="0"/>
              <a:t>4000</a:t>
            </a:r>
            <a:r>
              <a:rPr lang="zh-CN" altLang="en-US" dirty="0"/>
              <a:t>比较扎实；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操作思路：若能持续放量，则每一轮下跌较多，低吸机会增加；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龙虎整体净买强度和情绪到位，做龙虎股更容易获得市场溢价。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71" y="1196835"/>
            <a:ext cx="2869721" cy="3176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439601" y="956710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12C120D-A10C-23C8-C73B-012742FC64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227" y="1484353"/>
            <a:ext cx="2575544" cy="22983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7210" y="3484384"/>
            <a:ext cx="3055209" cy="20008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1651" y="3443998"/>
            <a:ext cx="4434866" cy="20415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2263140" y="3960576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市场反复震荡，龙虎逆势进攻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6096000" y="3417884"/>
            <a:ext cx="2837688" cy="3097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龙虎主炒方向，近一月韧性强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龙虎炒作情绪分歧多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6603" y="2820127"/>
            <a:ext cx="8085453" cy="33293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96" y="1117020"/>
            <a:ext cx="2512827" cy="5032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770483"/>
              </p:ext>
            </p:extLst>
          </p:nvPr>
        </p:nvGraphicFramePr>
        <p:xfrm>
          <a:off x="442913" y="660401"/>
          <a:ext cx="11341100" cy="77393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76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14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/>
                        <a:t>相关个股</a:t>
                      </a:r>
                      <a:r>
                        <a:rPr lang="en-US" altLang="zh-CN" sz="1400"/>
                        <a:t>/</a:t>
                      </a:r>
                      <a:r>
                        <a:rPr lang="zh-CN" altLang="en-US" sz="140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美股科技股表现强劲 纳斯达克指数涨超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纳斯达克指数上涨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2.27%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，美股科技股表现强劲，大型科技股普涨，英伟达收涨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5.8%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，创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月份以来最大单日涨幅。美光科技上涨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6.46%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，闪迪上涨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11.89%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存储芯片：大为股份、万润科技、香农芯创、普冉股份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光模块：新易盛、天孚通信、中际旭创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PCB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（金刚石钻针）：沃尔德、黄河旋风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国务院印发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关于进一步促进民间投资发展的若干措施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对需报国家审批（核准）的具有一定收益的铁路、核电、水电、跨省跨区直流输电通道、油气管道、进口液化天然气接收和储运设施、供水等领域项目，应专项论证民间资本参与的可行性。对具备条件的项目，民间资本持股比例可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以上。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引导民间资本有序参与低空经济领域基础设施建设。在商业航天频率许可、发射审批过程中，一视同仁对待民间投资项目，优化卫星通信业务准入政策。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低空经济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民企：万丰奥威、宗申动力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商业航天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民企：上海沪工、上海瀚讯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铁路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民企：晋亿实业、必得科技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核电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民企：合锻智能、永鼎股份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全国整体进入流感流行季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国家疾控局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日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时举行新闻发布会。会上，中国疾病预防控制中心病毒病所研究员王大燕介绍，当前，全国整体进入流感流行季，流感活动水平明显上升，并整体呈现南方高于北方态势。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流感：华兰疫苗、特一药业、亨迪药业、金石亚药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" b="860"/>
          <a:stretch/>
        </p:blipFill>
        <p:spPr>
          <a:xfrm>
            <a:off x="1948579" y="710857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机械设备、软件信息、化工、电气设备、建筑装饰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机器人、化工、汽配、芯片、算力、电力，十五五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0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6" b="3746"/>
          <a:stretch/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11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9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矩形 4"/>
          <p:cNvSpPr/>
          <p:nvPr/>
        </p:nvSpPr>
        <p:spPr>
          <a:xfrm>
            <a:off x="8026400" y="1527752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17" name="组合 16" hidden="1">
            <a:extLst>
              <a:ext uri="{FF2B5EF4-FFF2-40B4-BE49-F238E27FC236}">
                <a16:creationId xmlns:a16="http://schemas.microsoft.com/office/drawing/2014/main" id="{132AFDA4-7C34-360C-E21F-A8F277E5B850}"/>
              </a:ext>
            </a:extLst>
          </p:cNvPr>
          <p:cNvGrpSpPr/>
          <p:nvPr/>
        </p:nvGrpSpPr>
        <p:grpSpPr>
          <a:xfrm>
            <a:off x="7631176" y="3167015"/>
            <a:ext cx="742696" cy="3055111"/>
            <a:chOff x="7631176" y="3167015"/>
            <a:chExt cx="742696" cy="305511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BB860F6-5436-58B0-67D0-2FCCDE41A633}"/>
                </a:ext>
              </a:extLst>
            </p:cNvPr>
            <p:cNvSpPr/>
            <p:nvPr/>
          </p:nvSpPr>
          <p:spPr>
            <a:xfrm>
              <a:off x="7678928" y="3167015"/>
              <a:ext cx="694944" cy="45719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70395C2-55BA-7A62-2EC8-482D996C5093}"/>
                </a:ext>
              </a:extLst>
            </p:cNvPr>
            <p:cNvSpPr/>
            <p:nvPr/>
          </p:nvSpPr>
          <p:spPr>
            <a:xfrm>
              <a:off x="7639304" y="3712607"/>
              <a:ext cx="694944" cy="45719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373649C-EFE6-5652-0B88-1B9CD9C6306F}"/>
                </a:ext>
              </a:extLst>
            </p:cNvPr>
            <p:cNvSpPr/>
            <p:nvPr/>
          </p:nvSpPr>
          <p:spPr>
            <a:xfrm>
              <a:off x="7631176" y="4629129"/>
              <a:ext cx="694944" cy="45719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191D92B6-722C-2C20-D13E-94A30E870E54}"/>
                </a:ext>
              </a:extLst>
            </p:cNvPr>
            <p:cNvSpPr/>
            <p:nvPr/>
          </p:nvSpPr>
          <p:spPr>
            <a:xfrm>
              <a:off x="7642022" y="6176407"/>
              <a:ext cx="694944" cy="45719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id="{769C93FC-4135-DCF5-251D-65B7E2EEC7FA}"/>
              </a:ext>
            </a:extLst>
          </p:cNvPr>
          <p:cNvSpPr/>
          <p:nvPr/>
        </p:nvSpPr>
        <p:spPr>
          <a:xfrm>
            <a:off x="7678928" y="5234941"/>
            <a:ext cx="786892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AC213A6-91F8-623A-8A23-082772625A6B}"/>
              </a:ext>
            </a:extLst>
          </p:cNvPr>
          <p:cNvSpPr/>
          <p:nvPr/>
        </p:nvSpPr>
        <p:spPr>
          <a:xfrm>
            <a:off x="7622540" y="6176407"/>
            <a:ext cx="786892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CFF89C5-9407-419B-A888-BCD04DBAB010}"/>
              </a:ext>
            </a:extLst>
          </p:cNvPr>
          <p:cNvSpPr/>
          <p:nvPr/>
        </p:nvSpPr>
        <p:spPr>
          <a:xfrm>
            <a:off x="7658608" y="5054143"/>
            <a:ext cx="786892" cy="45719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0620" y="963517"/>
            <a:ext cx="5686988" cy="99372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25" y="2191185"/>
            <a:ext cx="5662778" cy="11444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301637"/>
            <a:ext cx="5115479" cy="25142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903" y="3593807"/>
            <a:ext cx="5242814" cy="212674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D16A42-F2C9-66F7-70AD-DC5B86F6D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1887" y="4003788"/>
            <a:ext cx="2069592" cy="18786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2D47648-EF26-D559-4E18-D315294AB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3788"/>
            <a:ext cx="2471928" cy="201462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785</Words>
  <Application>Microsoft Office PowerPoint</Application>
  <PresentationFormat>宽屏</PresentationFormat>
  <Paragraphs>90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1735</cp:revision>
  <dcterms:created xsi:type="dcterms:W3CDTF">2019-06-19T02:08:00Z</dcterms:created>
  <dcterms:modified xsi:type="dcterms:W3CDTF">2025-11-11T09:47:48Z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EBF8DB5FD94B49F7B17BC65F9BA08668</vt:lpwstr>
  </property>
</Properties>
</file>