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68" r:id="rId2"/>
    <p:sldId id="877" r:id="rId3"/>
    <p:sldId id="1230" r:id="rId4"/>
    <p:sldId id="1231" r:id="rId5"/>
    <p:sldId id="1250" r:id="rId6"/>
    <p:sldId id="1234" r:id="rId7"/>
    <p:sldId id="1162" r:id="rId8"/>
    <p:sldId id="1173" r:id="rId9"/>
    <p:sldId id="1232" r:id="rId10"/>
    <p:sldId id="1224" r:id="rId11"/>
    <p:sldId id="1247" r:id="rId12"/>
    <p:sldId id="1249" r:id="rId13"/>
    <p:sldId id="1245" r:id="rId14"/>
    <p:sldId id="1251" r:id="rId15"/>
    <p:sldId id="1163" r:id="rId16"/>
    <p:sldId id="1154" r:id="rId17"/>
    <p:sldId id="1201" r:id="rId18"/>
    <p:sldId id="1248" r:id="rId19"/>
    <p:sldId id="1243" r:id="rId20"/>
    <p:sldId id="1174" r:id="rId21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31"/>
            <p14:sldId id="1250"/>
            <p14:sldId id="1234"/>
            <p14:sldId id="1162"/>
            <p14:sldId id="1173"/>
            <p14:sldId id="1232"/>
            <p14:sldId id="1224"/>
            <p14:sldId id="1247"/>
            <p14:sldId id="1249"/>
            <p14:sldId id="1245"/>
            <p14:sldId id="1251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5558" autoAdjust="0"/>
  </p:normalViewPr>
  <p:slideViewPr>
    <p:cSldViewPr snapToGrid="0" showGuides="1">
      <p:cViewPr>
        <p:scale>
          <a:sx n="100" d="100"/>
          <a:sy n="100" d="100"/>
        </p:scale>
        <p:origin x="534" y="120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跳水，是逃命，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还是挖机会？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2024/11/12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7" y="1876424"/>
            <a:ext cx="4824987" cy="376554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4" b="4234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D3E4B9E-22CF-4FFD-A60A-33861608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大跌时找游资被套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043ACAD-B60D-4A4E-A0D8-10B20C2B3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最好是紫旗</a:t>
            </a:r>
            <a:r>
              <a:rPr lang="en-US" altLang="zh-CN" b="1" dirty="0">
                <a:solidFill>
                  <a:srgbClr val="C00000"/>
                </a:solidFill>
              </a:rPr>
              <a:t>+</a:t>
            </a:r>
            <a:r>
              <a:rPr lang="zh-CN" altLang="en-US" b="1" dirty="0">
                <a:solidFill>
                  <a:srgbClr val="C00000"/>
                </a:solidFill>
              </a:rPr>
              <a:t>游资被套，后续的进攻机会在股价回踩企稳均线阶段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9C836A4-917F-476B-A1FD-270C75576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>
          <a:xfrm>
            <a:off x="1685925" y="1827101"/>
            <a:ext cx="6663600" cy="3733200"/>
          </a:xfr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6B135FF-FF5F-4087-B43B-D88C599057BA}"/>
              </a:ext>
            </a:extLst>
          </p:cNvPr>
          <p:cNvSpPr/>
          <p:nvPr/>
        </p:nvSpPr>
        <p:spPr>
          <a:xfrm>
            <a:off x="5463092" y="2027237"/>
            <a:ext cx="508000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A93695-48A6-4A14-BEFD-39D555BDE786}"/>
              </a:ext>
            </a:extLst>
          </p:cNvPr>
          <p:cNvSpPr/>
          <p:nvPr/>
        </p:nvSpPr>
        <p:spPr>
          <a:xfrm>
            <a:off x="3265991" y="2356802"/>
            <a:ext cx="545465" cy="203518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6A0B71-6283-4662-B1C5-473BEE6D672B}"/>
              </a:ext>
            </a:extLst>
          </p:cNvPr>
          <p:cNvSpPr/>
          <p:nvPr/>
        </p:nvSpPr>
        <p:spPr>
          <a:xfrm>
            <a:off x="5444360" y="3693701"/>
            <a:ext cx="371158" cy="10160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340E2E-128D-425C-A9AD-282B2CEFD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0425" y="1841145"/>
            <a:ext cx="2014379" cy="3719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303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C95ADE-669D-414E-AB1F-CF7BBD5ED2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D133FD-AF7B-43A1-947E-28780900E7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6017746"/>
            <a:ext cx="7386052" cy="956777"/>
          </a:xfrm>
        </p:spPr>
        <p:txBody>
          <a:bodyPr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89EAD-A57C-4416-A761-445AB61C7E6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82" y="1861855"/>
            <a:ext cx="2392710" cy="40071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86259B-9051-4317-BCDF-7845839C051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339" y="1861855"/>
            <a:ext cx="2392710" cy="40071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99352D-2A22-485E-9BAA-F74C8805CAC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96" y="1861855"/>
            <a:ext cx="2392710" cy="40071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989FD8-D20A-4DA8-B23E-045FD2AF65C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635653" y="1861855"/>
            <a:ext cx="2392710" cy="400716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58A9A82-5FA0-4E9E-93FC-4BCEB62AD171}"/>
              </a:ext>
            </a:extLst>
          </p:cNvPr>
          <p:cNvSpPr/>
          <p:nvPr/>
        </p:nvSpPr>
        <p:spPr>
          <a:xfrm>
            <a:off x="1121681" y="1861855"/>
            <a:ext cx="1522617" cy="13839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12F09E-EBD6-4AE4-8F9C-61B6FE65FA4F}"/>
              </a:ext>
            </a:extLst>
          </p:cNvPr>
          <p:cNvSpPr/>
          <p:nvPr/>
        </p:nvSpPr>
        <p:spPr>
          <a:xfrm>
            <a:off x="3626338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752348-F430-4EA7-A988-1C23C57F8B65}"/>
              </a:ext>
            </a:extLst>
          </p:cNvPr>
          <p:cNvSpPr/>
          <p:nvPr/>
        </p:nvSpPr>
        <p:spPr>
          <a:xfrm>
            <a:off x="6152079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D289991-0DBA-439F-BDDE-4E58EC605CB0}"/>
              </a:ext>
            </a:extLst>
          </p:cNvPr>
          <p:cNvSpPr/>
          <p:nvPr/>
        </p:nvSpPr>
        <p:spPr>
          <a:xfrm>
            <a:off x="8677820" y="1879283"/>
            <a:ext cx="1461427" cy="120967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2715F0-857E-4EC2-9133-11E92450360B}"/>
              </a:ext>
            </a:extLst>
          </p:cNvPr>
          <p:cNvSpPr/>
          <p:nvPr/>
        </p:nvSpPr>
        <p:spPr>
          <a:xfrm>
            <a:off x="1127125" y="2083068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A14B702-29AC-43B8-B5D3-895062617FDF}"/>
              </a:ext>
            </a:extLst>
          </p:cNvPr>
          <p:cNvSpPr/>
          <p:nvPr/>
        </p:nvSpPr>
        <p:spPr>
          <a:xfrm>
            <a:off x="3626338" y="2115919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8FC88E3-6E3D-47DC-9C39-E8DC9A556F4C}"/>
              </a:ext>
            </a:extLst>
          </p:cNvPr>
          <p:cNvSpPr/>
          <p:nvPr/>
        </p:nvSpPr>
        <p:spPr>
          <a:xfrm>
            <a:off x="6125551" y="2118290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2ABCF4B-DAC7-4A76-91AC-6C11E8B4AA8E}"/>
              </a:ext>
            </a:extLst>
          </p:cNvPr>
          <p:cNvSpPr/>
          <p:nvPr/>
        </p:nvSpPr>
        <p:spPr>
          <a:xfrm>
            <a:off x="8624764" y="2105421"/>
            <a:ext cx="491672" cy="188645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28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4B07F08-2012-470A-AA99-6822E35CF9A1}"/>
              </a:ext>
            </a:extLst>
          </p:cNvPr>
          <p:cNvSpPr/>
          <p:nvPr/>
        </p:nvSpPr>
        <p:spPr>
          <a:xfrm>
            <a:off x="2446020" y="2976880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073BAD-78DE-450E-9E5B-1CB863A5CC76}"/>
              </a:ext>
            </a:extLst>
          </p:cNvPr>
          <p:cNvSpPr/>
          <p:nvPr/>
        </p:nvSpPr>
        <p:spPr>
          <a:xfrm>
            <a:off x="1372494" y="3675323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79A2981-8292-4A5B-97B4-E7C89575E4BD}"/>
              </a:ext>
            </a:extLst>
          </p:cNvPr>
          <p:cNvSpPr/>
          <p:nvPr/>
        </p:nvSpPr>
        <p:spPr>
          <a:xfrm>
            <a:off x="6365189" y="2168636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B0CE11E-4B1F-450B-A673-452BDFE41279}"/>
              </a:ext>
            </a:extLst>
          </p:cNvPr>
          <p:cNvSpPr/>
          <p:nvPr/>
        </p:nvSpPr>
        <p:spPr>
          <a:xfrm>
            <a:off x="8692127" y="2136992"/>
            <a:ext cx="608706" cy="173371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68965" y="3610171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1248" y="2039716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2.55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万亿，略增量，整体爆量，交投机会更多，分化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低开就是机会；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3300-3500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死叉第二天，终于出现较为明显的调整，这是正常且自然的，高爆量能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龙虎资金进攻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=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低位寻找机会。找捕捞季节死叉后期（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天以上）及辅助线附近标的。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3674" y="2105464"/>
            <a:ext cx="2549113" cy="29739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行业：机械设备、软件信息、半导体元件、建筑装饰、光学光电子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主题：自主可可控、华为供应链、金融科技、机器人、房地产开发（化债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" b="556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10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B318EA-A005-4306-9FBB-DCF40674B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什么是化债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3C2873-A59F-4229-80FD-43CC223337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96440" y="2007168"/>
            <a:ext cx="8199120" cy="4248852"/>
          </a:xfrm>
        </p:spPr>
        <p:txBody>
          <a:bodyPr/>
          <a:lstStyle/>
          <a:p>
            <a:pPr algn="just"/>
            <a:r>
              <a:rPr lang="zh-CN" altLang="en-US" dirty="0"/>
              <a:t>事件：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8</a:t>
            </a:r>
            <a:r>
              <a:rPr lang="zh-CN" altLang="en-US" dirty="0"/>
              <a:t>日，十四届全国人大会新新闻会议，先推出的信息是</a:t>
            </a:r>
            <a:r>
              <a:rPr lang="en-US" altLang="zh-CN" dirty="0"/>
              <a:t>《6</a:t>
            </a:r>
            <a:r>
              <a:rPr lang="zh-CN" altLang="en-US" dirty="0"/>
              <a:t>万亿元！全国人大常委会审议通过近年来力度最大化债举措</a:t>
            </a:r>
            <a:r>
              <a:rPr lang="en-US" altLang="zh-CN" dirty="0"/>
              <a:t>》</a:t>
            </a:r>
            <a:r>
              <a:rPr lang="zh-CN" altLang="en-US" dirty="0"/>
              <a:t>，股市盘面表现不及预期。后续财政部部长蓝佛安表示：</a:t>
            </a:r>
            <a:r>
              <a:rPr lang="zh-CN" altLang="en-US" b="1" dirty="0">
                <a:solidFill>
                  <a:srgbClr val="C00000"/>
                </a:solidFill>
              </a:rPr>
              <a:t>化债数量为</a:t>
            </a:r>
            <a:r>
              <a:rPr lang="en-US" altLang="zh-CN" b="1" dirty="0">
                <a:solidFill>
                  <a:srgbClr val="C00000"/>
                </a:solidFill>
              </a:rPr>
              <a:t>12W</a:t>
            </a:r>
            <a:r>
              <a:rPr lang="zh-CN" altLang="en-US" b="1" dirty="0">
                <a:solidFill>
                  <a:srgbClr val="C00000"/>
                </a:solidFill>
              </a:rPr>
              <a:t>，</a:t>
            </a:r>
            <a:r>
              <a:rPr lang="zh-CN" altLang="en-US" dirty="0"/>
              <a:t>不过要分</a:t>
            </a:r>
            <a:r>
              <a:rPr lang="en-US" altLang="zh-CN" dirty="0"/>
              <a:t>5</a:t>
            </a:r>
            <a:r>
              <a:rPr lang="zh-CN" altLang="en-US" dirty="0"/>
              <a:t>年弄。后续化债（</a:t>
            </a:r>
            <a:r>
              <a:rPr lang="en-US" altLang="zh-CN" dirty="0"/>
              <a:t>AMC</a:t>
            </a:r>
            <a:r>
              <a:rPr lang="zh-CN" altLang="en-US" dirty="0"/>
              <a:t>）有资金再次入驻希望。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9B82A5-D3E6-4D04-9D80-35F604CF5A5E}"/>
              </a:ext>
            </a:extLst>
          </p:cNvPr>
          <p:cNvSpPr txBox="1"/>
          <p:nvPr/>
        </p:nvSpPr>
        <p:spPr>
          <a:xfrm>
            <a:off x="1996440" y="3848100"/>
            <a:ext cx="8199120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简单理解化债：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给地方降一点还款利息。</a:t>
            </a:r>
            <a:endParaRPr lang="en-US" altLang="zh-CN" spc="150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儿子（地方政府、房地产）借贷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5%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年利率，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年内要还完，儿子还不起；老爸（中央）出面给儿子做担保，让银行宽限儿子多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年，也就是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年内还，然后利率降低点，比如到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2%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。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好处：原本儿子工资每月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1W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，每月还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8K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，化债后还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4k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，还款压力小。感受到老爸的温暖，不会乱花钱；感谢银行的灵活，有动力搬砖创业还钱。</a:t>
            </a:r>
          </a:p>
        </p:txBody>
      </p:sp>
    </p:spTree>
    <p:extLst>
      <p:ext uri="{BB962C8B-B14F-4D97-AF65-F5344CB8AC3E}">
        <p14:creationId xmlns:p14="http://schemas.microsoft.com/office/powerpoint/2010/main" val="22003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35C326-6507-4D28-A5FB-2A5D9E2DDDF6}"/>
              </a:ext>
            </a:extLst>
          </p:cNvPr>
          <p:cNvSpPr/>
          <p:nvPr/>
        </p:nvSpPr>
        <p:spPr>
          <a:xfrm>
            <a:off x="5791200" y="2108200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6AFEA8-F17D-4005-9780-3C425E36241D}"/>
              </a:ext>
            </a:extLst>
          </p:cNvPr>
          <p:cNvSpPr/>
          <p:nvPr/>
        </p:nvSpPr>
        <p:spPr>
          <a:xfrm>
            <a:off x="8789354" y="1762328"/>
            <a:ext cx="609600" cy="13335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713</Words>
  <Application>Microsoft Office PowerPoint</Application>
  <PresentationFormat>宽屏</PresentationFormat>
  <Paragraphs>78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1649</cp:revision>
  <dcterms:created xsi:type="dcterms:W3CDTF">2019-06-19T02:08:00Z</dcterms:created>
  <dcterms:modified xsi:type="dcterms:W3CDTF">2024-11-12T12:56:55Z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