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68" r:id="rId2"/>
    <p:sldId id="877" r:id="rId3"/>
    <p:sldId id="1230" r:id="rId4"/>
    <p:sldId id="1231" r:id="rId5"/>
    <p:sldId id="1234" r:id="rId6"/>
    <p:sldId id="1162" r:id="rId7"/>
    <p:sldId id="1173" r:id="rId8"/>
    <p:sldId id="1232" r:id="rId9"/>
    <p:sldId id="1224" r:id="rId10"/>
    <p:sldId id="1247" r:id="rId11"/>
    <p:sldId id="1245" r:id="rId12"/>
    <p:sldId id="1163" r:id="rId13"/>
    <p:sldId id="1154" r:id="rId14"/>
    <p:sldId id="1201" r:id="rId15"/>
    <p:sldId id="1248" r:id="rId16"/>
    <p:sldId id="1243" r:id="rId17"/>
    <p:sldId id="1174" r:id="rId18"/>
  </p:sldIdLst>
  <p:sldSz cx="12192000" cy="6858000"/>
  <p:notesSz cx="6858000" cy="9144000"/>
  <p:custDataLst>
    <p:tags r:id="rId2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1230"/>
            <p14:sldId id="1231"/>
            <p14:sldId id="1234"/>
            <p14:sldId id="1162"/>
            <p14:sldId id="1173"/>
            <p14:sldId id="1232"/>
            <p14:sldId id="1224"/>
            <p14:sldId id="1247"/>
            <p14:sldId id="1245"/>
            <p14:sldId id="1163"/>
            <p14:sldId id="1154"/>
            <p14:sldId id="1201"/>
            <p14:sldId id="1248"/>
            <p14:sldId id="1243"/>
          </p14:sldIdLst>
        </p14:section>
        <p14:section name="无标题节" id="{5F52EC0A-C796-4C5F-8D81-8C50DD54411E}">
          <p14:sldIdLst>
            <p14:sldId id="1174"/>
          </p14:sldIdLst>
        </p14:section>
      </p14:sectionLst>
    </p:ext>
    <p:ext uri="{EFAFB233-063F-42B5-8137-9DF3F51BA10A}">
      <p15:sldGuideLst xmlns:p15="http://schemas.microsoft.com/office/powerpoint/2012/main">
        <p15:guide id="1" pos="6947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  <p15:guide id="6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0318"/>
    <a:srgbClr val="C00000"/>
    <a:srgbClr val="4E83FA"/>
    <a:srgbClr val="F31BF3"/>
    <a:srgbClr val="E62D34"/>
    <a:srgbClr val="FFFA9D"/>
    <a:srgbClr val="FFFFFF"/>
    <a:srgbClr val="ED000E"/>
    <a:srgbClr val="FF4E00"/>
    <a:srgbClr val="FF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98" autoAdjust="0"/>
    <p:restoredTop sz="95558" autoAdjust="0"/>
  </p:normalViewPr>
  <p:slideViewPr>
    <p:cSldViewPr snapToGrid="0" showGuides="1">
      <p:cViewPr>
        <p:scale>
          <a:sx n="100" d="100"/>
          <a:sy n="100" d="100"/>
        </p:scale>
        <p:origin x="600" y="120"/>
      </p:cViewPr>
      <p:guideLst>
        <p:guide pos="6947"/>
        <p:guide pos="710"/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  <a:t>2024/11/5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dirty="0">
                <a:solidFill>
                  <a:srgbClr val="00C8C8"/>
                </a:solidFill>
                <a:effectLst/>
              </a:rPr>
              <a:t>https://activity.n8n8.cn/link/lhtj-zmk</a:t>
            </a:r>
            <a:endParaRPr lang="en-US" altLang="zh-CN" dirty="0">
              <a:effectLst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正文页 深蓝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文本框 9"/>
          <p:cNvSpPr txBox="1"/>
          <p:nvPr userDrawn="1"/>
        </p:nvSpPr>
        <p:spPr>
          <a:xfrm>
            <a:off x="1857376" y="6606813"/>
            <a:ext cx="84772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508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u="none" strike="noStrike" kern="1200" cap="none" spc="600" normalizeH="0" baseline="0" dirty="0">
                <a:gradFill>
                  <a:gsLst>
                    <a:gs pos="0">
                      <a:srgbClr val="FFFDF3"/>
                    </a:gs>
                    <a:gs pos="100000">
                      <a:srgbClr val="FEFAB9"/>
                    </a:gs>
                  </a:gsLst>
                  <a:lin ang="5400000" scaled="0"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5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771152"/>
            <a:ext cx="7820008" cy="477575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00" cap="none" spc="150" normalizeH="0" baseline="0" dirty="0">
                <a:solidFill>
                  <a:srgbClr val="C00000"/>
                </a:solidFill>
                <a:effectLst/>
                <a:uFillTx/>
                <a:latin typeface="思源黑体 CN Normal" panose="020B0400000000000000" pitchFamily="34" charset="-122"/>
                <a:ea typeface="思源黑体 CN Normal" panose="020B0400000000000000" pitchFamily="34" charset="-122"/>
                <a:cs typeface="Times New Roman" panose="02020603050405020304" pitchFamily="18" charset="0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007984" y="1023565"/>
            <a:ext cx="8180648" cy="4583108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文本框 4"/>
          <p:cNvSpPr txBox="1"/>
          <p:nvPr userDrawn="1"/>
        </p:nvSpPr>
        <p:spPr>
          <a:xfrm>
            <a:off x="1714500" y="1605317"/>
            <a:ext cx="8763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唯有不断的学习</a:t>
            </a:r>
            <a:endParaRPr lang="en-US" altLang="zh-CN" sz="4800" b="1" u="none" strike="noStrike" kern="1200" cap="none" spc="150" normalizeH="0" baseline="0" dirty="0">
              <a:gradFill flip="none" rotWithShape="1">
                <a:gsLst>
                  <a:gs pos="100000">
                    <a:schemeClr val="bg1"/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uFillTx/>
              <a:latin typeface="思源黑体 CN Heavy" panose="020B0A00000000000000" charset="-122"/>
              <a:ea typeface="思源黑体 CN Heavy" panose="020B0A00000000000000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sz="4800" b="1" u="none" strike="noStrike" kern="1200" cap="none" spc="150" normalizeH="0" baseline="0" dirty="0">
                <a:gradFill flip="none" rotWithShape="1">
                  <a:gsLst>
                    <a:gs pos="100000">
                      <a:schemeClr val="bg1"/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uFillTx/>
                <a:latin typeface="思源黑体 CN Heavy" panose="020B0A00000000000000" charset="-122"/>
                <a:ea typeface="思源黑体 CN Heavy" panose="020B0A00000000000000" charset="-122"/>
                <a:cs typeface="+mn-cs"/>
              </a:rPr>
              <a:t>才可以在股市里长期生存</a:t>
            </a:r>
          </a:p>
        </p:txBody>
      </p:sp>
      <p:sp>
        <p:nvSpPr>
          <p:cNvPr id="6" name="文本框 5"/>
          <p:cNvSpPr txBox="1"/>
          <p:nvPr userDrawn="1">
            <p:custDataLst>
              <p:tags r:id="rId1"/>
            </p:custDataLst>
          </p:nvPr>
        </p:nvSpPr>
        <p:spPr>
          <a:xfrm>
            <a:off x="2796223" y="3698806"/>
            <a:ext cx="657923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我司所有工作人员均不允许推荐股票、不允许承诺收益、不允许代课理财、不允许合作分成、不允许私下收款，如您发现有任何违规行为，请立即拨打</a:t>
            </a:r>
            <a:r>
              <a:rPr lang="en-US" altLang="zh-CN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400-9088-988</a:t>
            </a:r>
            <a:r>
              <a:rPr lang="zh-CN" altLang="en-US" sz="16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向我们举报！</a:t>
            </a:r>
          </a:p>
        </p:txBody>
      </p:sp>
      <p:sp>
        <p:nvSpPr>
          <p:cNvPr id="7" name="文本框 6"/>
          <p:cNvSpPr txBox="1"/>
          <p:nvPr userDrawn="1">
            <p:custDataLst>
              <p:tags r:id="rId2"/>
            </p:custDataLst>
          </p:nvPr>
        </p:nvSpPr>
        <p:spPr>
          <a:xfrm>
            <a:off x="2799398" y="4686254"/>
            <a:ext cx="6572885" cy="9429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b="1" dirty="0">
                <a:gradFill>
                  <a:gsLst>
                    <a:gs pos="0">
                      <a:srgbClr val="E6EEFF"/>
                    </a:gs>
                    <a:gs pos="100000">
                      <a:srgbClr val="AECCFD"/>
                    </a:gs>
                  </a:gsLst>
                  <a:lin ang="5400000" scaled="0"/>
                </a:gradFill>
                <a:latin typeface="思源黑体 CN Regular" panose="020B0500000000000000" charset="-122"/>
                <a:ea typeface="思源黑体 CN Regular" panose="020B0500000000000000" charset="-122"/>
                <a:cs typeface="思源黑体 CN Bold" panose="020B08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做出投资决策并自行承担风险。投资有风险，入市需谨慎！</a:t>
            </a:r>
          </a:p>
        </p:txBody>
      </p:sp>
      <p:pic>
        <p:nvPicPr>
          <p:cNvPr id="9" name="图片 8" descr="5555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425123" y="859110"/>
            <a:ext cx="1321435" cy="29972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2641600" y="3225777"/>
            <a:ext cx="6908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ags" Target="../tags/tag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slideLayout" Target="../slideLayouts/slideLayout1.xml"/><Relationship Id="rId17" Type="http://schemas.openxmlformats.org/officeDocument/2006/relationships/image" Target="../media/image2.png"/><Relationship Id="rId2" Type="http://schemas.openxmlformats.org/officeDocument/2006/relationships/tags" Target="../tags/tag6.xml"/><Relationship Id="rId16" Type="http://schemas.openxmlformats.org/officeDocument/2006/relationships/image" Target="../media/image8.png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image" Target="../media/image7.png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-179110"/>
            <a:ext cx="12192000" cy="6858000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4130203"/>
            <a:ext cx="12192000" cy="27368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555423" y="1587917"/>
            <a:ext cx="90811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熟悉的爆量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</a:rPr>
              <a:t>低吸节奏！</a:t>
            </a:r>
            <a:endParaRPr lang="en-US" altLang="zh-CN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514915" y="798545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3960253"/>
            <a:ext cx="4509135" cy="899739"/>
            <a:chOff x="3498844" y="5502275"/>
            <a:chExt cx="4509135" cy="899739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2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3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</a:p>
          </p:txBody>
        </p:sp>
        <p:sp>
          <p:nvSpPr>
            <p:cNvPr id="29" name="文本框 28"/>
            <p:cNvSpPr txBox="1"/>
            <p:nvPr>
              <p:custDataLst>
                <p:tags r:id="rId4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张明科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grpSp>
          <p:nvGrpSpPr>
            <p:cNvPr id="30" name="组合 29"/>
            <p:cNvGrpSpPr/>
            <p:nvPr/>
          </p:nvGrpSpPr>
          <p:grpSpPr>
            <a:xfrm>
              <a:off x="3536944" y="6027606"/>
              <a:ext cx="4471035" cy="374408"/>
              <a:chOff x="7093" y="6616"/>
              <a:chExt cx="7859" cy="656"/>
            </a:xfrm>
          </p:grpSpPr>
          <p:sp>
            <p:nvSpPr>
              <p:cNvPr id="31" name="矩形 30"/>
              <p:cNvSpPr/>
              <p:nvPr>
                <p:custDataLst>
                  <p:tags r:id="rId8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>
                <p:custDataLst>
                  <p:tags r:id="rId9"/>
                </p:custDataLst>
              </p:nvPr>
            </p:nvSpPr>
            <p:spPr>
              <a:xfrm>
                <a:off x="7105" y="6626"/>
                <a:ext cx="2519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文本框 32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7360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</a:p>
            </p:txBody>
          </p:sp>
          <p:sp>
            <p:nvSpPr>
              <p:cNvPr id="34" name="文本框 33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0001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dist"/>
                <a:r>
                  <a:rPr lang="en-US" altLang="zh-CN" sz="1800" dirty="0">
                    <a:solidFill>
                      <a:srgbClr val="FFFFFF"/>
                    </a:solidFill>
                    <a:latin typeface="+mn-ea"/>
                  </a:rPr>
                  <a:t>A1120619100001</a:t>
                </a:r>
                <a:endParaRPr lang="en-US" altLang="zh-CN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sp>
          <p:nvSpPr>
            <p:cNvPr id="36" name="矩形 35"/>
            <p:cNvSpPr/>
            <p:nvPr>
              <p:custDataLst>
                <p:tags r:id="rId5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6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7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2024/11/5</a:t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838200" y="37115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br>
              <a:rPr kumimoji="0" lang="zh-C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ED3E4B9E-22CF-4FFD-A60A-338616085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大跌时找游资被套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043ACAD-B60D-4A4E-A0D8-10B20C2B316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最好是紫旗</a:t>
            </a:r>
            <a:r>
              <a:rPr lang="en-US" altLang="zh-CN" b="1" dirty="0">
                <a:solidFill>
                  <a:srgbClr val="C00000"/>
                </a:solidFill>
              </a:rPr>
              <a:t>+</a:t>
            </a:r>
            <a:r>
              <a:rPr lang="zh-CN" altLang="en-US" b="1" dirty="0">
                <a:solidFill>
                  <a:srgbClr val="C00000"/>
                </a:solidFill>
              </a:rPr>
              <a:t>游资被套，后续的进攻机会在股价回踩企稳均线阶段</a:t>
            </a:r>
          </a:p>
        </p:txBody>
      </p:sp>
      <p:pic>
        <p:nvPicPr>
          <p:cNvPr id="11" name="图片占位符 10">
            <a:extLst>
              <a:ext uri="{FF2B5EF4-FFF2-40B4-BE49-F238E27FC236}">
                <a16:creationId xmlns:a16="http://schemas.microsoft.com/office/drawing/2014/main" id="{69C836A4-917F-476B-A1FD-270C7557640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t="187" b="187"/>
          <a:stretch/>
        </p:blipFill>
        <p:spPr/>
      </p:pic>
    </p:spTree>
    <p:extLst>
      <p:ext uri="{BB962C8B-B14F-4D97-AF65-F5344CB8AC3E}">
        <p14:creationId xmlns:p14="http://schemas.microsoft.com/office/powerpoint/2010/main" val="29530385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6">
            <a:extLst>
              <a:ext uri="{FF2B5EF4-FFF2-40B4-BE49-F238E27FC236}">
                <a16:creationId xmlns:a16="http://schemas.microsoft.com/office/drawing/2014/main" id="{03F0912B-D6F5-41FA-A4E4-69AC9FA18B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近期哪些紫旗回档不卖票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F351145-2EE0-4D5F-AFA3-21BAD6F478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89548" y="1834206"/>
            <a:ext cx="3634505" cy="165204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1FEF8BC-4E99-47AB-86CA-0B1A506FD3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2494" y="3594587"/>
            <a:ext cx="4468612" cy="25898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F8ED132-ED42-43EE-B23C-0F706B84FA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2127" y="2136992"/>
            <a:ext cx="2038334" cy="339956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E4A81BB-C1C5-449A-A6B4-2183BB0838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5189" y="2168636"/>
            <a:ext cx="2038334" cy="3360118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007D84AD-9B39-4511-9D5C-6D778C193040}"/>
              </a:ext>
            </a:extLst>
          </p:cNvPr>
          <p:cNvSpPr/>
          <p:nvPr/>
        </p:nvSpPr>
        <p:spPr>
          <a:xfrm>
            <a:off x="2304344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金叉初期，能不减就不减</a:t>
            </a: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E12818DF-5C1C-40E8-8EDE-586E12E5356F}"/>
              </a:ext>
            </a:extLst>
          </p:cNvPr>
          <p:cNvSpPr/>
          <p:nvPr/>
        </p:nvSpPr>
        <p:spPr>
          <a:xfrm>
            <a:off x="7252380" y="5812405"/>
            <a:ext cx="2604912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不破位，不轻易交出底仓</a:t>
            </a:r>
          </a:p>
        </p:txBody>
      </p:sp>
    </p:spTree>
    <p:extLst>
      <p:ext uri="{BB962C8B-B14F-4D97-AF65-F5344CB8AC3E}">
        <p14:creationId xmlns:p14="http://schemas.microsoft.com/office/powerpoint/2010/main" val="11386624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学习提升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龙虎淘金圈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163637" y="5722057"/>
            <a:ext cx="9864726" cy="544401"/>
          </a:xfrm>
        </p:spPr>
        <p:txBody>
          <a:bodyPr/>
          <a:lstStyle/>
          <a:p>
            <a:r>
              <a:rPr lang="zh-CN" altLang="en-US" sz="2000" b="1" dirty="0">
                <a:solidFill>
                  <a:srgbClr val="C00000"/>
                </a:solidFill>
              </a:rPr>
              <a:t>盘中交流、知识拓展学习的龙虎阵地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" r="15090"/>
          <a:stretch>
            <a:fillRect/>
          </a:stretch>
        </p:blipFill>
        <p:spPr>
          <a:xfrm>
            <a:off x="6799885" y="1710672"/>
            <a:ext cx="4194744" cy="3877106"/>
          </a:xfr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67188" y="2093105"/>
            <a:ext cx="2732012" cy="311224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7125" y="2695762"/>
            <a:ext cx="2122673" cy="19069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94460" y="4681110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PC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4235964" y="5201584"/>
            <a:ext cx="1394460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en-US" altLang="zh-CN" spc="150" dirty="0">
                <a:solidFill>
                  <a:schemeClr val="tx1">
                    <a:lumMod val="85000"/>
                    <a:lumOff val="1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APP</a:t>
            </a:r>
            <a:endParaRPr lang="zh-CN" altLang="en-US" spc="150" dirty="0">
              <a:solidFill>
                <a:schemeClr val="tx1">
                  <a:lumMod val="85000"/>
                  <a:lumOff val="1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9EB01070-C861-47FB-BD99-BF4603607D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B9423E3B-467B-419C-AA73-070E63145E47}"/>
              </a:ext>
            </a:extLst>
          </p:cNvPr>
          <p:cNvSpPr/>
          <p:nvPr/>
        </p:nvSpPr>
        <p:spPr>
          <a:xfrm>
            <a:off x="8210551" y="2365833"/>
            <a:ext cx="3440979" cy="2488677"/>
          </a:xfrm>
          <a:prstGeom prst="rect">
            <a:avLst/>
          </a:prstGeom>
          <a:solidFill>
            <a:srgbClr val="CD0318"/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6EB6248-9366-41A3-B9CF-236BE23576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980"/>
          <a:stretch/>
        </p:blipFill>
        <p:spPr>
          <a:xfrm>
            <a:off x="8436792" y="2656594"/>
            <a:ext cx="2988496" cy="77240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0DDB550A-95B5-4333-B305-A4762CAA53E6}"/>
              </a:ext>
            </a:extLst>
          </p:cNvPr>
          <p:cNvSpPr txBox="1"/>
          <p:nvPr/>
        </p:nvSpPr>
        <p:spPr>
          <a:xfrm>
            <a:off x="8568965" y="3610171"/>
            <a:ext cx="2743200" cy="1143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年度版首发钜惠！买即多送一个季度版，价值</a:t>
            </a:r>
            <a:r>
              <a:rPr lang="en-US" altLang="zh-CN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168</a:t>
            </a:r>
            <a:r>
              <a:rPr lang="zh-CN" altLang="en-US" spc="150" dirty="0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元！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E7C40E4-4953-4A18-B753-8F38C5F10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84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如何看课学习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724928"/>
            <a:ext cx="7820008" cy="1012991"/>
          </a:xfrm>
        </p:spPr>
        <p:txBody>
          <a:bodyPr/>
          <a:lstStyle/>
          <a:p>
            <a:pPr algn="ctr"/>
            <a:r>
              <a:rPr lang="zh-CN" altLang="en-US" dirty="0"/>
              <a:t>研究院</a:t>
            </a:r>
            <a:r>
              <a:rPr lang="en-US" altLang="zh-CN" dirty="0"/>
              <a:t>-</a:t>
            </a:r>
            <a:r>
              <a:rPr lang="zh-CN" altLang="en-US" dirty="0"/>
              <a:t>精品课程</a:t>
            </a:r>
            <a:r>
              <a:rPr lang="en-US" altLang="zh-CN" dirty="0"/>
              <a:t>-</a:t>
            </a:r>
            <a:r>
              <a:rPr lang="zh-CN" altLang="en-US" dirty="0"/>
              <a:t>个人中心</a:t>
            </a:r>
            <a:r>
              <a:rPr lang="en-US" altLang="zh-CN" dirty="0"/>
              <a:t>-</a:t>
            </a:r>
            <a:r>
              <a:rPr lang="zh-CN" altLang="en-US" dirty="0"/>
              <a:t>我的课程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/>
          <a:srcRect l="16087" r="16087" b="10784"/>
          <a:stretch>
            <a:fillRect/>
          </a:stretch>
        </p:blipFill>
        <p:spPr>
          <a:xfrm>
            <a:off x="1133219" y="1910287"/>
            <a:ext cx="5008436" cy="356843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3"/>
          <a:srcRect l="33929"/>
          <a:stretch>
            <a:fillRect/>
          </a:stretch>
        </p:blipFill>
        <p:spPr>
          <a:xfrm>
            <a:off x="6461325" y="1960021"/>
            <a:ext cx="4519383" cy="31780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盘面节奏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占位符 9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" b="199"/>
          <a:stretch/>
        </p:blipFill>
        <p:spPr>
          <a:xfrm>
            <a:off x="1127125" y="1702629"/>
            <a:ext cx="6162675" cy="3452742"/>
          </a:xfrm>
        </p:spPr>
      </p:pic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</a:p>
        </p:txBody>
      </p:sp>
      <p:sp>
        <p:nvSpPr>
          <p:cNvPr id="7" name="矩形: 圆角 6"/>
          <p:cNvSpPr/>
          <p:nvPr/>
        </p:nvSpPr>
        <p:spPr>
          <a:xfrm>
            <a:off x="7543800" y="1766836"/>
            <a:ext cx="3345180" cy="3478263"/>
          </a:xfrm>
          <a:prstGeom prst="roundRect">
            <a:avLst>
              <a:gd name="adj" fmla="val 2228"/>
            </a:avLst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601902" y="1894707"/>
            <a:ext cx="3228975" cy="2755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资金量能：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2.3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万亿，大增量，交投机会很多，分化低开就是机会；</a:t>
            </a:r>
            <a:endParaRPr lang="en-US" altLang="zh-CN" sz="1600" spc="150" dirty="0">
              <a:solidFill>
                <a:srgbClr val="FFFFFF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支撑</a:t>
            </a:r>
            <a:r>
              <a:rPr lang="en-US" altLang="zh-CN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压力位：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辅助线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-3300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；</a:t>
            </a:r>
          </a:p>
          <a:p>
            <a:pPr marL="342900" indent="-342900" algn="just">
              <a:lnSpc>
                <a:spcPct val="13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zh-CN" altLang="en-US" sz="1600" spc="150" dirty="0">
                <a:solidFill>
                  <a:srgbClr val="FFFF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节奏：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再次展现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——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指数可以倒，龙虎不能倒。近期没有跳空上拉，</a:t>
            </a:r>
            <a:r>
              <a:rPr lang="en-US" altLang="zh-CN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3300</a:t>
            </a:r>
            <a:r>
              <a:rPr lang="zh-CN" altLang="en-US" sz="1600" spc="150" dirty="0">
                <a:solidFill>
                  <a:srgbClr val="FFFFFF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守起来比较舒服。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11"/>
          </p:nvPr>
        </p:nvSpPr>
        <p:spPr>
          <a:xfrm>
            <a:off x="828675" y="5532649"/>
            <a:ext cx="10534650" cy="814582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放量，上冲；量能不变，震荡；量能萎缩，下跌</a:t>
            </a:r>
            <a:endParaRPr lang="en-US" altLang="zh-CN" b="1" dirty="0">
              <a:solidFill>
                <a:srgbClr val="C0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792" y="1924868"/>
            <a:ext cx="2562877" cy="298461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267460" y="5564032"/>
            <a:ext cx="9707880" cy="865199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行业：机械设备、软件信息、建筑装饰、汽车配件、电气设备</a:t>
            </a:r>
            <a:endParaRPr lang="en-US" altLang="zh-CN" b="1" dirty="0">
              <a:solidFill>
                <a:srgbClr val="C00000"/>
              </a:solidFill>
            </a:endParaRPr>
          </a:p>
          <a:p>
            <a:r>
              <a:rPr lang="zh-CN" altLang="en-US" b="1" dirty="0">
                <a:solidFill>
                  <a:srgbClr val="C00000"/>
                </a:solidFill>
              </a:rPr>
              <a:t>主题：重组、华为供应链、金融科技、机器人、房地产开发（</a:t>
            </a:r>
            <a:r>
              <a:rPr lang="en-US" altLang="zh-CN" b="1" dirty="0">
                <a:solidFill>
                  <a:srgbClr val="C00000"/>
                </a:solidFill>
              </a:rPr>
              <a:t>AMC</a:t>
            </a:r>
            <a:r>
              <a:rPr lang="zh-CN" altLang="en-US" b="1" dirty="0">
                <a:solidFill>
                  <a:srgbClr val="C00000"/>
                </a:solidFill>
              </a:rPr>
              <a:t>）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龙虎板块</a:t>
            </a: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" r="46862"/>
          <a:stretch/>
        </p:blipFill>
        <p:spPr>
          <a:xfrm>
            <a:off x="1129548" y="2098406"/>
            <a:ext cx="5280679" cy="319059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6E4629-57F4-4F1F-AB68-DD0E466343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" b="495"/>
          <a:stretch/>
        </p:blipFill>
        <p:spPr>
          <a:xfrm>
            <a:off x="6410227" y="2098406"/>
            <a:ext cx="4679667" cy="31905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084C196E-614F-479E-988F-65080A2A8E81}"/>
              </a:ext>
            </a:extLst>
          </p:cNvPr>
          <p:cNvSpPr/>
          <p:nvPr/>
        </p:nvSpPr>
        <p:spPr>
          <a:xfrm>
            <a:off x="9907930" y="4916988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5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关于龙虎内参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2185996" y="5810614"/>
            <a:ext cx="7820008" cy="544401"/>
          </a:xfrm>
        </p:spPr>
        <p:txBody>
          <a:bodyPr/>
          <a:lstStyle/>
          <a:p>
            <a:r>
              <a:rPr lang="zh-CN" altLang="en-US" b="1" dirty="0">
                <a:solidFill>
                  <a:srgbClr val="C00000"/>
                </a:solidFill>
              </a:rPr>
              <a:t>每周二固定更新一篇「龙虎淘金」，短线为主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2"/>
          <a:srcRect r="33798"/>
          <a:stretch>
            <a:fillRect/>
          </a:stretch>
        </p:blipFill>
        <p:spPr>
          <a:xfrm>
            <a:off x="1389028" y="1930138"/>
            <a:ext cx="2821166" cy="318585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2241" y="1930138"/>
            <a:ext cx="3771616" cy="299772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101762" y="5242804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研究院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经传内参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4470200" y="4945980"/>
            <a:ext cx="3395698" cy="42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Bef>
                <a:spcPts val="500"/>
              </a:spcBef>
            </a:pP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龙虎淘金圈</a:t>
            </a:r>
            <a:r>
              <a:rPr lang="en-US" altLang="zh-CN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-</a:t>
            </a:r>
            <a:r>
              <a:rPr lang="zh-CN" altLang="en-US" spc="150" dirty="0">
                <a:solidFill>
                  <a:srgbClr val="C00000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内参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1346" y="3220219"/>
            <a:ext cx="2777017" cy="172576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/>
          <a:srcRect t="34818"/>
          <a:stretch>
            <a:fillRect/>
          </a:stretch>
        </p:blipFill>
        <p:spPr>
          <a:xfrm>
            <a:off x="8860726" y="1952084"/>
            <a:ext cx="1558257" cy="11958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龙虎选股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席位颜色分类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409700" y="5724047"/>
            <a:ext cx="9372600" cy="1012991"/>
          </a:xfrm>
        </p:spPr>
        <p:txBody>
          <a:bodyPr/>
          <a:lstStyle/>
          <a:p>
            <a:pPr algn="ctr"/>
            <a:r>
              <a:rPr lang="zh-CN" altLang="en-US" sz="2000" b="1" dirty="0">
                <a:solidFill>
                  <a:srgbClr val="C00000"/>
                </a:solidFill>
              </a:rPr>
              <a:t>席位主要区别：①买卖双方力量；②有无机构（机构有钱，会考虑基本面）</a:t>
            </a:r>
          </a:p>
        </p:txBody>
      </p:sp>
      <p:graphicFrame>
        <p:nvGraphicFramePr>
          <p:cNvPr id="4" name="表格 3"/>
          <p:cNvGraphicFramePr>
            <a:graphicFrameLocks noGrp="1"/>
          </p:cNvGraphicFramePr>
          <p:nvPr/>
        </p:nvGraphicFramePr>
        <p:xfrm>
          <a:off x="1154368" y="1846916"/>
          <a:ext cx="9883263" cy="3577740"/>
        </p:xfrm>
        <a:graphic>
          <a:graphicData uri="http://schemas.openxmlformats.org/drawingml/2006/table">
            <a:tbl>
              <a:tblPr/>
              <a:tblGrid>
                <a:gridCol w="124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6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76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795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5548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旗子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75B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图示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涵义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</a:rPr>
                        <a:t>特点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红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多头较强，席位偏超短操作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紫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5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正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FF3DDD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多头较强，席位势大力沉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蓝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1CB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有机构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1" i="0" u="none" strike="noStrike" kern="1200" dirty="0">
                          <a:solidFill>
                            <a:srgbClr val="0070C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空头较强，注意波段压力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5548"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zh-CN" altLang="en-US" sz="1800" b="1" i="0" u="none" strike="noStrike" kern="1200" dirty="0">
                          <a:solidFill>
                            <a:srgbClr val="FFFFFF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绿</a:t>
                      </a:r>
                      <a:endParaRPr lang="en-US" altLang="zh-CN" sz="1800" b="1" i="0" u="none" strike="noStrike" kern="1200" dirty="0">
                        <a:solidFill>
                          <a:srgbClr val="FFFFFF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734CD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>
                        <a:lnSpc>
                          <a:spcPct val="120000"/>
                        </a:lnSpc>
                      </a:pPr>
                      <a:endParaRPr lang="zh-CN" altLang="en-US" sz="1800" b="0" i="0" u="none" strike="noStrike" kern="1200" dirty="0">
                        <a:solidFill>
                          <a:srgbClr val="000000"/>
                        </a:solidFill>
                        <a:effectLst/>
                        <a:latin typeface="等线" panose="02010600030101010101" charset="-122"/>
                        <a:ea typeface="等线" panose="02010600030101010101" charset="-122"/>
                        <a:cs typeface="+mn-cs"/>
                      </a:endParaRP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买卖前五的净值是</a:t>
                      </a:r>
                      <a:r>
                        <a:rPr lang="zh-CN" altLang="en-US" sz="1800" b="1" i="0" u="none" strike="noStrike" kern="1200" dirty="0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负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数，</a:t>
                      </a:r>
                      <a:r>
                        <a:rPr lang="zh-CN" altLang="en-US" sz="1800" b="1" i="0" u="none" strike="noStrike" kern="1200" dirty="0">
                          <a:solidFill>
                            <a:srgbClr val="00AB27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无机构</a:t>
                      </a: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参与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8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等线" panose="02010600030101010101" charset="-122"/>
                          <a:ea typeface="等线" panose="02010600030101010101" charset="-122"/>
                          <a:cs typeface="+mn-cs"/>
                        </a:rPr>
                        <a:t>空头较强，注意超短压力</a:t>
                      </a:r>
                    </a:p>
                  </a:txBody>
                  <a:tcPr marL="14725" marR="14725" marT="147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5" name="组合 4"/>
          <p:cNvGrpSpPr/>
          <p:nvPr/>
        </p:nvGrpSpPr>
        <p:grpSpPr>
          <a:xfrm>
            <a:off x="2747932" y="2707078"/>
            <a:ext cx="202637" cy="2583903"/>
            <a:chOff x="3948752" y="3356037"/>
            <a:chExt cx="202637" cy="2583903"/>
          </a:xfrm>
        </p:grpSpPr>
        <p:grpSp>
          <p:nvGrpSpPr>
            <p:cNvPr id="6" name="组合 5"/>
            <p:cNvGrpSpPr/>
            <p:nvPr/>
          </p:nvGrpSpPr>
          <p:grpSpPr>
            <a:xfrm>
              <a:off x="3948752" y="3356037"/>
              <a:ext cx="202637" cy="417513"/>
              <a:chOff x="-1701800" y="3305476"/>
              <a:chExt cx="765476" cy="1577187"/>
            </a:xfrm>
          </p:grpSpPr>
          <p:sp>
            <p:nvSpPr>
              <p:cNvPr id="16" name="直角三角形 15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7" name="直接连接符 16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组合 6"/>
            <p:cNvGrpSpPr/>
            <p:nvPr/>
          </p:nvGrpSpPr>
          <p:grpSpPr>
            <a:xfrm>
              <a:off x="3948752" y="4072942"/>
              <a:ext cx="202637" cy="417513"/>
              <a:chOff x="-1701800" y="3305476"/>
              <a:chExt cx="765476" cy="1577187"/>
            </a:xfrm>
          </p:grpSpPr>
          <p:sp>
            <p:nvSpPr>
              <p:cNvPr id="14" name="直角三角形 13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FF3DD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FF3DD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组合 7"/>
            <p:cNvGrpSpPr/>
            <p:nvPr/>
          </p:nvGrpSpPr>
          <p:grpSpPr>
            <a:xfrm>
              <a:off x="3948752" y="4775200"/>
              <a:ext cx="202637" cy="417513"/>
              <a:chOff x="-1701800" y="3305476"/>
              <a:chExt cx="765476" cy="1577187"/>
            </a:xfrm>
          </p:grpSpPr>
          <p:sp>
            <p:nvSpPr>
              <p:cNvPr id="12" name="直角三角形 11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3948752" y="5522427"/>
              <a:ext cx="202637" cy="417513"/>
              <a:chOff x="-1701800" y="3305476"/>
              <a:chExt cx="765476" cy="1577187"/>
            </a:xfrm>
          </p:grpSpPr>
          <p:sp>
            <p:nvSpPr>
              <p:cNvPr id="10" name="直角三角形 9"/>
              <p:cNvSpPr/>
              <p:nvPr/>
            </p:nvSpPr>
            <p:spPr>
              <a:xfrm rot="16200000">
                <a:off x="-1719112" y="3322788"/>
                <a:ext cx="800100" cy="765476"/>
              </a:xfrm>
              <a:prstGeom prst="rtTriangle">
                <a:avLst/>
              </a:prstGeom>
              <a:solidFill>
                <a:srgbClr val="00AB2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-984706" y="4047940"/>
                <a:ext cx="21925" cy="834723"/>
              </a:xfrm>
              <a:prstGeom prst="line">
                <a:avLst/>
              </a:prstGeom>
              <a:ln w="22225">
                <a:solidFill>
                  <a:srgbClr val="00AB2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盘中：紫旗回档（金叉）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1"/>
          </p:nvPr>
        </p:nvSpPr>
        <p:spPr>
          <a:xfrm>
            <a:off x="1868129" y="5744169"/>
            <a:ext cx="8455742" cy="544401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2000" b="1" dirty="0">
                <a:solidFill>
                  <a:srgbClr val="C00000"/>
                </a:solidFill>
              </a:rPr>
              <a:t>近</a:t>
            </a:r>
            <a:r>
              <a:rPr lang="en-US" altLang="zh-CN" sz="2000" b="1" dirty="0">
                <a:solidFill>
                  <a:srgbClr val="C00000"/>
                </a:solidFill>
              </a:rPr>
              <a:t>10</a:t>
            </a:r>
            <a:r>
              <a:rPr lang="zh-CN" altLang="en-US" sz="2000" b="1" dirty="0">
                <a:solidFill>
                  <a:srgbClr val="C00000"/>
                </a:solidFill>
              </a:rPr>
              <a:t>日出龙虎紫旗，追求更强的回档爆发（操作：用三板斧）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charset="-122"/>
            </a:endParaRPr>
          </a:p>
        </p:txBody>
      </p:sp>
      <p:pic>
        <p:nvPicPr>
          <p:cNvPr id="6" name="图片占位符 5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" b="201"/>
          <a:stretch/>
        </p:blipFill>
        <p:spPr>
          <a:xfrm>
            <a:off x="1127125" y="1827101"/>
            <a:ext cx="6663600" cy="373320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84"/>
          <a:stretch>
            <a:fillRect/>
          </a:stretch>
        </p:blipFill>
        <p:spPr>
          <a:xfrm>
            <a:off x="8633461" y="1782034"/>
            <a:ext cx="2270759" cy="378551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矩形: 圆角 6"/>
          <p:cNvSpPr/>
          <p:nvPr/>
        </p:nvSpPr>
        <p:spPr>
          <a:xfrm>
            <a:off x="6608761" y="5188293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盘后潜力：紫旗回档（死叉）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</p:nvPr>
        </p:nvSpPr>
        <p:spPr>
          <a:xfrm>
            <a:off x="3679825" y="5846886"/>
            <a:ext cx="4832350" cy="340405"/>
          </a:xfrm>
        </p:spPr>
        <p:txBody>
          <a:bodyPr/>
          <a:lstStyle/>
          <a:p>
            <a:pPr algn="ctr">
              <a:spcBef>
                <a:spcPts val="500"/>
              </a:spcBef>
              <a:spcAft>
                <a:spcPts val="0"/>
              </a:spcAft>
            </a:pP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盘后选板块</a:t>
            </a:r>
            <a:r>
              <a:rPr lang="en-US" altLang="zh-CN" sz="1800" b="1" dirty="0">
                <a:solidFill>
                  <a:srgbClr val="C00000"/>
                </a:solidFill>
                <a:latin typeface="微软雅黑" panose="020B0503020204020204" charset="-122"/>
              </a:rPr>
              <a:t>+</a:t>
            </a:r>
            <a:r>
              <a:rPr lang="zh-CN" altLang="en-US" sz="1800" b="1" dirty="0">
                <a:solidFill>
                  <a:srgbClr val="C00000"/>
                </a:solidFill>
                <a:latin typeface="微软雅黑" panose="020B0503020204020204" charset="-122"/>
              </a:rPr>
              <a:t>回档潜力股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4117" y="1876424"/>
            <a:ext cx="4824987" cy="3765549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</p:pic>
      <p:sp>
        <p:nvSpPr>
          <p:cNvPr id="10" name="矩形: 圆角 9"/>
          <p:cNvSpPr/>
          <p:nvPr/>
        </p:nvSpPr>
        <p:spPr>
          <a:xfrm>
            <a:off x="1126232" y="527631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10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29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  <p:pic>
        <p:nvPicPr>
          <p:cNvPr id="11" name="图片占位符 10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0" b="1420"/>
          <a:stretch/>
        </p:blipFill>
        <p:spPr>
          <a:xfrm>
            <a:off x="6196013" y="1876425"/>
            <a:ext cx="4832350" cy="3765550"/>
          </a:xfrm>
        </p:spPr>
      </p:pic>
      <p:sp>
        <p:nvSpPr>
          <p:cNvPr id="15" name="矩形: 圆角 14"/>
          <p:cNvSpPr/>
          <p:nvPr/>
        </p:nvSpPr>
        <p:spPr>
          <a:xfrm>
            <a:off x="6196013" y="5269967"/>
            <a:ext cx="1181964" cy="372008"/>
          </a:xfrm>
          <a:prstGeom prst="roundRect">
            <a:avLst/>
          </a:prstGeom>
          <a:solidFill>
            <a:srgbClr val="C00000">
              <a:alpha val="80000"/>
            </a:srgbClr>
          </a:solidFill>
          <a:ln w="12700" cap="flat" cmpd="sng" algn="ctr">
            <a:noFill/>
            <a:prstDash val="solid"/>
            <a:miter lim="800000"/>
          </a:ln>
        </p:spPr>
        <p:txBody>
          <a:bodyPr rtlCol="0" anchor="ctr"/>
          <a:lstStyle/>
          <a:p>
            <a:pPr marL="0" marR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11</a:t>
            </a: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rPr>
              <a:t>月</a:t>
            </a:r>
            <a:r>
              <a:rPr lang="en-US" altLang="zh-CN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3</a:t>
            </a:r>
            <a:r>
              <a:rPr lang="zh-CN" altLang="en-US" sz="1600" kern="0" dirty="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DOCER_TEMPLATE_OPEN_ONCE_MARK" val="1"/>
  <p:tag name="COMMONDATA" val="eyJoZGlkIjoiMTQyZWY4N2NmZWRlMzNiOTAwNWExN2Y4ZjJjOTQ1ZW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1935</TotalTime>
  <Words>470</Words>
  <Application>Microsoft Office PowerPoint</Application>
  <PresentationFormat>宽屏</PresentationFormat>
  <Paragraphs>69</Paragraphs>
  <Slides>17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8" baseType="lpstr">
      <vt:lpstr>等线</vt:lpstr>
      <vt:lpstr>思源黑体 CN Heavy</vt:lpstr>
      <vt:lpstr>思源黑体 CN Medium</vt:lpstr>
      <vt:lpstr>思源黑体 CN Normal</vt:lpstr>
      <vt:lpstr>思源黑体 CN Regular</vt:lpstr>
      <vt:lpstr>微软雅黑</vt:lpstr>
      <vt:lpstr>Arial</vt:lpstr>
      <vt:lpstr>Calibri</vt:lpstr>
      <vt:lpstr>Roboto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42505</dc:creator>
  <cp:lastModifiedBy>十二 猪肠</cp:lastModifiedBy>
  <cp:revision>1638</cp:revision>
  <dcterms:created xsi:type="dcterms:W3CDTF">2019-06-19T02:08:00Z</dcterms:created>
  <dcterms:modified xsi:type="dcterms:W3CDTF">2024-11-05T12:16:37Z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EBF8DB5FD94B49F7B17BC65F9BA08668</vt:lpwstr>
  </property>
</Properties>
</file>