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868" r:id="rId2"/>
    <p:sldId id="1412" r:id="rId3"/>
    <p:sldId id="1449" r:id="rId4"/>
    <p:sldId id="1442" r:id="rId5"/>
    <p:sldId id="1430" r:id="rId6"/>
    <p:sldId id="1431" r:id="rId7"/>
    <p:sldId id="1439" r:id="rId8"/>
    <p:sldId id="1432" r:id="rId9"/>
    <p:sldId id="1450" r:id="rId10"/>
    <p:sldId id="1448" r:id="rId11"/>
    <p:sldId id="1419" r:id="rId12"/>
    <p:sldId id="1440" r:id="rId13"/>
    <p:sldId id="1201" r:id="rId14"/>
    <p:sldId id="734" r:id="rId15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12"/>
            <p14:sldId id="1449"/>
            <p14:sldId id="1442"/>
            <p14:sldId id="1430"/>
            <p14:sldId id="1431"/>
            <p14:sldId id="1439"/>
            <p14:sldId id="1432"/>
            <p14:sldId id="1450"/>
            <p14:sldId id="1448"/>
            <p14:sldId id="1419"/>
            <p14:sldId id="144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23" userDrawn="1">
          <p15:clr>
            <a:srgbClr val="A4A3A4"/>
          </p15:clr>
        </p15:guide>
        <p15:guide id="4" pos="279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389"/>
    <a:srgbClr val="FF4DFF"/>
    <a:srgbClr val="EC5F74"/>
    <a:srgbClr val="F2991E"/>
    <a:srgbClr val="7A5CB3"/>
    <a:srgbClr val="555452"/>
    <a:srgbClr val="FFFA9D"/>
    <a:srgbClr val="FFFFFF"/>
    <a:srgbClr val="ED000E"/>
    <a:srgbClr val="4E8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86" autoAdjust="0"/>
    <p:restoredTop sz="95510" autoAdjust="0"/>
  </p:normalViewPr>
  <p:slideViewPr>
    <p:cSldViewPr snapToGrid="0" showGuides="1">
      <p:cViewPr>
        <p:scale>
          <a:sx n="200" d="100"/>
          <a:sy n="200" d="100"/>
        </p:scale>
        <p:origin x="372" y="-3552"/>
      </p:cViewPr>
      <p:guideLst>
        <p:guide pos="7423"/>
        <p:guide pos="279"/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5.xml"/><Relationship Id="rId21" Type="http://schemas.openxmlformats.org/officeDocument/2006/relationships/image" Target="../media/image8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image" Target="../media/image7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image" Target="../media/image10.png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image" Target="../media/image9.png"/><Relationship Id="rId10" Type="http://schemas.openxmlformats.org/officeDocument/2006/relationships/tags" Target="../tags/tag12.xml"/><Relationship Id="rId19" Type="http://schemas.openxmlformats.org/officeDocument/2006/relationships/notesSlide" Target="../notesSlides/notesSlide1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270" y="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572768" y="1048427"/>
            <a:ext cx="90464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龙虎资金持续活跃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稳定爆发</a:t>
            </a:r>
            <a:endParaRPr 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41750" y="3709035"/>
            <a:ext cx="2001520" cy="380365"/>
            <a:chOff x="6050" y="5841"/>
            <a:chExt cx="3152" cy="599"/>
          </a:xfrm>
        </p:grpSpPr>
        <p:sp>
          <p:nvSpPr>
            <p:cNvPr id="26" name="矩形 25"/>
            <p:cNvSpPr/>
            <p:nvPr/>
          </p:nvSpPr>
          <p:spPr>
            <a:xfrm>
              <a:off x="6110" y="5849"/>
              <a:ext cx="3092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15"/>
              </p:custDataLst>
            </p:nvPr>
          </p:nvSpPr>
          <p:spPr>
            <a:xfrm>
              <a:off x="6120" y="5849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16"/>
              </p:custDataLst>
            </p:nvPr>
          </p:nvSpPr>
          <p:spPr>
            <a:xfrm>
              <a:off x="6050" y="5860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17"/>
              </p:custDataLst>
            </p:nvPr>
          </p:nvSpPr>
          <p:spPr>
            <a:xfrm>
              <a:off x="7702" y="5841"/>
              <a:ext cx="15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710390" y="4372334"/>
            <a:ext cx="3667170" cy="329890"/>
            <a:chOff x="7093" y="6626"/>
            <a:chExt cx="6446" cy="578"/>
          </a:xfrm>
        </p:grpSpPr>
        <p:sp>
          <p:nvSpPr>
            <p:cNvPr id="31" name="矩形 30"/>
            <p:cNvSpPr/>
            <p:nvPr>
              <p:custDataLst>
                <p:tags r:id="rId11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2" name="矩形 31"/>
            <p:cNvSpPr/>
            <p:nvPr>
              <p:custDataLst>
                <p:tags r:id="rId12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3" name="文本框 32"/>
            <p:cNvSpPr txBox="1"/>
            <p:nvPr>
              <p:custDataLst>
                <p:tags r:id="rId13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投资顾问</a:t>
              </a:r>
            </a:p>
          </p:txBody>
        </p:sp>
        <p:sp>
          <p:nvSpPr>
            <p:cNvPr id="34" name="文本框 33"/>
            <p:cNvSpPr txBox="1"/>
            <p:nvPr>
              <p:custDataLst>
                <p:tags r:id="rId14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A1120619100001</a:t>
              </a:r>
              <a:endParaRPr lang="en-US" altLang="zh-CN" sz="1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sp>
        <p:nvSpPr>
          <p:cNvPr id="36" name="矩形 35"/>
          <p:cNvSpPr/>
          <p:nvPr>
            <p:custDataLst>
              <p:tags r:id="rId2"/>
            </p:custDataLst>
          </p:nvPr>
        </p:nvSpPr>
        <p:spPr>
          <a:xfrm>
            <a:off x="6170428" y="3715449"/>
            <a:ext cx="2179849" cy="35678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>
            <p:custDataLst>
              <p:tags r:id="rId3"/>
            </p:custDataLst>
          </p:nvPr>
        </p:nvSpPr>
        <p:spPr>
          <a:xfrm>
            <a:off x="6052794" y="3715449"/>
            <a:ext cx="995495" cy="356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文本框 37"/>
          <p:cNvSpPr txBox="1"/>
          <p:nvPr>
            <p:custDataLst>
              <p:tags r:id="rId4"/>
            </p:custDataLst>
          </p:nvPr>
        </p:nvSpPr>
        <p:spPr>
          <a:xfrm>
            <a:off x="6033453" y="3728579"/>
            <a:ext cx="1142828" cy="368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课程日期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067630" y="3693046"/>
            <a:ext cx="1282647" cy="38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fld id="{44E84A3E-DAD5-46E0-B2CD-606E2199FB3C}" type="datetime1">
              <a:rPr lang="zh-CN" altLang="en-US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2025/11/7</a:t>
            </a:fld>
            <a:endParaRPr lang="zh-CN" altLang="en-US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869171" y="4367898"/>
            <a:ext cx="768968" cy="698062"/>
            <a:chOff x="4159400" y="4896577"/>
            <a:chExt cx="1191795" cy="367347"/>
          </a:xfrm>
        </p:grpSpPr>
        <p:sp>
          <p:nvSpPr>
            <p:cNvPr id="16" name="矩形 15"/>
            <p:cNvSpPr/>
            <p:nvPr>
              <p:custDataLst>
                <p:tags r:id="rId9"/>
              </p:custDataLst>
            </p:nvPr>
          </p:nvSpPr>
          <p:spPr>
            <a:xfrm>
              <a:off x="4159400" y="4896577"/>
              <a:ext cx="1191795" cy="356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4179722" y="4923800"/>
              <a:ext cx="1142932" cy="340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执业编号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710390" y="4736070"/>
            <a:ext cx="3667170" cy="329890"/>
            <a:chOff x="7093" y="6626"/>
            <a:chExt cx="6446" cy="578"/>
          </a:xfrm>
        </p:grpSpPr>
        <p:sp>
          <p:nvSpPr>
            <p:cNvPr id="25" name="矩形 24"/>
            <p:cNvSpPr/>
            <p:nvPr>
              <p:custDataLst>
                <p:tags r:id="rId5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5" name="矩形 34"/>
            <p:cNvSpPr/>
            <p:nvPr>
              <p:custDataLst>
                <p:tags r:id="rId6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9" name="文本框 38"/>
            <p:cNvSpPr txBox="1"/>
            <p:nvPr>
              <p:custDataLst>
                <p:tags r:id="rId7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基金从业</a:t>
              </a:r>
            </a:p>
          </p:txBody>
        </p:sp>
        <p:sp>
          <p:nvSpPr>
            <p:cNvPr id="40" name="文本框 39"/>
            <p:cNvSpPr txBox="1"/>
            <p:nvPr>
              <p:custDataLst>
                <p:tags r:id="rId8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A20250629000895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4" b="18104"/>
          <a:stretch/>
        </p:blipFill>
        <p:spPr>
          <a:xfrm>
            <a:off x="922294" y="196840"/>
            <a:ext cx="3298506" cy="3228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" r="3235"/>
          <a:stretch/>
        </p:blipFill>
        <p:spPr>
          <a:xfrm>
            <a:off x="922294" y="3582415"/>
            <a:ext cx="3298507" cy="3078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矩形: 圆角 13"/>
          <p:cNvSpPr/>
          <p:nvPr/>
        </p:nvSpPr>
        <p:spPr>
          <a:xfrm>
            <a:off x="1408852" y="3920246"/>
            <a:ext cx="770467" cy="3599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某友商</a:t>
            </a:r>
          </a:p>
        </p:txBody>
      </p:sp>
      <p:sp>
        <p:nvSpPr>
          <p:cNvPr id="15" name="矩形: 圆角 14"/>
          <p:cNvSpPr/>
          <p:nvPr/>
        </p:nvSpPr>
        <p:spPr>
          <a:xfrm>
            <a:off x="3067528" y="205338"/>
            <a:ext cx="958760" cy="3129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龙虎金榜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rcRect l="1789" r="62858"/>
          <a:stretch>
            <a:fillRect/>
          </a:stretch>
        </p:blipFill>
        <p:spPr>
          <a:xfrm>
            <a:off x="5183745" y="5221890"/>
            <a:ext cx="1376712" cy="139465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819900" y="5257710"/>
            <a:ext cx="4449805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扫码订阅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《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龙虎金榜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》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，畅享一周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篇（每篇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个龙虎标的）内容策略服务，助力挖掘更多强势龙虎方向！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" b="449"/>
          <a:stretch>
            <a:fillRect/>
          </a:stretch>
        </p:blipFill>
        <p:spPr>
          <a:xfrm>
            <a:off x="5824728" y="1398547"/>
            <a:ext cx="4803992" cy="37679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3745" y="232657"/>
            <a:ext cx="6085962" cy="111053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2" y="4869398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两市增量</a:t>
            </a:r>
            <a:r>
              <a:rPr lang="en-US" altLang="zh-CN" dirty="0"/>
              <a:t>1829</a:t>
            </a:r>
            <a:r>
              <a:rPr lang="zh-CN" altLang="en-US" dirty="0"/>
              <a:t>亿，两市</a:t>
            </a:r>
            <a:r>
              <a:rPr lang="en-US" altLang="zh-CN" dirty="0"/>
              <a:t>2.05</a:t>
            </a:r>
            <a:r>
              <a:rPr lang="zh-CN" altLang="en-US" dirty="0"/>
              <a:t>万亿，大盘这轮补缺口回稳</a:t>
            </a:r>
            <a:r>
              <a:rPr lang="en-US" altLang="zh-CN" dirty="0"/>
              <a:t>4000</a:t>
            </a:r>
            <a:r>
              <a:rPr lang="zh-CN" altLang="en-US" dirty="0"/>
              <a:t>比较扎实；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操作思路：若能持续放量，则每一轮下跌较多，低吸机会增加；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龙虎整体净买强度和情绪到位，做龙虎股更容易获得市场溢价。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814" y="1179119"/>
            <a:ext cx="2816700" cy="31715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b="198"/>
          <a:stretch/>
        </p:blipFill>
        <p:spPr>
          <a:xfrm>
            <a:off x="5439601" y="956710"/>
            <a:ext cx="6344412" cy="35545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2C120D-A10C-23C8-C73B-012742FC64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1583" y="1469900"/>
            <a:ext cx="3268833" cy="25874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哪个部分最具价值？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3093"/>
            <a:ext cx="7820008" cy="506496"/>
          </a:xfrm>
        </p:spPr>
        <p:txBody>
          <a:bodyPr/>
          <a:lstStyle/>
          <a:p>
            <a:r>
              <a:rPr lang="zh-CN" altLang="en-US" dirty="0"/>
              <a:t>想收获远超市场平均收益？不是人云亦云，而要跟最强者走！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569464" y="781659"/>
          <a:ext cx="7053072" cy="24365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51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218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大多数人错误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我们错误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7210" y="3470536"/>
            <a:ext cx="3055209" cy="20285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1651" y="3417738"/>
            <a:ext cx="4434866" cy="20940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矩形: 圆角 8"/>
          <p:cNvSpPr/>
          <p:nvPr/>
        </p:nvSpPr>
        <p:spPr>
          <a:xfrm>
            <a:off x="2263140" y="3960576"/>
            <a:ext cx="2753164" cy="373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市场反复震荡，龙虎逆势进攻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6096000" y="3417884"/>
            <a:ext cx="2837688" cy="3097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龙虎主炒方向，近一月韧性强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龙虎炒作情绪分歧多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34529"/>
            <a:ext cx="7820008" cy="506496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868353" y="964811"/>
            <a:ext cx="9169400" cy="16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涨跌停的背后，是游资机构的短线推动为主，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龙虎情绪活跃代表龙虎进攻意见统一，炒作溢价能力强。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情绪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3~5</a:t>
            </a: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日活跃反映进攻性好，一两日不活跃不影响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6603" y="2820127"/>
            <a:ext cx="8085453" cy="33293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444" y="1103455"/>
            <a:ext cx="2546932" cy="50595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盘前消息看点</a:t>
            </a:r>
          </a:p>
        </p:txBody>
      </p:sp>
      <p:graphicFrame>
        <p:nvGraphicFramePr>
          <p:cNvPr id="2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928440"/>
              </p:ext>
            </p:extLst>
          </p:nvPr>
        </p:nvGraphicFramePr>
        <p:xfrm>
          <a:off x="442913" y="660401"/>
          <a:ext cx="11341100" cy="7739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0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76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14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138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消息简要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具体消息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/>
                        <a:t>相关个股</a:t>
                      </a:r>
                      <a:r>
                        <a:rPr lang="en-US" altLang="zh-CN" sz="1400"/>
                        <a:t>/</a:t>
                      </a:r>
                      <a:r>
                        <a:rPr lang="zh-CN" altLang="en-US" sz="1400"/>
                        <a:t>解读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732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大厂暂停报价 供需缺口大内存价格连续上涨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百川数据显示，近期国内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DDR4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（内存）价格连续上涨，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日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DDR4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（内存）单日涨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13.84%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报价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4486.58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元，大厂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DDR5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产能优先供应科技大厂，导致近一周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DDR5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现货飙涨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25%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。三星电子已率先暂停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DDR5 DRAM 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合约报价，引发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SK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海力士和美光等其他存储原厂跟进，恢复报价时间预计或将延后至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月中旬。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存储芯片（</a:t>
                      </a: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DRAM</a:t>
                      </a: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）：江波龙、香农芯创、德明利、朗科科技、好上好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50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六氟磷酸锂 单月涨幅近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  <a:endParaRPr lang="zh-CN" altLang="en-US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据上海有色网数据，六氟磷酸锂价格曾在今年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月下探至年内低点，约为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4.7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万元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吨，但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月中旬以来六氟磷酸锂价格加速上扬，截至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日，六氟磷酸锂均价为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11.35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万元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吨，最高报价为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11.7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万元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吨，较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月初的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6.33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万元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吨几乎翻了一番。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六氟磷酸锂：天际股份、多氟多、天赐材料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863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中国机器人产业发展大会将于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日在上海举办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月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日，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2025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中国机器人产业发展大会新闻发布会在北京召开。从发布会上获悉，本届大会将于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月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日至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日在上海召开，由中国机械工业联合会等主办。产业规模持续攀升，全国机器人行业营业收入由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2020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年的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1061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亿元增长到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2024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年的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2378.9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亿元，实现翻番。今年前三季度，行业营收同比增长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29.5%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，工业机器人产量达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59.5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万台，服务机器人产量达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1350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万套，均已超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2024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年全年产量。</a:t>
                      </a: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机器人：全筑股份、东方精工、征和工业、日盈电子、五洲新春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863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863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板块看点</a:t>
            </a:r>
            <a:r>
              <a:rPr lang="en-US" altLang="zh-CN" dirty="0"/>
              <a:t>-</a:t>
            </a:r>
            <a:r>
              <a:rPr lang="zh-CN" altLang="en-US" dirty="0"/>
              <a:t>龙虎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" r="2340"/>
          <a:stretch/>
        </p:blipFill>
        <p:spPr>
          <a:xfrm>
            <a:off x="1948579" y="710857"/>
            <a:ext cx="8294842" cy="38841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733550" y="5411917"/>
            <a:ext cx="872490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思源黑体 CN Regular" panose="020B0500000000000000" pitchFamily="34" charset="-122"/>
                <a:ea typeface="微软雅黑" panose="020B0503020204020204" charset="-122"/>
              </a:rPr>
              <a:t>行业：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机械设备、软件信息、化工、电气设备、建筑装饰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微软雅黑" panose="020B0503020204020204" charset="-122"/>
                <a:cs typeface="+mn-cs"/>
              </a:rPr>
              <a:t>主题：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机器人、化工、汽配、芯片、算力、电力，十五五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660318" y="4654852"/>
            <a:ext cx="5159832" cy="706608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短打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席位密码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板块龙虎：龙虎累计上榜次数靠前，</a:t>
            </a:r>
            <a:endParaRPr lang="en-US" altLang="zh-CN" sz="1600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游资机构扎堆炒作，易诞生超强势个股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热点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追求进攻型龙虎，拉升调整后的潜力爆发波段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3866585" cy="710348"/>
            <a:chOff x="5205386" y="3999768"/>
            <a:chExt cx="3442599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033481" cy="63245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天出龙虎紫旗</a:t>
              </a:r>
              <a:endParaRPr lang="en-US" altLang="zh-CN" sz="1400" dirty="0">
                <a:solidFill>
                  <a:schemeClr val="lt1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龙虎榜净买入，且有机构参与）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37762"/>
            <a:ext cx="5908896" cy="660400"/>
          </a:xfrm>
        </p:spPr>
        <p:txBody>
          <a:bodyPr/>
          <a:lstStyle/>
          <a:p>
            <a:r>
              <a:rPr lang="zh-CN" altLang="en-US"/>
              <a:t>选股条件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870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0"/>
          <a:stretch>
            <a:fillRect/>
          </a:stretch>
        </p:blipFill>
        <p:spPr>
          <a:xfrm>
            <a:off x="1076553" y="2203980"/>
            <a:ext cx="2898269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9" b="3649"/>
          <a:stretch/>
        </p:blipFill>
        <p:spPr>
          <a:xfrm>
            <a:off x="6578869" y="2203980"/>
            <a:ext cx="3087442" cy="401814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87072" y="3212734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11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2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矩形 4"/>
          <p:cNvSpPr/>
          <p:nvPr/>
        </p:nvSpPr>
        <p:spPr>
          <a:xfrm>
            <a:off x="8026400" y="1527752"/>
            <a:ext cx="1219200" cy="34736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026400" y="1280509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BB860F6-5436-58B0-67D0-2FCCDE41A633}"/>
              </a:ext>
            </a:extLst>
          </p:cNvPr>
          <p:cNvSpPr/>
          <p:nvPr/>
        </p:nvSpPr>
        <p:spPr>
          <a:xfrm>
            <a:off x="7678928" y="3167015"/>
            <a:ext cx="694944" cy="45719"/>
          </a:xfrm>
          <a:prstGeom prst="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70395C2-55BA-7A62-2EC8-482D996C5093}"/>
              </a:ext>
            </a:extLst>
          </p:cNvPr>
          <p:cNvSpPr/>
          <p:nvPr/>
        </p:nvSpPr>
        <p:spPr>
          <a:xfrm>
            <a:off x="7639304" y="3712607"/>
            <a:ext cx="694944" cy="45719"/>
          </a:xfrm>
          <a:prstGeom prst="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373649C-EFE6-5652-0B88-1B9CD9C6306F}"/>
              </a:ext>
            </a:extLst>
          </p:cNvPr>
          <p:cNvSpPr/>
          <p:nvPr/>
        </p:nvSpPr>
        <p:spPr>
          <a:xfrm>
            <a:off x="7631176" y="4629129"/>
            <a:ext cx="694944" cy="45719"/>
          </a:xfrm>
          <a:prstGeom prst="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91D92B6-722C-2C20-D13E-94A30E870E54}"/>
              </a:ext>
            </a:extLst>
          </p:cNvPr>
          <p:cNvSpPr/>
          <p:nvPr/>
        </p:nvSpPr>
        <p:spPr>
          <a:xfrm>
            <a:off x="7642022" y="6176407"/>
            <a:ext cx="694944" cy="45719"/>
          </a:xfrm>
          <a:prstGeom prst="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近期龙虎回档表现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20" y="901837"/>
            <a:ext cx="5686988" cy="1117087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20" y="2191185"/>
            <a:ext cx="5686988" cy="11444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01837"/>
            <a:ext cx="5115479" cy="33138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 r="54248"/>
          <a:stretch>
            <a:fillRect/>
          </a:stretch>
        </p:blipFill>
        <p:spPr>
          <a:xfrm>
            <a:off x="8529577" y="2436398"/>
            <a:ext cx="1873675" cy="30690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903" y="3378879"/>
            <a:ext cx="5242814" cy="2556598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1544</TotalTime>
  <Words>842</Words>
  <Application>Microsoft Office PowerPoint</Application>
  <PresentationFormat>宽屏</PresentationFormat>
  <Paragraphs>88</Paragraphs>
  <Slides>14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1728</cp:revision>
  <dcterms:created xsi:type="dcterms:W3CDTF">2019-06-19T02:08:00Z</dcterms:created>
  <dcterms:modified xsi:type="dcterms:W3CDTF">2025-11-07T01:43:39Z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EBF8DB5FD94B49F7B17BC65F9BA08668</vt:lpwstr>
  </property>
</Properties>
</file>