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6"/>
  </p:notesMasterIdLst>
  <p:handoutMasterIdLst>
    <p:handoutMasterId r:id="rId27"/>
  </p:handoutMasterIdLst>
  <p:sldIdLst>
    <p:sldId id="263" r:id="rId4"/>
    <p:sldId id="271" r:id="rId5"/>
    <p:sldId id="296" r:id="rId6"/>
    <p:sldId id="3611" r:id="rId7"/>
    <p:sldId id="3296" r:id="rId8"/>
    <p:sldId id="3425" r:id="rId9"/>
    <p:sldId id="3533" r:id="rId10"/>
    <p:sldId id="3565" r:id="rId11"/>
    <p:sldId id="1591" r:id="rId12"/>
    <p:sldId id="3509" r:id="rId13"/>
    <p:sldId id="3601" r:id="rId14"/>
    <p:sldId id="3555" r:id="rId15"/>
    <p:sldId id="3576" r:id="rId16"/>
    <p:sldId id="3510" r:id="rId17"/>
    <p:sldId id="3082" r:id="rId18"/>
    <p:sldId id="2169" r:id="rId19"/>
    <p:sldId id="1932" r:id="rId20"/>
    <p:sldId id="615" r:id="rId21"/>
    <p:sldId id="2279" r:id="rId22"/>
    <p:sldId id="270" r:id="rId23"/>
    <p:sldId id="3629" r:id="rId24"/>
    <p:sldId id="3628" r:id="rId25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9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D7000F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999"/>
        <p:guide pos="38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149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4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8.xml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2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image" Target="../media/image3.png"/><Relationship Id="rId3" Type="http://schemas.openxmlformats.org/officeDocument/2006/relationships/tags" Target="../tags/tag146.xml"/><Relationship Id="rId2" Type="http://schemas.openxmlformats.org/officeDocument/2006/relationships/image" Target="../media/image1.png"/><Relationship Id="rId1" Type="http://schemas.openxmlformats.org/officeDocument/2006/relationships/tags" Target="../tags/tag1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905" y="1023620"/>
            <a:ext cx="3684905" cy="21894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445" y="3530600"/>
            <a:ext cx="3435350" cy="30905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445" y="1024255"/>
            <a:ext cx="3434715" cy="2188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90" y="956945"/>
            <a:ext cx="3995420" cy="2313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市场表现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36585" y="1349375"/>
            <a:ext cx="2379345" cy="3765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p>
            <a:r>
              <a:rPr lang="zh-CN" altLang="en-US">
                <a:highlight>
                  <a:srgbClr val="FFFF00"/>
                </a:highlight>
              </a:rPr>
              <a:t>到达前高分水岭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5800" y="2279650"/>
            <a:ext cx="27349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市场资金新高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跟随市场进攻方向调仓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7535" y="5521325"/>
            <a:ext cx="2823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老热点退潮，新热点启动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393180" y="1725930"/>
            <a:ext cx="1171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高标开始资金流出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53890" y="3600450"/>
            <a:ext cx="1543050" cy="6451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热点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老鸭头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（三阳开泰）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91195" y="5153025"/>
            <a:ext cx="3408045" cy="368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二次突破</a:t>
            </a:r>
            <a:r>
              <a:rPr lang="en-US" altLang="zh-CN">
                <a:highlight>
                  <a:srgbClr val="FFFF00"/>
                </a:highlight>
              </a:rPr>
              <a:t>(</a:t>
            </a:r>
            <a:r>
              <a:rPr lang="zh-CN" altLang="en-US">
                <a:highlight>
                  <a:srgbClr val="FFFF00"/>
                </a:highlight>
              </a:rPr>
              <a:t>优选突破</a:t>
            </a:r>
            <a:r>
              <a:rPr lang="en-US" altLang="zh-CN">
                <a:highlight>
                  <a:srgbClr val="FFFF00"/>
                </a:highlight>
              </a:rPr>
              <a:t>10.8</a:t>
            </a:r>
            <a:r>
              <a:rPr lang="zh-CN" altLang="en-US">
                <a:highlight>
                  <a:srgbClr val="FFFF00"/>
                </a:highlight>
              </a:rPr>
              <a:t>高点股）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90" y="3542665"/>
            <a:ext cx="3995420" cy="17964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1820" y="3542665"/>
            <a:ext cx="3406140" cy="13690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大盘状态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" y="875665"/>
            <a:ext cx="6534150" cy="55784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170" y="875665"/>
            <a:ext cx="3694430" cy="1839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170" y="2822575"/>
            <a:ext cx="4737100" cy="36315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注意去弱留强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80" y="922020"/>
            <a:ext cx="10909300" cy="54857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热点三阳开泰和老鸭头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775325" y="4544060"/>
            <a:ext cx="6096000" cy="1087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①新开仓要开仓近五天在涨停排行榜的板块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②五天内无大阳线换股（8-20%阳线）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③老鸭头：突破10.8高点+三阳开泰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6952"/>
          <a:stretch>
            <a:fillRect/>
          </a:stretch>
        </p:blipFill>
        <p:spPr>
          <a:xfrm>
            <a:off x="170815" y="841375"/>
            <a:ext cx="4721860" cy="52946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2048"/>
          <a:stretch>
            <a:fillRect/>
          </a:stretch>
        </p:blipFill>
        <p:spPr>
          <a:xfrm>
            <a:off x="5587365" y="1046480"/>
            <a:ext cx="4525645" cy="13430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6096000" y="3842385"/>
            <a:ext cx="996315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95800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老鸭头</a:t>
            </a:r>
            <a:endParaRPr lang="zh-CN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布局二次突破</a:t>
            </a:r>
            <a:endParaRPr lang="zh-CN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2024.11.10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总_17312263967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主题猎手_17312157371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54250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周末消息面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3080" y="1213485"/>
            <a:ext cx="1106678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pPr>
              <a:lnSpc>
                <a:spcPct val="200000"/>
              </a:lnSpc>
            </a:pPr>
            <a:r>
              <a:rPr lang="zh-CN" altLang="en-US"/>
              <a:t>①11月7日，美国方面再传大消息，美国联邦储备委员会宣布，将联邦基金利率目标区间</a:t>
            </a:r>
            <a:r>
              <a:rPr lang="zh-CN" altLang="en-US">
                <a:solidFill>
                  <a:srgbClr val="FF0000"/>
                </a:solidFill>
              </a:rPr>
              <a:t>下调25个基点</a:t>
            </a:r>
            <a:r>
              <a:rPr lang="zh-CN" altLang="en-US"/>
              <a:t>，降至4.5%至4.75%之间的水平。</a:t>
            </a:r>
            <a:endParaRPr lang="zh-CN" altLang="en-US"/>
          </a:p>
          <a:p>
            <a:pPr>
              <a:lnSpc>
                <a:spcPct val="200000"/>
              </a:lnSpc>
            </a:pPr>
            <a:r>
              <a:rPr lang="zh-CN" altLang="en-US"/>
              <a:t>②近20家A股上市公司本周披露</a:t>
            </a:r>
            <a:r>
              <a:rPr lang="zh-CN" altLang="en-US">
                <a:solidFill>
                  <a:srgbClr val="FF0000"/>
                </a:solidFill>
              </a:rPr>
              <a:t>并购重组</a:t>
            </a:r>
            <a:r>
              <a:rPr lang="zh-CN" altLang="en-US"/>
              <a:t>最新公告 西部证券拟38.25亿元收购国融证券64.6%股份</a:t>
            </a:r>
            <a:endParaRPr lang="zh-CN" altLang="en-US"/>
          </a:p>
          <a:p>
            <a:pPr>
              <a:lnSpc>
                <a:spcPct val="200000"/>
              </a:lnSpc>
            </a:pPr>
            <a:r>
              <a:rPr lang="zh-CN" altLang="en-US"/>
              <a:t>③全国家电</a:t>
            </a:r>
            <a:r>
              <a:rPr lang="zh-CN" altLang="en-US">
                <a:solidFill>
                  <a:srgbClr val="FF0000"/>
                </a:solidFill>
              </a:rPr>
              <a:t>以旧换新</a:t>
            </a:r>
            <a:r>
              <a:rPr lang="zh-CN" altLang="en-US"/>
              <a:t>购买人数、购买台数分别突破2000万、3000万。</a:t>
            </a:r>
            <a:endParaRPr lang="zh-CN" altLang="en-US"/>
          </a:p>
          <a:p>
            <a:pPr>
              <a:lnSpc>
                <a:spcPct val="200000"/>
              </a:lnSpc>
            </a:pPr>
            <a:r>
              <a:rPr lang="zh-CN" altLang="en-US"/>
              <a:t>④11月8日，十四届人大常委会第十二次会议审议通过了近年来力度最大的</a:t>
            </a:r>
            <a:r>
              <a:rPr lang="zh-CN" altLang="en-US">
                <a:solidFill>
                  <a:srgbClr val="FF0000"/>
                </a:solidFill>
              </a:rPr>
              <a:t>化债</a:t>
            </a:r>
            <a:r>
              <a:rPr lang="zh-CN" altLang="en-US"/>
              <a:t>举措。具体为增加地方债务限额6万亿元，用于置换存量隐性债务，为地方政府腾出空间更好发展经济、保障民生。</a:t>
            </a:r>
            <a:endParaRPr lang="zh-CN" altLang="en-US"/>
          </a:p>
          <a:p>
            <a:pPr>
              <a:lnSpc>
                <a:spcPct val="200000"/>
              </a:lnSpc>
            </a:pPr>
            <a:r>
              <a:rPr lang="zh-CN" altLang="en-US"/>
              <a:t>⑤根据集微网，</a:t>
            </a:r>
            <a:r>
              <a:rPr lang="zh-CN" altLang="en-US">
                <a:solidFill>
                  <a:srgbClr val="FF0000"/>
                </a:solidFill>
              </a:rPr>
              <a:t>台积电</a:t>
            </a:r>
            <a:r>
              <a:rPr lang="zh-CN" altLang="en-US"/>
              <a:t>已经向目前所有大陆AI芯片客户发送正式电子邮件，宣布自下周（11月11日）起，</a:t>
            </a:r>
            <a:r>
              <a:rPr lang="zh-CN" altLang="en-US">
                <a:solidFill>
                  <a:srgbClr val="FF0000"/>
                </a:solidFill>
              </a:rPr>
              <a:t>暂停所有的7nm含7nm以内的芯片给中国大陆客户</a:t>
            </a:r>
            <a:r>
              <a:rPr lang="zh-CN" altLang="en-US"/>
              <a:t>AI/GPU客户供应所有7nm及更先进工艺制程的芯片。 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0159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月中下旬节奏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3040" y="1043305"/>
            <a:ext cx="11998960" cy="5173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1.技术面</a:t>
            </a:r>
            <a:r>
              <a:rPr lang="zh-CN" altLang="en-US" sz="2400">
                <a:solidFill>
                  <a:srgbClr val="FF0000"/>
                </a:solidFill>
              </a:rPr>
              <a:t>：资金持续翻红，</a:t>
            </a:r>
            <a:r>
              <a:rPr lang="zh-CN" altLang="en-US" sz="2400"/>
              <a:t>震荡上行（券商兜底+</a:t>
            </a:r>
            <a:r>
              <a:rPr lang="zh-CN" altLang="en-US" sz="2400"/>
              <a:t>题材活跃）</a:t>
            </a:r>
            <a:endParaRPr lang="zh-CN" altLang="en-US" sz="2400"/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2.老鸭头：</a:t>
            </a:r>
            <a:r>
              <a:rPr lang="zh-CN" altLang="en-US" sz="2400"/>
              <a:t>大单突破</a:t>
            </a:r>
            <a:r>
              <a:rPr lang="zh-CN" altLang="en-US" sz="2400">
                <a:solidFill>
                  <a:srgbClr val="0029DA"/>
                </a:solidFill>
              </a:rPr>
              <a:t>10.8高点</a:t>
            </a:r>
            <a:r>
              <a:rPr lang="zh-CN" altLang="en-US" sz="2400"/>
              <a:t>形成二次突破个股</a:t>
            </a:r>
            <a:endParaRPr lang="zh-CN" altLang="en-US" sz="2400" b="1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0029DA"/>
                </a:solidFill>
              </a:rPr>
              <a:t>3.警惕：</a:t>
            </a:r>
            <a:r>
              <a:rPr lang="zh-CN" altLang="en-US" sz="2400"/>
              <a:t>平均股价盘中</a:t>
            </a:r>
            <a:r>
              <a:rPr lang="zh-CN" altLang="en-US" sz="2400">
                <a:solidFill>
                  <a:srgbClr val="00B050"/>
                </a:solidFill>
              </a:rPr>
              <a:t>戴绿帽</a:t>
            </a:r>
            <a:r>
              <a:rPr lang="zh-CN" altLang="en-US" sz="2400"/>
              <a:t>（资金背离信号，在此之前坚定看涨）</a:t>
            </a:r>
            <a:endParaRPr lang="zh-CN" altLang="en-US" sz="2400"/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4.选股：</a:t>
            </a:r>
            <a:r>
              <a:rPr lang="zh-CN" altLang="en-US" sz="2400"/>
              <a:t>控盘双突破（老鸭头）</a:t>
            </a:r>
            <a:r>
              <a:rPr lang="en-US" altLang="zh-CN" sz="2400"/>
              <a:t> </a:t>
            </a:r>
            <a:r>
              <a:rPr lang="zh-CN" altLang="en-US" sz="2400"/>
              <a:t>三阳开泰、热点</a:t>
            </a:r>
            <a:r>
              <a:rPr lang="en-US" altLang="zh-CN" sz="2400"/>
              <a:t>T+3</a:t>
            </a:r>
            <a:r>
              <a:rPr lang="zh-CN" altLang="en-US" sz="2400"/>
              <a:t>回档</a:t>
            </a:r>
            <a:r>
              <a:rPr lang="en-US" altLang="zh-CN" sz="2400"/>
              <a:t> </a:t>
            </a:r>
            <a:endParaRPr lang="en-US" altLang="zh-CN" sz="2400"/>
          </a:p>
          <a:p>
            <a:pPr>
              <a:lnSpc>
                <a:spcPct val="200000"/>
              </a:lnSpc>
            </a:pPr>
            <a:r>
              <a:rPr lang="en-US" altLang="zh-CN" sz="2400" b="1">
                <a:solidFill>
                  <a:srgbClr val="FF0000"/>
                </a:solidFill>
              </a:rPr>
              <a:t>5.</a:t>
            </a:r>
            <a:r>
              <a:rPr lang="zh-CN" altLang="en-US" sz="2400" b="1">
                <a:solidFill>
                  <a:srgbClr val="FF0000"/>
                </a:solidFill>
              </a:rPr>
              <a:t>仓位：</a:t>
            </a:r>
            <a:r>
              <a:rPr lang="en-US" altLang="zh-CN" sz="2400"/>
              <a:t>  5+N </a:t>
            </a:r>
            <a:r>
              <a:rPr lang="zh-CN" altLang="en-US" sz="2400"/>
              <a:t>（</a:t>
            </a:r>
            <a:r>
              <a:rPr lang="en-US" altLang="zh-CN" sz="2400"/>
              <a:t>N </a:t>
            </a:r>
            <a:r>
              <a:rPr lang="zh-CN" altLang="en-US" sz="2400"/>
              <a:t>为短线）</a:t>
            </a:r>
            <a:endParaRPr lang="zh-CN" altLang="en-US" sz="2400"/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5805170" y="4243705"/>
          <a:ext cx="6002655" cy="1811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200"/>
                <a:gridCol w="1573530"/>
                <a:gridCol w="1538605"/>
                <a:gridCol w="1417320"/>
              </a:tblGrid>
              <a:tr h="4591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大单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流动资金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主力控盘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策略</a:t>
                      </a:r>
                      <a:endParaRPr lang="zh-CN" altLang="en-US"/>
                    </a:p>
                  </a:txBody>
                  <a:tcPr/>
                </a:tc>
              </a:tr>
              <a:tr h="4660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红肥绿瘦</a:t>
                      </a:r>
                      <a:endParaRPr lang="zh-CN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翻红</a:t>
                      </a:r>
                      <a:endParaRPr lang="zh-CN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向上</a:t>
                      </a:r>
                      <a:endParaRPr lang="zh-CN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持股</a:t>
                      </a:r>
                      <a:endParaRPr lang="zh-CN" altLang="en-US"/>
                    </a:p>
                  </a:txBody>
                  <a:tcPr/>
                </a:tc>
              </a:tr>
              <a:tr h="4432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00B050"/>
                          </a:solidFill>
                        </a:rPr>
                        <a:t>绿肥红瘦</a:t>
                      </a:r>
                      <a:endParaRPr lang="zh-CN" altLang="en-US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00B050"/>
                          </a:solidFill>
                        </a:rPr>
                        <a:t>翻绿</a:t>
                      </a:r>
                      <a:endParaRPr lang="zh-CN" altLang="en-US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00B050"/>
                          </a:solidFill>
                        </a:rPr>
                        <a:t>向下</a:t>
                      </a:r>
                      <a:endParaRPr lang="zh-CN" altLang="en-US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逐渐逢阳卖</a:t>
                      </a:r>
                      <a:endParaRPr lang="zh-CN" altLang="en-US"/>
                    </a:p>
                  </a:txBody>
                  <a:tcPr/>
                </a:tc>
              </a:tr>
              <a:tr h="4425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315F3"/>
                          </a:solidFill>
                        </a:rPr>
                        <a:t>分歧</a:t>
                      </a:r>
                      <a:endParaRPr lang="zh-CN" altLang="en-US">
                        <a:solidFill>
                          <a:srgbClr val="F315F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315F3"/>
                          </a:solidFill>
                        </a:rPr>
                        <a:t>分歧</a:t>
                      </a:r>
                      <a:endParaRPr lang="zh-CN" altLang="en-US">
                        <a:solidFill>
                          <a:srgbClr val="F315F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315F3"/>
                          </a:solidFill>
                        </a:rPr>
                        <a:t>分歧</a:t>
                      </a:r>
                      <a:endParaRPr lang="zh-CN" altLang="en-US">
                        <a:solidFill>
                          <a:srgbClr val="F315F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持底仓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5330" y="989965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市场二次突破老鸭头窗口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2.</a:t>
            </a:r>
            <a:r>
              <a:rPr lang="zh-CN" altLang="en-US" sz="4000">
                <a:solidFill>
                  <a:srgbClr val="FF0000"/>
                </a:solidFill>
              </a:rPr>
              <a:t>二次控盘启动把握资金进攻方向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3.</a:t>
            </a:r>
            <a:r>
              <a:rPr lang="zh-CN" altLang="en-US" sz="4000">
                <a:solidFill>
                  <a:srgbClr val="FF0000"/>
                </a:solidFill>
              </a:rPr>
              <a:t>三阳开泰选股下周波段回档方向</a:t>
            </a:r>
            <a:endParaRPr lang="zh-CN" altLang="en-US" sz="400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280" y="495554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0159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情绪周期图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595" y="1055370"/>
            <a:ext cx="6713220" cy="510349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472305" y="2072640"/>
            <a:ext cx="2160270" cy="793115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盘面看点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TABLE_ENDDRAG_ORIGIN_RECT" val="472*142"/>
  <p:tag name="TABLE_ENDDRAG_RECT" val="457*334*472*142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PP_MARK_KEY" val="34a5c737-2527-451b-a6cc-313a70f4ce21"/>
  <p:tag name="COMMONDATA" val="eyJoZGlkIjoiYjc1YzI2Y2JkZDkxNWZiMmMzODViMTg0ZjQ0MTZjNGQifQ=="/>
  <p:tag name="commondata" val="eyJoZGlkIjoiYmY4N2MwZTRlYmM3OTllMmExYTkwY2Q4OTk5NDcwMG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1235</Words>
  <Application>WPS 演示</Application>
  <PresentationFormat>宽屏</PresentationFormat>
  <Paragraphs>162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777</cp:revision>
  <dcterms:created xsi:type="dcterms:W3CDTF">2019-06-19T02:08:00Z</dcterms:created>
  <dcterms:modified xsi:type="dcterms:W3CDTF">2024-11-10T08:19:20Z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67F8E99CA25843CDBAFD0150A9FB820A</vt:lpwstr>
  </property>
</Properties>
</file>